
<file path=[Content_Types].xml><?xml version="1.0" encoding="utf-8"?>
<Types xmlns="http://schemas.openxmlformats.org/package/2006/content-types">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94" r:id="rId11"/>
    <p:sldId id="266" r:id="rId12"/>
    <p:sldId id="267" r:id="rId13"/>
    <p:sldId id="268" r:id="rId14"/>
    <p:sldId id="269" r:id="rId15"/>
    <p:sldId id="295"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386" autoAdjust="0"/>
  </p:normalViewPr>
  <p:slideViewPr>
    <p:cSldViewPr>
      <p:cViewPr varScale="1">
        <p:scale>
          <a:sx n="46" d="100"/>
          <a:sy n="46" d="100"/>
        </p:scale>
        <p:origin x="43" y="125"/>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199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endParaRPr lang="en-US" dirty="0"/>
          </a:p>
        </p:txBody>
      </p:sp>
    </p:spTree>
    <p:extLst>
      <p:ext uri="{BB962C8B-B14F-4D97-AF65-F5344CB8AC3E}">
        <p14:creationId xmlns:p14="http://schemas.microsoft.com/office/powerpoint/2010/main" val="2038021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10:34:23</a:t>
            </a:r>
          </a:p>
          <a:p>
            <a:r>
              <a:t>--------------------------------------------</a:t>
            </a:r>
          </a:p>
          <a:p>
            <a:r>
              <a:t>Continuously communicate with  the casualty (if possible) by  encouraging, reassuring, and  explaining each step of care  being rendered. Being wounded  can cause significant anxiety and  fear above and beyond the  psychological trauma of combat.  Talking frankly with the casualty  about their injuries and offering  reassurance by describing the  treatments being rendered and  emphasizing that everything  possible is being done to care for  them can help decrease their  anxiety. Be honest about the  injuries sustained but maintain a  positive attitude about treatment  and timely evacuation. Talking  with the casualty helps assess  their mental status, while talking  through procedures helps  maintain your own focus and  confidence as well as the  casualty’s confidence in you.  Communicate with first  responders, other medical  personnel, and tactical  leadership about casualty  injuries, condition, movement,  status, and ongoing care  (including annotating treatment  on the DD Form 1380). </a:t>
            </a:r>
          </a:p>
          <a:p>
            <a:r>
              <a:t>Communicate with tactical leadership  immediately on evacuation  requirements and throughout  casualty treatment. Tactical  leadership needs to understand  the potential impact to the  mission. Unit tactical standard  operating procedures and/or  battle drills will determine who  will communicate with the  evacuation system including the  MEDEVAC requests and MIST  report(s) (complete review of the  MEDEVAC request and MIST  report covered in Module 21). It  is up to the CPP to help teach  and supply information that is  required for evacuation requests  and reports. The CPP will  continue treatment until handoff  to a higher or equal to, level of  care. </a:t>
            </a:r>
          </a:p>
          <a:p>
            <a:r>
              <a:t>Example what information the tactical  leadership may need to know:  How many casualties?</a:t>
            </a:r>
          </a:p>
          <a:p>
            <a:r>
              <a:t>What is the casualty's initial evacuation  category? Who was injured (key  leader/personnel)?</a:t>
            </a:r>
          </a:p>
          <a:p>
            <a:r>
              <a:t>Can the casualty still fight (ambulatory  vs. litter)? Urgency of  evacuation?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10:34:24</a:t>
            </a:r>
          </a:p>
          <a:p>
            <a:r>
              <a:t>--------------------------------------------</a:t>
            </a:r>
          </a:p>
          <a:p>
            <a:r>
              <a:t>Unit tactical standard operating  procedures and/or battle drills determines  who communicates with  evacuation assets (the medical  evacuation coordination cell) to  coordinate for  TACEVAC/MEDEVAC and with  responding medical personnel.  This includes MEDEVAC  requests and MIST reports,  including: Number of casualties</a:t>
            </a:r>
          </a:p>
          <a:p>
            <a:r>
              <a:t>Injuries that were sustained  Status of each casualty</a:t>
            </a:r>
          </a:p>
          <a:p>
            <a:r>
              <a:t>Treatments rendered and treatments  needed Medical or evacuation  equipment requirements</a:t>
            </a:r>
          </a:p>
          <a:p>
            <a:r>
              <a:t>Document and update all casualty  assessments and treatment  (including interventions and  medications) on the DD Form  1380 and communicate these  findings during the hand-off to  receiving medical and/or  evacuation personnel.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10:34:24</a:t>
            </a:r>
          </a:p>
          <a:p>
            <a:r>
              <a:t>--------------------------------------------</a:t>
            </a:r>
          </a:p>
          <a:p>
            <a:r>
              <a:t>Triage is the deliberate sorting of  casualties and allocation of limited  treatment resources according to  a system of priorities designed to  maximize the number of  survivors on the battlefield. The  tenet of triage is doing the  greatest good for the greatest  amount of people.</a:t>
            </a:r>
          </a:p>
          <a:p>
            <a:r>
              <a:t>When there are multiple casualties,  the CPP and/or CMC may need  to triage casualties into  prioritized treatment groups  (immediate, delayed, minimal,  expectant) based upon severity  of injuries before providing care  or assisting other first  responders, combat lifesavers,  and medical personnel with  casualty care. The CPP and/or  the CMC will typically care for the  most urgent casualties, while  other first responders assist, care  for less urgent casualties,  monitor casualties after  emergency interventions, and  help prepare casualties for  evacuation.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10:34:24</a:t>
            </a:r>
          </a:p>
          <a:p>
            <a:r>
              <a:t>--------------------------------------------</a:t>
            </a:r>
          </a:p>
          <a:p>
            <a:r>
              <a:t>Consider these priorities (which  follow the MARCH sequence) in  deciding how to prioritize  treatment/evacuation of multiple  casualties in the TFC phase of  care. This can be challenging,  especially when casualties are  known to the medic (in the same  unit, for example).  </a:t>
            </a:r>
          </a:p>
          <a:p>
            <a:r>
              <a:t>It is particularly important not to expend  limited resources (time, medical  equipment and supplies, etc.) on  a casualty who is not expected to  reach a higher level of medical  care alive, as this could  compromise the treatment of  higher priority patients.  Expectant casualties should not  be abandoned but should be  treated with remaining time and  resources after immediate and  delayed patients have been  treated.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10:34:24</a:t>
            </a:r>
          </a:p>
          <a:p>
            <a:r>
              <a:t>--------------------------------------------</a:t>
            </a:r>
          </a:p>
          <a:p>
            <a:r>
              <a:t>The following are key considerations  for unit leadership and medical  personnel in planning,  establishing, and operating a  tactical CCP in support of  combat operations: Maintain  security </a:t>
            </a:r>
          </a:p>
          <a:p>
            <a:r>
              <a:t>Maintain command and control </a:t>
            </a:r>
          </a:p>
          <a:p>
            <a:r>
              <a:t>Maintain appropriate triage and  medical treatment protocols Maintain  situational awareness</a:t>
            </a:r>
          </a:p>
          <a:p>
            <a:r>
              <a:t>Maintain organization</a:t>
            </a:r>
          </a:p>
          <a:p>
            <a:r>
              <a:t>Maintain control of medical equipment  and supplies Maintain  accountability of personnel and  casualties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10:34:25</a:t>
            </a:r>
          </a:p>
          <a:p>
            <a:r>
              <a:t>--------------------------------------------</a:t>
            </a:r>
          </a:p>
          <a:p>
            <a:r>
              <a:t>The Casualty Collection Point (CCP)  is a location on the battlefield for  the triage, treatment and  monitoring, and the  packaging/staging of casualties  for evacuation. Tactical Casualty  Collection Points (CCPs) should  be established reasonably close  to the fight where casualties are  likely to occur, be near natural  “lines of drift,” provide relative  cover and concealment from the  enemy whenever possible and  have access to evacuation  routes.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10:34:25</a:t>
            </a:r>
          </a:p>
          <a:p>
            <a:r>
              <a:t>--------------------------------------------</a:t>
            </a:r>
          </a:p>
          <a:p>
            <a:r>
              <a:t>Nonmedical unit leadership are  typically responsible for security,  command and control and  battlefield situational awareness,  casualty flow and movement,  and everything outside of the  CCP. Also, they are responsible  for providing assistance to  medics with augmentation,  directing aid and litter teams,  gathering and redistributing  casualty equipment and sensitive  items, providing accountability  and reporting to higher authority,  requesting evacuation and  establishing CASEVAC or  MEDEVAC link-up points, and  managing KIA remains. Medical  personnel are responsible for  everything inside the CCP,  including triage, casualty  treatment and monitoring,  packaging and staging casualties  for evacuation, requesting  assistance as needed from other  unit assets, providing guidance  and recommendations to  leadership on casualty  management and evacuation,  medical equipment and supplies.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10:34:26</a:t>
            </a:r>
          </a:p>
          <a:p>
            <a:r>
              <a:t>--------------------------------------------</a:t>
            </a:r>
          </a:p>
          <a:p>
            <a:r>
              <a:t>There are several different examples  of potential CCP layouts, since  each situation is different and the  exact configuration will vary  based upon unit SOPs, mission,  tactical situation, terrain, etc. but  the layout of a CCP follows  certain principles. In a standard  CCP layout, there are separate  entry and exit points (which are  potential chokepoints) to control  casualty flow through the CCP,  similar to what is seen in this  example.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10:34:26</a:t>
            </a:r>
          </a:p>
          <a:p>
            <a:r>
              <a:t>--------------------------------------------</a:t>
            </a:r>
          </a:p>
          <a:p>
            <a:r>
              <a:t>Not every situation allows for separate  entry and exit points; it is easy to  see how having a single entry  and exit point for the CCP could  create a problem with casualty  flow if casualties continue to  arrive as others are being moved  out to the evacuation point.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10:34:21</a:t>
            </a:r>
          </a:p>
          <a:p>
            <a:r>
              <a:t>--------------------------------------------</a:t>
            </a:r>
          </a:p>
          <a:p>
            <a:r>
              <a:t>As a Combat Paramedic/Provider  you are one of the first medical  providers to care for the casualty  and initiate more advanced  treatments. As such, it is  important that the you  understand the roles and  responsibilities of the nonmedical  personnel (ASM and CLS) and  other medical personnel (Combat  Medic/Corpsman) that may be  providing care/assisting in care in  the prehospital environment.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10:34:26</a:t>
            </a:r>
          </a:p>
          <a:p>
            <a:r>
              <a:t>--------------------------------------------</a:t>
            </a:r>
          </a:p>
          <a:p>
            <a:r>
              <a:t>Establish a security perimeter in  accordance with unit tactical standard  operating procedures and/or  battle drills.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10:34:26</a:t>
            </a:r>
          </a:p>
          <a:p>
            <a:r>
              <a:t>--------------------------------------------</a:t>
            </a:r>
          </a:p>
          <a:p>
            <a:r>
              <a:t>Casualty movement will be provided  by unit personnel in accordance  with unit tactical operating  procedures and/or battle drills.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10:34:27</a:t>
            </a:r>
          </a:p>
          <a:p>
            <a:r>
              <a:t>--------------------------------------------</a:t>
            </a:r>
          </a:p>
          <a:p>
            <a:r>
              <a:t>Triage/chokepoint will be established  and controlled by unit leadership  with medical personnel  categorizing patients.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10:34:27</a:t>
            </a:r>
          </a:p>
          <a:p>
            <a:r>
              <a:t>--------------------------------------------</a:t>
            </a:r>
          </a:p>
          <a:p>
            <a:r>
              <a:t>Patients will then be placed in the  Casualty Collection Point (CCP),  which should be  marked/identified.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10:34:27</a:t>
            </a:r>
          </a:p>
          <a:p>
            <a:r>
              <a:t>--------------------------------------------  IMMEDIATE</a:t>
            </a:r>
          </a:p>
          <a:p>
            <a:r>
              <a:t>These casualties require an  immediate lifesaving intervention (LSI)  and/or surgery. Put simply, if  medical attention is not provided,  they will die. The key to  successful triage is to locate  these individuals as quickly as  possible.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10:34:28</a:t>
            </a:r>
          </a:p>
          <a:p>
            <a:r>
              <a:t>--------------------------------------------</a:t>
            </a:r>
          </a:p>
          <a:p>
            <a:r>
              <a:t>DELAYED                               This category includes those  wounded who are likely to need  surgery, but whose general  condition permits delay in  surgical treatment without unduly  endangering the life, limb, or  eyesight of the casualty.  Sustaining treatment will be  required (e.g., oral or IV fluids,  splinting, administration of  antibiotics and pain control), but  can possibly wait.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10:34:28</a:t>
            </a:r>
          </a:p>
          <a:p>
            <a:r>
              <a:t>--------------------------------------------</a:t>
            </a:r>
          </a:p>
          <a:p>
            <a:r>
              <a:t>MINIMAL                     Casualties in this category are  often referred as the “walking  wounded.” Although these  patients may appear to be in  bad shape at first, it is their  physiologic state that tells the  true story. Casualties who fit  into the minimal category may  not present themselves until late  in the triage process.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10:34:28</a:t>
            </a:r>
          </a:p>
          <a:p>
            <a:r>
              <a:t>--------------------------------------------</a:t>
            </a:r>
          </a:p>
          <a:p>
            <a:r>
              <a:t>EXPECTANT                Casualties in this category have  wounds that are so extensive,  that even if they were the sole  casualty and had the benefit of  optimal medical resources, their  survival would be highly unlikely.  Even so, expectant casualties  should not be neglected. They  should receive comfort measures  and pain medication if possible,  and they deserve retriage as  appropriate.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10:34:28</a:t>
            </a:r>
          </a:p>
          <a:p>
            <a:r>
              <a:t>--------------------------------------------</a:t>
            </a:r>
          </a:p>
          <a:p>
            <a:r>
              <a:t>Medical personnel are responsible  for everything inside the CCP,  including triage, casualty  treatment and monitoring,  packaging and staging casualties  for evacuation, requesting  assistance as needed from other  unit assets, providing guidance  and recommendations to  leadership on casualty  management and evacuation,  medical equipment and supplies. </a:t>
            </a:r>
          </a:p>
          <a:p>
            <a:r>
              <a:t> </a:t>
            </a:r>
          </a:p>
          <a:p>
            <a:r>
              <a:t>In an ideal layout, there are separate  entry and exit points (which are  potential chokepoints) to control  casualty flow through the CCP,  similar to what is seen in this  example.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10:34:29</a:t>
            </a:r>
          </a:p>
          <a:p>
            <a:r>
              <a:t>--------------------------------------------</a:t>
            </a:r>
          </a:p>
          <a:p>
            <a:r>
              <a:t>Unit leadership will determine where  the pre-stage evacuation area  will be placed, as well as  securing the MEDEVAC/  TACEVAC zone. The medic is in  charge of categorizing the  casualties by evacuation  category (Urgent, Priority,  Routine).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10:34:21</a:t>
            </a:r>
          </a:p>
          <a:p>
            <a:r>
              <a:t>--------------------------------------------</a:t>
            </a:r>
          </a:p>
          <a:p>
            <a:r>
              <a:t>There are six cognitive and two  performance learning objectives for the  Principles and Application of  Tactical Field Care module. The  cognitive learning objectives are  to identify the importance of  security and safety, identify the  basic principles of  removal/extraction of casualties  from a unit-specific platform,  identify the importance of and  techniques for communicating  casualty information with unit  leadership and/or other medical  personnel, identify the relevant  tactical and casualty data for  communicating casualty  information, identify triage  considerations in Tactical Field  Care, and describe the  principles, roles, responsibilities,  planning considerations, and  management of a casualty  collection point. The  performance learning objectives  are to demonstrate  communication of casualty  information to tactical leadership  and/or other medical personnel  and demonstrate the  consolidation and triage of  casualties at a casualty collection  point.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10:34:29</a:t>
            </a:r>
          </a:p>
          <a:p>
            <a:r>
              <a:t>--------------------------------------------</a:t>
            </a:r>
          </a:p>
          <a:p>
            <a:r>
              <a:t>URGENT                    Evacuation within 2 hours,  denotes a critical,  life-threatening injury.   Suggestions for different injury  patterns in this category are:  Significant injuries from a  dismounted IED attack</a:t>
            </a:r>
          </a:p>
          <a:p>
            <a:r>
              <a:t>Gunshot wound or penetrating  shrapnel to chest, abdomen, or pelvis</a:t>
            </a:r>
          </a:p>
          <a:p>
            <a:r>
              <a:t>Blunt chest, abdominal, or pelvic  trauma with suspected  noncompressible hemorrhage  Ongoing airway difficulty</a:t>
            </a:r>
          </a:p>
          <a:p>
            <a:r>
              <a:t>Ongoing respiratory difficulty  Unconscious casualty</a:t>
            </a:r>
          </a:p>
          <a:p>
            <a:r>
              <a:t>Known or suspected spinal injury  Hemorrhagic shock</a:t>
            </a:r>
          </a:p>
          <a:p>
            <a:r>
              <a:t>External bleeding that is difficult to  control Extremity injury with  absent distal pulses  Moderate/severe TBI</a:t>
            </a:r>
          </a:p>
          <a:p>
            <a:r>
              <a:t>Burns greater than 20% TBSA</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10:34:30</a:t>
            </a:r>
          </a:p>
          <a:p>
            <a:r>
              <a:t>--------------------------------------------</a:t>
            </a:r>
          </a:p>
          <a:p>
            <a:r>
              <a:t>PRIORITY                  Evacuation within 4 hours,  serious           injury.   Suggestions for different injury  patterns in this category are:  Isolated, open extremity fracture  with bleeding controlled</a:t>
            </a:r>
          </a:p>
          <a:p>
            <a:r>
              <a:t>Extremity injury with a tourniquet  in place Penetrating or other  serious eye injury</a:t>
            </a:r>
          </a:p>
          <a:p>
            <a:r>
              <a:t>Significant soft-tissue injury without  major bleeding Burns of 10% to  20% TBSA</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10:34:30</a:t>
            </a:r>
          </a:p>
          <a:p>
            <a:r>
              <a:t>--------------------------------------------</a:t>
            </a:r>
          </a:p>
          <a:p>
            <a:r>
              <a:t>ROUTINE                    Evacuation within 24 hours, mild  to moderate injury. Suggestions  for different injury patterns in this  category are: Concussion (mild  TBI)</a:t>
            </a:r>
          </a:p>
          <a:p>
            <a:r>
              <a:t>Gunshot wound to extremity -  bleeding controlled without tourniquet  Minor soft-tissue shrapnel injury</a:t>
            </a:r>
          </a:p>
          <a:p>
            <a:r>
              <a:t>Closed fracture with intact distal  pulses Burns of &lt;10% TBSA</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10:34:30</a:t>
            </a:r>
          </a:p>
          <a:p>
            <a:r>
              <a:t>--------------------------------------------</a:t>
            </a:r>
          </a:p>
          <a:p>
            <a:r>
              <a:t>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10:34:30</a:t>
            </a:r>
          </a:p>
          <a:p>
            <a:r>
              <a:t>--------------------------------------------</a:t>
            </a:r>
          </a:p>
          <a:p>
            <a:r>
              <a:t>During this skill station, you will be  able to practice performing  needle decompression of the  chest, finger thoracostomy, and  tube thoracostomy.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10:34:30</a:t>
            </a:r>
          </a:p>
          <a:p>
            <a:r>
              <a:t>--------------------------------------------</a:t>
            </a:r>
          </a:p>
          <a:p>
            <a:r>
              <a:t>Tactical Field Care is the care rendered  once the Combat  Medic/Corpsman and/or CPP  and casualty are no longer under  direct threat from effective  enemy fire. This allows for the  time and the relative safety for a  more deliberate approach to  casualty assessment and  treatment.  </a:t>
            </a:r>
          </a:p>
          <a:p>
            <a:r>
              <a:t>The tactical situation is fluid and can  change quickly. Maintain  situational awareness. Establish  a security perimeter in  accordance with unit standard  operating procedures and/or  battle drills. Casualties with  altered mental status should be  disarmed and weapons  communications equipment, and  other sensitive items should be  secured/redistributed. In the  Tactical Field Care phase,  MARCH PAWS is followed for a  more deliberate approach to the  assessment and treatment of  casualties than was possible  during Care Under Fire. A full  tactical trauma assessment  should follow the steps of the  MARCH PAWS sequence.</a:t>
            </a:r>
          </a:p>
          <a:p>
            <a:r>
              <a:t>In TFC the Combat Medic/Corpsman  and/or CPP should communicate  with the casualty throughout  assessment and treatment,  communicate with other first  responders, Combat Lifesavers,  and medical providers regarding  casualty assessment and  treatment (using the DD 1380),  communicate casualty status and  evacuation requirements with  tactical leadership, and  communicate with the evacuation  system (TACEVAC) including  MEDEVAC requests and MIST  reports. </a:t>
            </a:r>
          </a:p>
          <a:p>
            <a:r>
              <a:t>When there are multiple casualties,  the Combat Medic/Corpsman  and/or CPP may need to triage  casualties into prioritized  treatment groups (immediate,  delayed, minimal, expectant)  based upon severity of injuries  prior to providing or assisting  other first responders, Combat  Lifesavers, and medical  personnel with casualty care.  The Combat Medic/Corpsman  and/or CPP should consider  MARCH in deciding how to  prioritize treatment and  evacuation of multiple casualties  in the TFC phase of care. The  Casualty Collection Points  (CCPs) should be established  reasonably close to the fight  where casualties are likely to  occur, be near natural “lines of  drift”, provide relative cover and  concealment from the enemy  whenever possible, and have  access to evacuation routes.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dirty="0"/>
              <a:t>Presenter</a:t>
            </a:r>
          </a:p>
          <a:p>
            <a:r>
              <a:rPr dirty="0"/>
              <a:t>2023-11-22 10:34:31</a:t>
            </a:r>
          </a:p>
          <a:p>
            <a:r>
              <a:rPr dirty="0"/>
              <a:t>--------------------------------------------</a:t>
            </a:r>
          </a:p>
          <a:p>
            <a:r>
              <a:rPr dirty="0"/>
              <a:t>Ask questions of the learners, referring  to key concepts from the module.  Now for a check on learning. </a:t>
            </a:r>
          </a:p>
          <a:p>
            <a:r>
              <a:rPr dirty="0"/>
              <a:t>1. What is the difference between  TFC and CUF?</a:t>
            </a:r>
          </a:p>
          <a:p>
            <a:r>
              <a:rPr dirty="0"/>
              <a:t>Answer: Tactical Field Care is the  care rendered once the Combat  Medic/Corpsman and/or CPP  and casualty are no longer under  direct threat from effective  enemy fire. This allows for the  time and the relative safety for a  more deliberate approach to  casualty assessment and  treatment.  </a:t>
            </a:r>
          </a:p>
          <a:p>
            <a:r>
              <a:rPr dirty="0"/>
              <a:t> </a:t>
            </a:r>
          </a:p>
          <a:p>
            <a:r>
              <a:rPr dirty="0"/>
              <a:t>2. True or False: During TFC, the  tactical situation could change  back to CUF again at any time?  Answer: True.</a:t>
            </a:r>
          </a:p>
          <a:p>
            <a:r>
              <a:rPr dirty="0"/>
              <a:t> </a:t>
            </a:r>
          </a:p>
          <a:p>
            <a:r>
              <a:rPr dirty="0"/>
              <a:t>3. What is MARCH PAWS?</a:t>
            </a:r>
          </a:p>
          <a:p>
            <a:r>
              <a:rPr dirty="0"/>
              <a:t>Answer: In the Tactical Field Care  phase, the MARCH PAWS  sequence is followed for a more  deliberate approach to the  assessment and treatment of  casualties than was possible  during Care Under Fire. A full  tactical trauma assessment  should follow the steps of the  MARCH PAWS sequence. 4.  What is triage?</a:t>
            </a:r>
          </a:p>
          <a:p>
            <a:r>
              <a:rPr dirty="0"/>
              <a:t>Answer: Triage is the deliberate  sorting of casualties and allocation of  limited treatment resources  according to a system of  priorities designed to maximize  the number of survivors on the  battlefield.</a:t>
            </a:r>
          </a:p>
          <a:p>
            <a:r>
              <a:rPr dirty="0"/>
              <a:t> </a:t>
            </a:r>
          </a:p>
          <a:p>
            <a:r>
              <a:rPr dirty="0"/>
              <a:t>5. What is a CCP?</a:t>
            </a:r>
          </a:p>
          <a:p>
            <a:r>
              <a:rPr dirty="0"/>
              <a:t>Answer: The Casualty Collection  Point (CCP) is a location on the  battlefield for the triage,  treatment and monitoring, and  the packaging/staging of  casualties for evacuation. The  CCP should be established  reasonably close to the fight  where casualties are likely to  occur, be near natural “lines of  drift”, provide relative cover and  concealment from the enemy  whenever possible, and have  access to evacuation routes.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10:34:35</a:t>
            </a:r>
          </a:p>
          <a:p>
            <a:r>
              <a:t>--------------------------------------------</a:t>
            </a:r>
          </a:p>
          <a:p>
            <a:r>
              <a:t>Throughout the course, you’ll note  several references, but keep in  mind that the TCCC Guidelines  are the core guidance for  assessing and  treating  casualties in a TCCC setting, as  well as the emphasis for training.  Likewise, the Prehospital  Trauma Life Support (PHTLS),  Military Edition, teaches and  reinforces the principles of  rapidly assessing a trauma  patient using an orderly  approach.</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10:34:21</a:t>
            </a:r>
          </a:p>
          <a:p>
            <a:r>
              <a:t>--------------------------------------------</a:t>
            </a:r>
          </a:p>
          <a:p>
            <a:r>
              <a:t>Tactical Field Care is the second  of three phases of Tactical Combat  Casualty Care. It is the care  provided once the responder and  casualty are no longer under  direct threat from effective  enemy fire. This allows for the  time and the relative safety for a  more deliberate approach to  casualty assessment and  treatment.  </a:t>
            </a:r>
          </a:p>
          <a:p>
            <a:r>
              <a:t>Keep in mind that the duration of  the TFC phase of care could vary  from minutes to hours depending  on the tactical situation and the  availability of evacuation assets.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10:34:21</a:t>
            </a:r>
          </a:p>
          <a:p>
            <a:r>
              <a:t>--------------------------------------------</a:t>
            </a:r>
          </a:p>
          <a:p>
            <a:r>
              <a:t>Tactical Field Care, or TFC, is the  care rendered by the first  responder, Combat Lifesaver,  Combat Medic/Corpsman  (CMC), and/or Combat  Paramedic/Provider and there is  no longer a direct threat or under  effective enemy fire. TFC also  encompasses care in the  combat/tactical environment not  involving enemy fire, such as a  parachute injury or vehicle crash.  The TFC environment allows the  time and relative safety for the  medic to assess and treat  casualties more deliberately  following the MARCH PAWS  algorithm. Keep in mind that the  tactical situation could revert to  care under fire at any time.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10:34:22</a:t>
            </a:r>
          </a:p>
          <a:p>
            <a:r>
              <a:t>--------------------------------------------</a:t>
            </a:r>
          </a:p>
          <a:p>
            <a:r>
              <a:t>Although extraction scenarios will  vary based on unit, mission, and  vehicle types, a couple of  principles apply universally.</a:t>
            </a:r>
          </a:p>
          <a:p>
            <a:r>
              <a:t> </a:t>
            </a:r>
          </a:p>
          <a:p>
            <a:r>
              <a:t>The first principle is safety. Avoid  additional casualties during any attempts  at extraction. Extraction  scenarios present many hazards,  including fire, smoke, secondary  explosions, instability of  damaged vehicles or buildings,  etc. </a:t>
            </a:r>
          </a:p>
          <a:p>
            <a:r>
              <a:t> </a:t>
            </a:r>
          </a:p>
          <a:p>
            <a:r>
              <a:t>The second principle is to remember  that the MARCH treatment  priorities still apply and do not  change because the casualty  scenario requires extraction. If  lifesaving treatments like  tourniquet application can be  done before completing the  extraction, they should be done  and monitored during the  extraction process. If the  casualty is in a position where  access to provide immediate  lifesaving treatments can’t be  accomplished, then they need to  be extracted as quickly as is  safely possible. </a:t>
            </a:r>
          </a:p>
          <a:p>
            <a:r>
              <a:t> </a:t>
            </a:r>
          </a:p>
          <a:p>
            <a:r>
              <a:t>The third principle is training. It is  important for both medical and  nonmedical personnel to gain  and maintain proficiency in  extraction of casualties from  unit-specific vehicles through  training before and during  deployments. The time to learn  and establish battle drills is  before deployment and before  the mission.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10:34:22</a:t>
            </a:r>
          </a:p>
          <a:p>
            <a:r>
              <a:t>--------------------------------------------</a:t>
            </a:r>
          </a:p>
          <a:p>
            <a:r>
              <a:t>Establish a security perimeter in  accordance with unit standard operating  procedures and/or battle drills.</a:t>
            </a:r>
          </a:p>
          <a:p>
            <a:r>
              <a:t>The tactical situation is fluid and can  change quickly. Maintain tactical  situational awareness and be  aware of your surroundings. </a:t>
            </a:r>
          </a:p>
          <a:p>
            <a:r>
              <a:t>Casualties with altered mental status  (shock, head injuries, narcotics,  etc.) should immediately be  disarmed of weapons,  communications equipment,  and/or other sensitive items. The  items should then be secured by  their unit point of contact (POC),  taking responsibility for it.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10:34:22</a:t>
            </a:r>
          </a:p>
          <a:p>
            <a:r>
              <a:t>--------------------------------------------</a:t>
            </a:r>
          </a:p>
          <a:p>
            <a:r>
              <a:t>Always be ready to receive casualties  in an area that provides  adequate cover, so that  lifesaving interventions can be  performed. Communicate: If  possible, communicate with the  first responder and casualty  about the MOI and what  treatment has been rendered.  Reassess: Always reassess  lifesaving interventions that were  conducted in CUF or TFC using  the MARCH PAWS algorithm. </a:t>
            </a:r>
          </a:p>
          <a:p>
            <a:r>
              <a:t>Direct Actions: If a first responder  is available, direct them to assist  with exposing and treating the  casualty. First responders can  also help to prepare medical  equipment, pre-stage litters, and  document basic information.  Document: Ensure that you  document all findings and  treatments on a DD Form 1380  TCCC Casualty Card and attach  it to the casualty.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2023-11-22 10:34:23</a:t>
            </a:r>
          </a:p>
          <a:p>
            <a:r>
              <a:t>--------------------------------------------</a:t>
            </a:r>
          </a:p>
          <a:p>
            <a:r>
              <a:t>In TFC, available medical equipment  is still limited to that carried on  the mission by the casualty (their  JFAK), other first  responders/CLSs (JFAK or unit  combat lifesaver bag), a  responding CMC and/or CPP  (aid bag, etc.) Remember,  whenever possible, use the  casualty’s JFAK supplies first. As  the tactical situation can change  unexpectedly, the first  responders and combat medics  should be prepared to move with  their casualties and equipment  on short notice if needed.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sp>
        <p:nvSpPr>
          <p:cNvPr id="2" name="Holder 2"/>
          <p:cNvSpPr>
            <a:spLocks noGrp="1"/>
          </p:cNvSpPr>
          <p:nvPr>
            <p:ph type="ctrTitle"/>
          </p:nvPr>
        </p:nvSpPr>
        <p:spPr>
          <a:xfrm>
            <a:off x="3430682" y="289797"/>
            <a:ext cx="5330634" cy="33020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3/12/2024</a:t>
            </a:fld>
            <a:endParaRPr lang="en-US"/>
          </a:p>
        </p:txBody>
      </p:sp>
      <p:sp>
        <p:nvSpPr>
          <p:cNvPr id="6" name="Holder 6"/>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12700">
              <a:lnSpc>
                <a:spcPts val="1440"/>
              </a:lnSpc>
              <a:tabLst>
                <a:tab pos="2437765" algn="l"/>
              </a:tabLst>
            </a:pPr>
            <a:r>
              <a:rPr spc="-5" dirty="0">
                <a:solidFill>
                  <a:srgbClr val="767070"/>
                </a:solidFill>
              </a:rPr>
              <a:t>#TCCC-CPP-PPT-04-01</a:t>
            </a:r>
            <a:r>
              <a:rPr spc="330" dirty="0">
                <a:solidFill>
                  <a:srgbClr val="767070"/>
                </a:solidFill>
              </a:rPr>
              <a:t> </a:t>
            </a:r>
            <a:r>
              <a:rPr spc="-5" dirty="0">
                <a:solidFill>
                  <a:srgbClr val="767070"/>
                </a:solidFill>
              </a:rPr>
              <a:t>08</a:t>
            </a:r>
            <a:r>
              <a:rPr spc="15" dirty="0">
                <a:solidFill>
                  <a:srgbClr val="767070"/>
                </a:solidFill>
              </a:rPr>
              <a:t> </a:t>
            </a:r>
            <a:r>
              <a:rPr spc="-5" dirty="0">
                <a:solidFill>
                  <a:srgbClr val="767070"/>
                </a:solidFill>
              </a:rPr>
              <a:t>AUG</a:t>
            </a:r>
            <a:r>
              <a:rPr spc="5" dirty="0">
                <a:solidFill>
                  <a:srgbClr val="767070"/>
                </a:solidFill>
              </a:rPr>
              <a:t> </a:t>
            </a:r>
            <a:r>
              <a:rPr spc="-5" dirty="0">
                <a:solidFill>
                  <a:srgbClr val="767070"/>
                </a:solidFill>
              </a:rPr>
              <a:t>23	</a:t>
            </a:r>
            <a:fld id="{81D60167-4931-47E6-BA6A-407CBD079E47}" type="slidenum">
              <a:rPr sz="1200" dirty="0">
                <a:solidFill>
                  <a:srgbClr val="767070"/>
                </a:solidFill>
              </a:rPr>
              <a:t>‹#›</a:t>
            </a:fld>
            <a:endParaRPr sz="12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CD9146"/>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3/12/2024</a:t>
            </a:fld>
            <a:endParaRPr lang="en-US"/>
          </a:p>
        </p:txBody>
      </p:sp>
      <p:sp>
        <p:nvSpPr>
          <p:cNvPr id="6" name="Holder 6"/>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12700">
              <a:lnSpc>
                <a:spcPts val="1440"/>
              </a:lnSpc>
              <a:tabLst>
                <a:tab pos="2437765" algn="l"/>
              </a:tabLst>
            </a:pPr>
            <a:r>
              <a:rPr spc="-5" dirty="0">
                <a:solidFill>
                  <a:srgbClr val="767070"/>
                </a:solidFill>
              </a:rPr>
              <a:t>#TCCC-CPP-PPT-04-01</a:t>
            </a:r>
            <a:r>
              <a:rPr spc="330" dirty="0">
                <a:solidFill>
                  <a:srgbClr val="767070"/>
                </a:solidFill>
              </a:rPr>
              <a:t> </a:t>
            </a:r>
            <a:r>
              <a:rPr spc="-5" dirty="0">
                <a:solidFill>
                  <a:srgbClr val="767070"/>
                </a:solidFill>
              </a:rPr>
              <a:t>08</a:t>
            </a:r>
            <a:r>
              <a:rPr spc="15" dirty="0">
                <a:solidFill>
                  <a:srgbClr val="767070"/>
                </a:solidFill>
              </a:rPr>
              <a:t> </a:t>
            </a:r>
            <a:r>
              <a:rPr spc="-5" dirty="0">
                <a:solidFill>
                  <a:srgbClr val="767070"/>
                </a:solidFill>
              </a:rPr>
              <a:t>AUG</a:t>
            </a:r>
            <a:r>
              <a:rPr spc="5" dirty="0">
                <a:solidFill>
                  <a:srgbClr val="767070"/>
                </a:solidFill>
              </a:rPr>
              <a:t> </a:t>
            </a:r>
            <a:r>
              <a:rPr spc="-5" dirty="0">
                <a:solidFill>
                  <a:srgbClr val="767070"/>
                </a:solidFill>
              </a:rPr>
              <a:t>23	</a:t>
            </a:r>
            <a:fld id="{81D60167-4931-47E6-BA6A-407CBD079E47}" type="slidenum">
              <a:rPr sz="1200" dirty="0">
                <a:solidFill>
                  <a:srgbClr val="767070"/>
                </a:solidFill>
              </a:rPr>
              <a:t>‹#›</a:t>
            </a:fld>
            <a:endParaRPr sz="12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CD9146"/>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885297" y="1959894"/>
            <a:ext cx="3729990" cy="3618865"/>
          </a:xfrm>
          <a:prstGeom prst="rect">
            <a:avLst/>
          </a:prstGeom>
        </p:spPr>
        <p:txBody>
          <a:bodyPr wrap="square" lIns="0" tIns="0" rIns="0" bIns="0">
            <a:spAutoFit/>
          </a:bodyPr>
          <a:lstStyle>
            <a:lvl1pPr>
              <a:defRPr sz="2100" b="0" i="0">
                <a:solidFill>
                  <a:schemeClr val="tx1"/>
                </a:solidFill>
                <a:latin typeface="Arial MT"/>
                <a:cs typeface="Arial MT"/>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3/12/2024</a:t>
            </a:fld>
            <a:endParaRPr lang="en-US"/>
          </a:p>
        </p:txBody>
      </p:sp>
      <p:sp>
        <p:nvSpPr>
          <p:cNvPr id="7" name="Holder 7"/>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12700">
              <a:lnSpc>
                <a:spcPts val="1440"/>
              </a:lnSpc>
              <a:tabLst>
                <a:tab pos="2437765" algn="l"/>
              </a:tabLst>
            </a:pPr>
            <a:r>
              <a:rPr spc="-5" dirty="0">
                <a:solidFill>
                  <a:srgbClr val="767070"/>
                </a:solidFill>
              </a:rPr>
              <a:t>#TCCC-CPP-PPT-04-01</a:t>
            </a:r>
            <a:r>
              <a:rPr spc="330" dirty="0">
                <a:solidFill>
                  <a:srgbClr val="767070"/>
                </a:solidFill>
              </a:rPr>
              <a:t> </a:t>
            </a:r>
            <a:r>
              <a:rPr spc="-5" dirty="0">
                <a:solidFill>
                  <a:srgbClr val="767070"/>
                </a:solidFill>
              </a:rPr>
              <a:t>08</a:t>
            </a:r>
            <a:r>
              <a:rPr spc="15" dirty="0">
                <a:solidFill>
                  <a:srgbClr val="767070"/>
                </a:solidFill>
              </a:rPr>
              <a:t> </a:t>
            </a:r>
            <a:r>
              <a:rPr spc="-5" dirty="0">
                <a:solidFill>
                  <a:srgbClr val="767070"/>
                </a:solidFill>
              </a:rPr>
              <a:t>AUG</a:t>
            </a:r>
            <a:r>
              <a:rPr spc="5" dirty="0">
                <a:solidFill>
                  <a:srgbClr val="767070"/>
                </a:solidFill>
              </a:rPr>
              <a:t> </a:t>
            </a:r>
            <a:r>
              <a:rPr spc="-5" dirty="0">
                <a:solidFill>
                  <a:srgbClr val="767070"/>
                </a:solidFill>
              </a:rPr>
              <a:t>23	</a:t>
            </a:r>
            <a:fld id="{81D60167-4931-47E6-BA6A-407CBD079E47}" type="slidenum">
              <a:rPr sz="1200" dirty="0">
                <a:solidFill>
                  <a:srgbClr val="767070"/>
                </a:solidFill>
              </a:rPr>
              <a:t>‹#›</a:t>
            </a:fld>
            <a:endParaRPr sz="12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CD9146"/>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3/12/2024</a:t>
            </a:fld>
            <a:endParaRPr lang="en-US"/>
          </a:p>
        </p:txBody>
      </p:sp>
      <p:sp>
        <p:nvSpPr>
          <p:cNvPr id="5" name="Holder 5"/>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12700">
              <a:lnSpc>
                <a:spcPts val="1440"/>
              </a:lnSpc>
              <a:tabLst>
                <a:tab pos="2437765" algn="l"/>
              </a:tabLst>
            </a:pPr>
            <a:r>
              <a:rPr spc="-5" dirty="0">
                <a:solidFill>
                  <a:srgbClr val="767070"/>
                </a:solidFill>
              </a:rPr>
              <a:t>#TCCC-CPP-PPT-04-01</a:t>
            </a:r>
            <a:r>
              <a:rPr spc="330" dirty="0">
                <a:solidFill>
                  <a:srgbClr val="767070"/>
                </a:solidFill>
              </a:rPr>
              <a:t> </a:t>
            </a:r>
            <a:r>
              <a:rPr spc="-5" dirty="0">
                <a:solidFill>
                  <a:srgbClr val="767070"/>
                </a:solidFill>
              </a:rPr>
              <a:t>08</a:t>
            </a:r>
            <a:r>
              <a:rPr spc="15" dirty="0">
                <a:solidFill>
                  <a:srgbClr val="767070"/>
                </a:solidFill>
              </a:rPr>
              <a:t> </a:t>
            </a:r>
            <a:r>
              <a:rPr spc="-5" dirty="0">
                <a:solidFill>
                  <a:srgbClr val="767070"/>
                </a:solidFill>
              </a:rPr>
              <a:t>AUG</a:t>
            </a:r>
            <a:r>
              <a:rPr spc="5" dirty="0">
                <a:solidFill>
                  <a:srgbClr val="767070"/>
                </a:solidFill>
              </a:rPr>
              <a:t> </a:t>
            </a:r>
            <a:r>
              <a:rPr spc="-5" dirty="0">
                <a:solidFill>
                  <a:srgbClr val="767070"/>
                </a:solidFill>
              </a:rPr>
              <a:t>23	</a:t>
            </a:r>
            <a:fld id="{81D60167-4931-47E6-BA6A-407CBD079E47}" type="slidenum">
              <a:rPr sz="1200" dirty="0">
                <a:solidFill>
                  <a:srgbClr val="767070"/>
                </a:solidFill>
              </a:rPr>
              <a:t>‹#›</a:t>
            </a:fld>
            <a:endParaRPr sz="12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3/12/2024</a:t>
            </a:fld>
            <a:endParaRPr lang="en-US"/>
          </a:p>
        </p:txBody>
      </p:sp>
      <p:sp>
        <p:nvSpPr>
          <p:cNvPr id="4" name="Holder 4"/>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12700">
              <a:lnSpc>
                <a:spcPts val="1440"/>
              </a:lnSpc>
              <a:tabLst>
                <a:tab pos="2437765" algn="l"/>
              </a:tabLst>
            </a:pPr>
            <a:r>
              <a:rPr spc="-5" dirty="0">
                <a:solidFill>
                  <a:srgbClr val="767070"/>
                </a:solidFill>
              </a:rPr>
              <a:t>#TCCC-CPP-PPT-04-01</a:t>
            </a:r>
            <a:r>
              <a:rPr spc="330" dirty="0">
                <a:solidFill>
                  <a:srgbClr val="767070"/>
                </a:solidFill>
              </a:rPr>
              <a:t> </a:t>
            </a:r>
            <a:r>
              <a:rPr spc="-5" dirty="0">
                <a:solidFill>
                  <a:srgbClr val="767070"/>
                </a:solidFill>
              </a:rPr>
              <a:t>08</a:t>
            </a:r>
            <a:r>
              <a:rPr spc="15" dirty="0">
                <a:solidFill>
                  <a:srgbClr val="767070"/>
                </a:solidFill>
              </a:rPr>
              <a:t> </a:t>
            </a:r>
            <a:r>
              <a:rPr spc="-5" dirty="0">
                <a:solidFill>
                  <a:srgbClr val="767070"/>
                </a:solidFill>
              </a:rPr>
              <a:t>AUG</a:t>
            </a:r>
            <a:r>
              <a:rPr spc="5" dirty="0">
                <a:solidFill>
                  <a:srgbClr val="767070"/>
                </a:solidFill>
              </a:rPr>
              <a:t> </a:t>
            </a:r>
            <a:r>
              <a:rPr spc="-5" dirty="0">
                <a:solidFill>
                  <a:srgbClr val="767070"/>
                </a:solidFill>
              </a:rPr>
              <a:t>23	</a:t>
            </a:r>
            <a:fld id="{81D60167-4931-47E6-BA6A-407CBD079E47}" type="slidenum">
              <a:rPr sz="1200" dirty="0">
                <a:solidFill>
                  <a:srgbClr val="767070"/>
                </a:solidFill>
              </a:rPr>
              <a:t>‹#›</a:t>
            </a:fld>
            <a:endParaRPr sz="120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92518" y="695336"/>
            <a:ext cx="8492490" cy="1064260"/>
          </a:xfrm>
          <a:prstGeom prst="rect">
            <a:avLst/>
          </a:prstGeom>
        </p:spPr>
        <p:txBody>
          <a:bodyPr wrap="square" lIns="0" tIns="0" rIns="0" bIns="0">
            <a:spAutoFit/>
          </a:bodyPr>
          <a:lstStyle>
            <a:lvl1pPr>
              <a:defRPr sz="3600" b="1" i="0">
                <a:solidFill>
                  <a:srgbClr val="CD9146"/>
                </a:solidFill>
                <a:latin typeface="Arial"/>
                <a:cs typeface="Arial"/>
              </a:defRPr>
            </a:lvl1pPr>
          </a:lstStyle>
          <a:p>
            <a:endParaRPr/>
          </a:p>
        </p:txBody>
      </p:sp>
      <p:sp>
        <p:nvSpPr>
          <p:cNvPr id="3" name="Holder 3"/>
          <p:cNvSpPr>
            <a:spLocks noGrp="1"/>
          </p:cNvSpPr>
          <p:nvPr>
            <p:ph type="body" idx="1"/>
          </p:nvPr>
        </p:nvSpPr>
        <p:spPr>
          <a:xfrm>
            <a:off x="706147" y="1875725"/>
            <a:ext cx="10794365" cy="452501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3/12/2024</a:t>
            </a:fld>
            <a:endParaRPr lang="en-US"/>
          </a:p>
        </p:txBody>
      </p:sp>
      <p:sp>
        <p:nvSpPr>
          <p:cNvPr id="6" name="Holder 6"/>
          <p:cNvSpPr>
            <a:spLocks noGrp="1"/>
          </p:cNvSpPr>
          <p:nvPr>
            <p:ph type="sldNum" sz="quarter" idx="7"/>
          </p:nvPr>
        </p:nvSpPr>
        <p:spPr>
          <a:xfrm>
            <a:off x="9214114" y="6562955"/>
            <a:ext cx="2646045" cy="196215"/>
          </a:xfrm>
          <a:prstGeom prst="rect">
            <a:avLst/>
          </a:prstGeom>
        </p:spPr>
        <p:txBody>
          <a:bodyPr wrap="square" lIns="0" tIns="0" rIns="0" bIns="0">
            <a:spAutoFit/>
          </a:bodyPr>
          <a:lstStyle>
            <a:lvl1pPr>
              <a:defRPr sz="1050" b="0" i="0">
                <a:solidFill>
                  <a:srgbClr val="CD9146"/>
                </a:solidFill>
                <a:latin typeface="Arial MT"/>
                <a:cs typeface="Arial MT"/>
              </a:defRPr>
            </a:lvl1pPr>
          </a:lstStyle>
          <a:p>
            <a:pPr marL="12700">
              <a:lnSpc>
                <a:spcPts val="1440"/>
              </a:lnSpc>
              <a:tabLst>
                <a:tab pos="2437765" algn="l"/>
              </a:tabLst>
            </a:pPr>
            <a:r>
              <a:rPr spc="-5" dirty="0">
                <a:solidFill>
                  <a:srgbClr val="767070"/>
                </a:solidFill>
              </a:rPr>
              <a:t>#TCCC-CPP-PPT-04-01</a:t>
            </a:r>
            <a:r>
              <a:rPr spc="330" dirty="0">
                <a:solidFill>
                  <a:srgbClr val="767070"/>
                </a:solidFill>
              </a:rPr>
              <a:t> </a:t>
            </a:r>
            <a:r>
              <a:rPr spc="-5" dirty="0">
                <a:solidFill>
                  <a:srgbClr val="767070"/>
                </a:solidFill>
              </a:rPr>
              <a:t>08</a:t>
            </a:r>
            <a:r>
              <a:rPr spc="15" dirty="0">
                <a:solidFill>
                  <a:srgbClr val="767070"/>
                </a:solidFill>
              </a:rPr>
              <a:t> </a:t>
            </a:r>
            <a:r>
              <a:rPr spc="-5" dirty="0">
                <a:solidFill>
                  <a:srgbClr val="767070"/>
                </a:solidFill>
              </a:rPr>
              <a:t>AUG</a:t>
            </a:r>
            <a:r>
              <a:rPr spc="5" dirty="0">
                <a:solidFill>
                  <a:srgbClr val="767070"/>
                </a:solidFill>
              </a:rPr>
              <a:t> </a:t>
            </a:r>
            <a:r>
              <a:rPr spc="-5" dirty="0">
                <a:solidFill>
                  <a:srgbClr val="767070"/>
                </a:solidFill>
              </a:rPr>
              <a:t>23	</a:t>
            </a:r>
            <a:fld id="{81D60167-4931-47E6-BA6A-407CBD079E47}" type="slidenum">
              <a:rPr sz="1200" dirty="0">
                <a:solidFill>
                  <a:srgbClr val="767070"/>
                </a:solidFill>
              </a:rPr>
              <a:t>‹#›</a:t>
            </a:fld>
            <a:endParaRPr sz="120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9.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pn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png"/><Relationship Id="rId7"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8.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8.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51.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68.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png"/><Relationship Id="rId7"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2.png"/><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png"/><Relationship Id="rId7"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74.png"/></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8.png"/><Relationship Id="rId3" Type="http://schemas.openxmlformats.org/officeDocument/2006/relationships/image" Target="../media/image1.png"/><Relationship Id="rId7" Type="http://schemas.openxmlformats.org/officeDocument/2006/relationships/image" Target="../media/image51.png"/><Relationship Id="rId12"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6.png"/><Relationship Id="rId5" Type="http://schemas.openxmlformats.org/officeDocument/2006/relationships/image" Target="../media/image48.png"/><Relationship Id="rId15" Type="http://schemas.openxmlformats.org/officeDocument/2006/relationships/image" Target="../media/image80.png"/><Relationship Id="rId10" Type="http://schemas.openxmlformats.org/officeDocument/2006/relationships/image" Target="../media/image75.png"/><Relationship Id="rId4" Type="http://schemas.openxmlformats.org/officeDocument/2006/relationships/image" Target="../media/image62.png"/><Relationship Id="rId9" Type="http://schemas.openxmlformats.org/officeDocument/2006/relationships/image" Target="../media/image72.png"/><Relationship Id="rId14" Type="http://schemas.openxmlformats.org/officeDocument/2006/relationships/image" Target="../media/image79.png"/></Relationships>
</file>

<file path=ppt/slides/_rels/slide2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82.png"/><Relationship Id="rId3" Type="http://schemas.openxmlformats.org/officeDocument/2006/relationships/image" Target="../media/image1.png"/><Relationship Id="rId7" Type="http://schemas.openxmlformats.org/officeDocument/2006/relationships/image" Target="../media/image51.png"/><Relationship Id="rId12"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6.png"/><Relationship Id="rId5" Type="http://schemas.openxmlformats.org/officeDocument/2006/relationships/image" Target="../media/image48.png"/><Relationship Id="rId15" Type="http://schemas.openxmlformats.org/officeDocument/2006/relationships/image" Target="../media/image84.png"/><Relationship Id="rId10" Type="http://schemas.openxmlformats.org/officeDocument/2006/relationships/image" Target="../media/image75.png"/><Relationship Id="rId4" Type="http://schemas.openxmlformats.org/officeDocument/2006/relationships/image" Target="../media/image62.png"/><Relationship Id="rId9" Type="http://schemas.openxmlformats.org/officeDocument/2006/relationships/image" Target="../media/image72.png"/><Relationship Id="rId14" Type="http://schemas.openxmlformats.org/officeDocument/2006/relationships/image" Target="../media/image83.png"/></Relationships>
</file>

<file path=ppt/slides/_rels/slide2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8.png"/><Relationship Id="rId3" Type="http://schemas.openxmlformats.org/officeDocument/2006/relationships/image" Target="../media/image1.png"/><Relationship Id="rId7" Type="http://schemas.openxmlformats.org/officeDocument/2006/relationships/image" Target="../media/image51.png"/><Relationship Id="rId12" Type="http://schemas.openxmlformats.org/officeDocument/2006/relationships/image" Target="../media/image77.png"/><Relationship Id="rId2" Type="http://schemas.openxmlformats.org/officeDocument/2006/relationships/notesSlide" Target="../notesSlides/notesSlide28.xml"/><Relationship Id="rId16"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6.png"/><Relationship Id="rId5" Type="http://schemas.openxmlformats.org/officeDocument/2006/relationships/image" Target="../media/image48.png"/><Relationship Id="rId15" Type="http://schemas.openxmlformats.org/officeDocument/2006/relationships/image" Target="../media/image85.png"/><Relationship Id="rId10" Type="http://schemas.openxmlformats.org/officeDocument/2006/relationships/image" Target="../media/image75.png"/><Relationship Id="rId4" Type="http://schemas.openxmlformats.org/officeDocument/2006/relationships/image" Target="../media/image62.png"/><Relationship Id="rId9" Type="http://schemas.openxmlformats.org/officeDocument/2006/relationships/image" Target="../media/image72.png"/><Relationship Id="rId14" Type="http://schemas.openxmlformats.org/officeDocument/2006/relationships/image" Target="../media/image8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7.png"/><Relationship Id="rId3" Type="http://schemas.openxmlformats.org/officeDocument/2006/relationships/image" Target="../media/image1.png"/><Relationship Id="rId7" Type="http://schemas.openxmlformats.org/officeDocument/2006/relationships/image" Target="../media/image51.png"/><Relationship Id="rId12" Type="http://schemas.openxmlformats.org/officeDocument/2006/relationships/image" Target="../media/image76.png"/><Relationship Id="rId17" Type="http://schemas.openxmlformats.org/officeDocument/2006/relationships/image" Target="../media/image88.png"/><Relationship Id="rId2" Type="http://schemas.openxmlformats.org/officeDocument/2006/relationships/notesSlide" Target="../notesSlides/notesSlide29.xml"/><Relationship Id="rId16"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87.png"/><Relationship Id="rId5" Type="http://schemas.openxmlformats.org/officeDocument/2006/relationships/image" Target="../media/image48.png"/><Relationship Id="rId15" Type="http://schemas.openxmlformats.org/officeDocument/2006/relationships/image" Target="../media/image83.png"/><Relationship Id="rId10" Type="http://schemas.openxmlformats.org/officeDocument/2006/relationships/image" Target="../media/image75.png"/><Relationship Id="rId4" Type="http://schemas.openxmlformats.org/officeDocument/2006/relationships/image" Target="../media/image62.png"/><Relationship Id="rId9" Type="http://schemas.openxmlformats.org/officeDocument/2006/relationships/image" Target="../media/image72.png"/><Relationship Id="rId14" Type="http://schemas.openxmlformats.org/officeDocument/2006/relationships/image" Target="../media/image78.png"/></Relationships>
</file>

<file path=ppt/slides/_rels/slide3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7.png"/><Relationship Id="rId18" Type="http://schemas.openxmlformats.org/officeDocument/2006/relationships/image" Target="../media/image83.png"/><Relationship Id="rId3" Type="http://schemas.openxmlformats.org/officeDocument/2006/relationships/image" Target="../media/image1.png"/><Relationship Id="rId21" Type="http://schemas.openxmlformats.org/officeDocument/2006/relationships/image" Target="../media/image85.png"/><Relationship Id="rId7" Type="http://schemas.openxmlformats.org/officeDocument/2006/relationships/image" Target="../media/image51.png"/><Relationship Id="rId12" Type="http://schemas.openxmlformats.org/officeDocument/2006/relationships/image" Target="../media/image76.png"/><Relationship Id="rId17" Type="http://schemas.openxmlformats.org/officeDocument/2006/relationships/image" Target="../media/image82.png"/><Relationship Id="rId2" Type="http://schemas.openxmlformats.org/officeDocument/2006/relationships/notesSlide" Target="../notesSlides/notesSlide30.xml"/><Relationship Id="rId16" Type="http://schemas.openxmlformats.org/officeDocument/2006/relationships/image" Target="../media/image81.png"/><Relationship Id="rId20"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87.png"/><Relationship Id="rId5" Type="http://schemas.openxmlformats.org/officeDocument/2006/relationships/image" Target="../media/image48.png"/><Relationship Id="rId15" Type="http://schemas.openxmlformats.org/officeDocument/2006/relationships/image" Target="../media/image78.png"/><Relationship Id="rId23" Type="http://schemas.openxmlformats.org/officeDocument/2006/relationships/image" Target="../media/image93.png"/><Relationship Id="rId10" Type="http://schemas.openxmlformats.org/officeDocument/2006/relationships/image" Target="../media/image75.png"/><Relationship Id="rId19" Type="http://schemas.openxmlformats.org/officeDocument/2006/relationships/image" Target="../media/image90.png"/><Relationship Id="rId4" Type="http://schemas.openxmlformats.org/officeDocument/2006/relationships/image" Target="../media/image62.png"/><Relationship Id="rId9" Type="http://schemas.openxmlformats.org/officeDocument/2006/relationships/image" Target="../media/image72.png"/><Relationship Id="rId14" Type="http://schemas.openxmlformats.org/officeDocument/2006/relationships/image" Target="../media/image89.png"/><Relationship Id="rId22" Type="http://schemas.openxmlformats.org/officeDocument/2006/relationships/image" Target="../media/image92.png"/></Relationships>
</file>

<file path=ppt/slides/_rels/slide3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7.png"/><Relationship Id="rId18" Type="http://schemas.openxmlformats.org/officeDocument/2006/relationships/image" Target="../media/image95.png"/><Relationship Id="rId3" Type="http://schemas.openxmlformats.org/officeDocument/2006/relationships/image" Target="../media/image1.png"/><Relationship Id="rId7" Type="http://schemas.openxmlformats.org/officeDocument/2006/relationships/image" Target="../media/image51.png"/><Relationship Id="rId12" Type="http://schemas.openxmlformats.org/officeDocument/2006/relationships/image" Target="../media/image76.png"/><Relationship Id="rId17" Type="http://schemas.openxmlformats.org/officeDocument/2006/relationships/image" Target="../media/image94.png"/><Relationship Id="rId2" Type="http://schemas.openxmlformats.org/officeDocument/2006/relationships/notesSlide" Target="../notesSlides/notesSlide31.xml"/><Relationship Id="rId16"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87.png"/><Relationship Id="rId5" Type="http://schemas.openxmlformats.org/officeDocument/2006/relationships/image" Target="../media/image48.png"/><Relationship Id="rId15" Type="http://schemas.openxmlformats.org/officeDocument/2006/relationships/image" Target="../media/image83.png"/><Relationship Id="rId10" Type="http://schemas.openxmlformats.org/officeDocument/2006/relationships/image" Target="../media/image75.png"/><Relationship Id="rId4" Type="http://schemas.openxmlformats.org/officeDocument/2006/relationships/image" Target="../media/image62.png"/><Relationship Id="rId9" Type="http://schemas.openxmlformats.org/officeDocument/2006/relationships/image" Target="../media/image72.png"/><Relationship Id="rId14" Type="http://schemas.openxmlformats.org/officeDocument/2006/relationships/image" Target="../media/image78.png"/></Relationships>
</file>

<file path=ppt/slides/_rels/slide3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8.png"/><Relationship Id="rId3" Type="http://schemas.openxmlformats.org/officeDocument/2006/relationships/image" Target="../media/image1.png"/><Relationship Id="rId7" Type="http://schemas.openxmlformats.org/officeDocument/2006/relationships/image" Target="../media/image51.png"/><Relationship Id="rId12" Type="http://schemas.openxmlformats.org/officeDocument/2006/relationships/image" Target="../media/image77.png"/><Relationship Id="rId17" Type="http://schemas.openxmlformats.org/officeDocument/2006/relationships/image" Target="../media/image97.png"/><Relationship Id="rId2" Type="http://schemas.openxmlformats.org/officeDocument/2006/relationships/notesSlide" Target="../notesSlides/notesSlide32.xml"/><Relationship Id="rId16"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6.png"/><Relationship Id="rId5" Type="http://schemas.openxmlformats.org/officeDocument/2006/relationships/image" Target="../media/image48.png"/><Relationship Id="rId15" Type="http://schemas.openxmlformats.org/officeDocument/2006/relationships/image" Target="../media/image85.png"/><Relationship Id="rId10" Type="http://schemas.openxmlformats.org/officeDocument/2006/relationships/image" Target="../media/image75.png"/><Relationship Id="rId4" Type="http://schemas.openxmlformats.org/officeDocument/2006/relationships/image" Target="../media/image62.png"/><Relationship Id="rId9" Type="http://schemas.openxmlformats.org/officeDocument/2006/relationships/image" Target="../media/image72.png"/><Relationship Id="rId14" Type="http://schemas.openxmlformats.org/officeDocument/2006/relationships/image" Target="../media/image83.png"/></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8.png"/><Relationship Id="rId3" Type="http://schemas.openxmlformats.org/officeDocument/2006/relationships/image" Target="../media/image1.png"/><Relationship Id="rId7" Type="http://schemas.openxmlformats.org/officeDocument/2006/relationships/image" Target="../media/image51.png"/><Relationship Id="rId12"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6.png"/><Relationship Id="rId5" Type="http://schemas.openxmlformats.org/officeDocument/2006/relationships/image" Target="../media/image48.png"/><Relationship Id="rId15" Type="http://schemas.openxmlformats.org/officeDocument/2006/relationships/image" Target="../media/image85.png"/><Relationship Id="rId10" Type="http://schemas.openxmlformats.org/officeDocument/2006/relationships/image" Target="../media/image75.png"/><Relationship Id="rId4" Type="http://schemas.openxmlformats.org/officeDocument/2006/relationships/image" Target="../media/image62.png"/><Relationship Id="rId9" Type="http://schemas.openxmlformats.org/officeDocument/2006/relationships/image" Target="../media/image72.png"/><Relationship Id="rId1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jp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443382" y="326533"/>
            <a:ext cx="7971155" cy="6417310"/>
          </a:xfrm>
          <a:prstGeom prst="rect">
            <a:avLst/>
          </a:prstGeom>
        </p:spPr>
        <p:txBody>
          <a:bodyPr vert="horz" wrap="square" lIns="0" tIns="0" rIns="0" bIns="0" rtlCol="0">
            <a:spAutoFit/>
          </a:bodyPr>
          <a:lstStyle/>
          <a:p>
            <a:pPr>
              <a:lnSpc>
                <a:spcPts val="2210"/>
              </a:lnSpc>
            </a:pPr>
            <a:r>
              <a:rPr sz="2000" b="1" spc="-5" dirty="0">
                <a:solidFill>
                  <a:srgbClr val="767070"/>
                </a:solidFill>
                <a:latin typeface="Arial"/>
                <a:cs typeface="Arial"/>
              </a:rPr>
              <a:t>Module 4:</a:t>
            </a:r>
            <a:r>
              <a:rPr sz="2000" b="1" spc="-15" dirty="0">
                <a:solidFill>
                  <a:srgbClr val="767070"/>
                </a:solidFill>
                <a:latin typeface="Arial"/>
                <a:cs typeface="Arial"/>
              </a:rPr>
              <a:t> </a:t>
            </a:r>
            <a:r>
              <a:rPr sz="2000" b="1" spc="-5" dirty="0">
                <a:solidFill>
                  <a:srgbClr val="767070"/>
                </a:solidFill>
                <a:latin typeface="Arial"/>
                <a:cs typeface="Arial"/>
              </a:rPr>
              <a:t>Principles</a:t>
            </a:r>
            <a:r>
              <a:rPr sz="2000" b="1" spc="-20" dirty="0">
                <a:solidFill>
                  <a:srgbClr val="767070"/>
                </a:solidFill>
                <a:latin typeface="Arial"/>
                <a:cs typeface="Arial"/>
              </a:rPr>
              <a:t> </a:t>
            </a:r>
            <a:r>
              <a:rPr sz="2000" b="1" spc="-5" dirty="0">
                <a:solidFill>
                  <a:srgbClr val="767070"/>
                </a:solidFill>
                <a:latin typeface="Arial"/>
                <a:cs typeface="Arial"/>
              </a:rPr>
              <a:t>and</a:t>
            </a:r>
            <a:r>
              <a:rPr sz="2000" b="1" spc="-80" dirty="0">
                <a:solidFill>
                  <a:srgbClr val="767070"/>
                </a:solidFill>
                <a:latin typeface="Arial"/>
                <a:cs typeface="Arial"/>
              </a:rPr>
              <a:t> </a:t>
            </a:r>
            <a:r>
              <a:rPr sz="2000" b="1" spc="-5" dirty="0">
                <a:solidFill>
                  <a:srgbClr val="767070"/>
                </a:solidFill>
                <a:latin typeface="Arial"/>
                <a:cs typeface="Arial"/>
              </a:rPr>
              <a:t>Application</a:t>
            </a:r>
            <a:r>
              <a:rPr sz="2000" b="1" dirty="0">
                <a:solidFill>
                  <a:srgbClr val="767070"/>
                </a:solidFill>
                <a:latin typeface="Arial"/>
                <a:cs typeface="Arial"/>
              </a:rPr>
              <a:t> </a:t>
            </a:r>
            <a:r>
              <a:rPr sz="2000" b="1" spc="-5" dirty="0">
                <a:solidFill>
                  <a:srgbClr val="767070"/>
                </a:solidFill>
                <a:latin typeface="Arial"/>
                <a:cs typeface="Arial"/>
              </a:rPr>
              <a:t>of</a:t>
            </a:r>
            <a:r>
              <a:rPr sz="2000" b="1" spc="-10" dirty="0">
                <a:solidFill>
                  <a:srgbClr val="767070"/>
                </a:solidFill>
                <a:latin typeface="Arial"/>
                <a:cs typeface="Arial"/>
              </a:rPr>
              <a:t> TFC</a:t>
            </a:r>
            <a:endParaRPr sz="20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gn="r">
              <a:lnSpc>
                <a:spcPct val="100000"/>
              </a:lnSpc>
              <a:spcBef>
                <a:spcPts val="1505"/>
              </a:spcBef>
            </a:pPr>
            <a:r>
              <a:rPr sz="1050" spc="-5" dirty="0">
                <a:solidFill>
                  <a:srgbClr val="CD9146"/>
                </a:solidFill>
                <a:latin typeface="Arial MT"/>
                <a:cs typeface="Arial MT"/>
              </a:rPr>
              <a:t>#TCCC-CPP-PPT-04-01</a:t>
            </a:r>
            <a:r>
              <a:rPr sz="1050" spc="295" dirty="0">
                <a:solidFill>
                  <a:srgbClr val="CD9146"/>
                </a:solidFill>
                <a:latin typeface="Arial MT"/>
                <a:cs typeface="Arial MT"/>
              </a:rPr>
              <a:t> </a:t>
            </a:r>
            <a:r>
              <a:rPr sz="1050" spc="-5" dirty="0">
                <a:solidFill>
                  <a:srgbClr val="CD9146"/>
                </a:solidFill>
                <a:latin typeface="Arial MT"/>
                <a:cs typeface="Arial MT"/>
              </a:rPr>
              <a:t>08 AUG</a:t>
            </a:r>
            <a:r>
              <a:rPr sz="1050" spc="-10"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grpSp>
        <p:nvGrpSpPr>
          <p:cNvPr id="3" name="object 3"/>
          <p:cNvGrpSpPr/>
          <p:nvPr/>
        </p:nvGrpSpPr>
        <p:grpSpPr>
          <a:xfrm>
            <a:off x="3810" y="0"/>
            <a:ext cx="12188190" cy="6858000"/>
            <a:chOff x="3810" y="0"/>
            <a:chExt cx="12188190" cy="6858000"/>
          </a:xfrm>
        </p:grpSpPr>
        <p:pic>
          <p:nvPicPr>
            <p:cNvPr id="4" name="object 4"/>
            <p:cNvPicPr/>
            <p:nvPr/>
          </p:nvPicPr>
          <p:blipFill>
            <a:blip r:embed="rId3" cstate="print"/>
            <a:stretch>
              <a:fillRect/>
            </a:stretch>
          </p:blipFill>
          <p:spPr>
            <a:xfrm>
              <a:off x="309372" y="255270"/>
              <a:ext cx="1172717" cy="656081"/>
            </a:xfrm>
            <a:prstGeom prst="rect">
              <a:avLst/>
            </a:prstGeom>
          </p:spPr>
        </p:pic>
        <p:pic>
          <p:nvPicPr>
            <p:cNvPr id="5" name="object 5"/>
            <p:cNvPicPr/>
            <p:nvPr/>
          </p:nvPicPr>
          <p:blipFill>
            <a:blip r:embed="rId4" cstate="print"/>
            <a:stretch>
              <a:fillRect/>
            </a:stretch>
          </p:blipFill>
          <p:spPr>
            <a:xfrm>
              <a:off x="3810" y="0"/>
              <a:ext cx="12188188" cy="6858000"/>
            </a:xfrm>
            <a:prstGeom prst="rect">
              <a:avLst/>
            </a:prstGeom>
          </p:spPr>
        </p:pic>
        <p:sp>
          <p:nvSpPr>
            <p:cNvPr id="6" name="object 6"/>
            <p:cNvSpPr/>
            <p:nvPr/>
          </p:nvSpPr>
          <p:spPr>
            <a:xfrm>
              <a:off x="6156960"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30194"/>
              </a:srgbClr>
            </a:solidFill>
          </p:spPr>
          <p:txBody>
            <a:bodyPr wrap="square" lIns="0" tIns="0" rIns="0" bIns="0" rtlCol="0"/>
            <a:lstStyle/>
            <a:p>
              <a:endParaRPr/>
            </a:p>
          </p:txBody>
        </p:sp>
      </p:grpSp>
      <p:sp>
        <p:nvSpPr>
          <p:cNvPr id="7" name="object 7"/>
          <p:cNvSpPr txBox="1"/>
          <p:nvPr/>
        </p:nvSpPr>
        <p:spPr>
          <a:xfrm>
            <a:off x="6396902" y="5949199"/>
            <a:ext cx="1903730" cy="474980"/>
          </a:xfrm>
          <a:prstGeom prst="rect">
            <a:avLst/>
          </a:prstGeom>
        </p:spPr>
        <p:txBody>
          <a:bodyPr vert="horz" wrap="square" lIns="0" tIns="12700" rIns="0" bIns="0" rtlCol="0">
            <a:spAutoFit/>
          </a:bodyPr>
          <a:lstStyle/>
          <a:p>
            <a:pPr algn="ctr">
              <a:lnSpc>
                <a:spcPct val="100000"/>
              </a:lnSpc>
              <a:spcBef>
                <a:spcPts val="100"/>
              </a:spcBef>
            </a:pPr>
            <a:r>
              <a:rPr sz="1600" spc="-15" dirty="0">
                <a:solidFill>
                  <a:srgbClr val="D9D9D9"/>
                </a:solidFill>
                <a:latin typeface="Arial Black"/>
                <a:cs typeface="Arial Black"/>
              </a:rPr>
              <a:t>TCCC</a:t>
            </a:r>
            <a:r>
              <a:rPr sz="1600" spc="-30" dirty="0">
                <a:solidFill>
                  <a:srgbClr val="D9D9D9"/>
                </a:solidFill>
                <a:latin typeface="Arial Black"/>
                <a:cs typeface="Arial Black"/>
              </a:rPr>
              <a:t> </a:t>
            </a:r>
            <a:r>
              <a:rPr sz="1600" spc="-5" dirty="0">
                <a:solidFill>
                  <a:srgbClr val="D9D9D9"/>
                </a:solidFill>
                <a:latin typeface="Arial MT"/>
                <a:cs typeface="Arial MT"/>
              </a:rPr>
              <a:t>TIER</a:t>
            </a:r>
            <a:r>
              <a:rPr sz="1600" spc="-30" dirty="0">
                <a:solidFill>
                  <a:srgbClr val="D9D9D9"/>
                </a:solidFill>
                <a:latin typeface="Arial MT"/>
                <a:cs typeface="Arial MT"/>
              </a:rPr>
              <a:t> </a:t>
            </a:r>
            <a:r>
              <a:rPr sz="1600" dirty="0">
                <a:solidFill>
                  <a:srgbClr val="D9D9D9"/>
                </a:solidFill>
                <a:latin typeface="Arial MT"/>
                <a:cs typeface="Arial MT"/>
              </a:rPr>
              <a:t>3</a:t>
            </a:r>
            <a:endParaRPr sz="1600">
              <a:latin typeface="Arial MT"/>
              <a:cs typeface="Arial MT"/>
            </a:endParaRPr>
          </a:p>
          <a:p>
            <a:pPr algn="ctr">
              <a:lnSpc>
                <a:spcPct val="100000"/>
              </a:lnSpc>
              <a:spcBef>
                <a:spcPts val="55"/>
              </a:spcBef>
            </a:pPr>
            <a:r>
              <a:rPr sz="1300" dirty="0">
                <a:solidFill>
                  <a:srgbClr val="D9D9D9"/>
                </a:solidFill>
                <a:latin typeface="Arial MT"/>
                <a:cs typeface="Arial MT"/>
              </a:rPr>
              <a:t>Combat</a:t>
            </a:r>
            <a:r>
              <a:rPr sz="1300" spc="-60" dirty="0">
                <a:solidFill>
                  <a:srgbClr val="D9D9D9"/>
                </a:solidFill>
                <a:latin typeface="Arial MT"/>
                <a:cs typeface="Arial MT"/>
              </a:rPr>
              <a:t> </a:t>
            </a:r>
            <a:r>
              <a:rPr sz="1300" dirty="0">
                <a:solidFill>
                  <a:srgbClr val="D9D9D9"/>
                </a:solidFill>
                <a:latin typeface="Arial MT"/>
                <a:cs typeface="Arial MT"/>
              </a:rPr>
              <a:t>Medic/Corpsman</a:t>
            </a:r>
            <a:endParaRPr sz="1300">
              <a:latin typeface="Arial MT"/>
              <a:cs typeface="Arial MT"/>
            </a:endParaRPr>
          </a:p>
        </p:txBody>
      </p:sp>
      <p:sp>
        <p:nvSpPr>
          <p:cNvPr id="8" name="object 8"/>
          <p:cNvSpPr/>
          <p:nvPr/>
        </p:nvSpPr>
        <p:spPr>
          <a:xfrm>
            <a:off x="8714993"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solidFill>
        </p:spPr>
        <p:txBody>
          <a:bodyPr wrap="square" lIns="0" tIns="0" rIns="0" bIns="0" rtlCol="0"/>
          <a:lstStyle/>
          <a:p>
            <a:endParaRPr/>
          </a:p>
        </p:txBody>
      </p:sp>
      <p:sp>
        <p:nvSpPr>
          <p:cNvPr id="9" name="object 9"/>
          <p:cNvSpPr txBox="1"/>
          <p:nvPr/>
        </p:nvSpPr>
        <p:spPr>
          <a:xfrm>
            <a:off x="8853647" y="5949199"/>
            <a:ext cx="2106295" cy="474980"/>
          </a:xfrm>
          <a:prstGeom prst="rect">
            <a:avLst/>
          </a:prstGeom>
        </p:spPr>
        <p:txBody>
          <a:bodyPr vert="horz" wrap="square" lIns="0" tIns="12700" rIns="0" bIns="0" rtlCol="0">
            <a:spAutoFit/>
          </a:bodyPr>
          <a:lstStyle/>
          <a:p>
            <a:pPr algn="ctr">
              <a:lnSpc>
                <a:spcPct val="100000"/>
              </a:lnSpc>
              <a:spcBef>
                <a:spcPts val="100"/>
              </a:spcBef>
            </a:pPr>
            <a:r>
              <a:rPr sz="1600" spc="-15" dirty="0">
                <a:solidFill>
                  <a:srgbClr val="FFFFFF"/>
                </a:solidFill>
                <a:latin typeface="Arial Black"/>
                <a:cs typeface="Arial Black"/>
              </a:rPr>
              <a:t>TCCC</a:t>
            </a:r>
            <a:r>
              <a:rPr sz="1600" spc="-110" dirty="0">
                <a:solidFill>
                  <a:srgbClr val="FFFFFF"/>
                </a:solidFill>
                <a:latin typeface="Arial Black"/>
                <a:cs typeface="Arial Black"/>
              </a:rPr>
              <a:t> </a:t>
            </a:r>
            <a:r>
              <a:rPr sz="1600" spc="-5" dirty="0">
                <a:solidFill>
                  <a:srgbClr val="FFFFFF"/>
                </a:solidFill>
                <a:latin typeface="Arial MT"/>
                <a:cs typeface="Arial MT"/>
              </a:rPr>
              <a:t>TIER</a:t>
            </a:r>
            <a:r>
              <a:rPr sz="1600" spc="-35" dirty="0">
                <a:solidFill>
                  <a:srgbClr val="FFFFFF"/>
                </a:solidFill>
                <a:latin typeface="Arial MT"/>
                <a:cs typeface="Arial MT"/>
              </a:rPr>
              <a:t> </a:t>
            </a:r>
            <a:r>
              <a:rPr sz="1600" dirty="0">
                <a:solidFill>
                  <a:srgbClr val="FFFFFF"/>
                </a:solidFill>
                <a:latin typeface="Arial MT"/>
                <a:cs typeface="Arial MT"/>
              </a:rPr>
              <a:t>4</a:t>
            </a:r>
            <a:endParaRPr sz="1600">
              <a:latin typeface="Arial MT"/>
              <a:cs typeface="Arial MT"/>
            </a:endParaRPr>
          </a:p>
          <a:p>
            <a:pPr algn="ctr">
              <a:lnSpc>
                <a:spcPct val="100000"/>
              </a:lnSpc>
              <a:spcBef>
                <a:spcPts val="55"/>
              </a:spcBef>
            </a:pPr>
            <a:r>
              <a:rPr sz="1300" dirty="0">
                <a:solidFill>
                  <a:srgbClr val="FFFFFF"/>
                </a:solidFill>
                <a:latin typeface="Arial MT"/>
                <a:cs typeface="Arial MT"/>
              </a:rPr>
              <a:t>Combat</a:t>
            </a:r>
            <a:r>
              <a:rPr sz="1300" spc="-15" dirty="0">
                <a:solidFill>
                  <a:srgbClr val="FFFFFF"/>
                </a:solidFill>
                <a:latin typeface="Arial MT"/>
                <a:cs typeface="Arial MT"/>
              </a:rPr>
              <a:t> </a:t>
            </a:r>
            <a:r>
              <a:rPr sz="1300" spc="-5" dirty="0">
                <a:solidFill>
                  <a:srgbClr val="FFFFFF"/>
                </a:solidFill>
                <a:latin typeface="Arial MT"/>
                <a:cs typeface="Arial MT"/>
              </a:rPr>
              <a:t>Paramedic/Provider</a:t>
            </a:r>
            <a:endParaRPr sz="1300">
              <a:latin typeface="Arial MT"/>
              <a:cs typeface="Arial MT"/>
            </a:endParaRPr>
          </a:p>
        </p:txBody>
      </p:sp>
      <p:sp>
        <p:nvSpPr>
          <p:cNvPr id="10" name="object 10"/>
          <p:cNvSpPr/>
          <p:nvPr/>
        </p:nvSpPr>
        <p:spPr>
          <a:xfrm>
            <a:off x="1040891"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30194"/>
            </a:srgbClr>
          </a:solidFill>
        </p:spPr>
        <p:txBody>
          <a:bodyPr wrap="square" lIns="0" tIns="0" rIns="0" bIns="0" rtlCol="0"/>
          <a:lstStyle/>
          <a:p>
            <a:endParaRPr/>
          </a:p>
        </p:txBody>
      </p:sp>
      <p:sp>
        <p:nvSpPr>
          <p:cNvPr id="11" name="object 11"/>
          <p:cNvSpPr txBox="1"/>
          <p:nvPr/>
        </p:nvSpPr>
        <p:spPr>
          <a:xfrm>
            <a:off x="1461221" y="5949199"/>
            <a:ext cx="1541145" cy="474980"/>
          </a:xfrm>
          <a:prstGeom prst="rect">
            <a:avLst/>
          </a:prstGeom>
        </p:spPr>
        <p:txBody>
          <a:bodyPr vert="horz" wrap="square" lIns="0" tIns="12700" rIns="0" bIns="0" rtlCol="0">
            <a:spAutoFit/>
          </a:bodyPr>
          <a:lstStyle/>
          <a:p>
            <a:pPr marL="1270" algn="ctr">
              <a:lnSpc>
                <a:spcPct val="100000"/>
              </a:lnSpc>
              <a:spcBef>
                <a:spcPts val="100"/>
              </a:spcBef>
            </a:pPr>
            <a:r>
              <a:rPr sz="1600" spc="-15" dirty="0">
                <a:solidFill>
                  <a:srgbClr val="D9D9D9"/>
                </a:solidFill>
                <a:latin typeface="Arial Black"/>
                <a:cs typeface="Arial Black"/>
              </a:rPr>
              <a:t>TCCC</a:t>
            </a:r>
            <a:r>
              <a:rPr sz="1600" spc="-30" dirty="0">
                <a:solidFill>
                  <a:srgbClr val="D9D9D9"/>
                </a:solidFill>
                <a:latin typeface="Arial Black"/>
                <a:cs typeface="Arial Black"/>
              </a:rPr>
              <a:t> </a:t>
            </a:r>
            <a:r>
              <a:rPr sz="1600" spc="-5" dirty="0">
                <a:solidFill>
                  <a:srgbClr val="D9D9D9"/>
                </a:solidFill>
                <a:latin typeface="Arial MT"/>
                <a:cs typeface="Arial MT"/>
              </a:rPr>
              <a:t>TIER</a:t>
            </a:r>
            <a:r>
              <a:rPr sz="1600" spc="-30" dirty="0">
                <a:solidFill>
                  <a:srgbClr val="D9D9D9"/>
                </a:solidFill>
                <a:latin typeface="Arial MT"/>
                <a:cs typeface="Arial MT"/>
              </a:rPr>
              <a:t> </a:t>
            </a:r>
            <a:r>
              <a:rPr sz="1600" dirty="0">
                <a:solidFill>
                  <a:srgbClr val="D9D9D9"/>
                </a:solidFill>
                <a:latin typeface="Arial MT"/>
                <a:cs typeface="Arial MT"/>
              </a:rPr>
              <a:t>1</a:t>
            </a:r>
            <a:endParaRPr sz="1600">
              <a:latin typeface="Arial MT"/>
              <a:cs typeface="Arial MT"/>
            </a:endParaRPr>
          </a:p>
          <a:p>
            <a:pPr algn="ctr">
              <a:lnSpc>
                <a:spcPct val="100000"/>
              </a:lnSpc>
              <a:spcBef>
                <a:spcPts val="55"/>
              </a:spcBef>
            </a:pPr>
            <a:r>
              <a:rPr sz="1300" spc="-5" dirty="0">
                <a:solidFill>
                  <a:srgbClr val="D9D9D9"/>
                </a:solidFill>
                <a:latin typeface="Arial MT"/>
                <a:cs typeface="Arial MT"/>
              </a:rPr>
              <a:t>All</a:t>
            </a:r>
            <a:r>
              <a:rPr sz="1300" spc="-30" dirty="0">
                <a:solidFill>
                  <a:srgbClr val="D9D9D9"/>
                </a:solidFill>
                <a:latin typeface="Arial MT"/>
                <a:cs typeface="Arial MT"/>
              </a:rPr>
              <a:t> </a:t>
            </a:r>
            <a:r>
              <a:rPr sz="1300" spc="-5" dirty="0">
                <a:solidFill>
                  <a:srgbClr val="D9D9D9"/>
                </a:solidFill>
                <a:latin typeface="Arial MT"/>
                <a:cs typeface="Arial MT"/>
              </a:rPr>
              <a:t>Service</a:t>
            </a:r>
            <a:r>
              <a:rPr sz="1300" spc="-35" dirty="0">
                <a:solidFill>
                  <a:srgbClr val="D9D9D9"/>
                </a:solidFill>
                <a:latin typeface="Arial MT"/>
                <a:cs typeface="Arial MT"/>
              </a:rPr>
              <a:t> </a:t>
            </a:r>
            <a:r>
              <a:rPr sz="1300" dirty="0">
                <a:solidFill>
                  <a:srgbClr val="D9D9D9"/>
                </a:solidFill>
                <a:latin typeface="Arial MT"/>
                <a:cs typeface="Arial MT"/>
              </a:rPr>
              <a:t>Members</a:t>
            </a:r>
            <a:endParaRPr sz="1300">
              <a:latin typeface="Arial MT"/>
              <a:cs typeface="Arial MT"/>
            </a:endParaRPr>
          </a:p>
        </p:txBody>
      </p:sp>
      <p:sp>
        <p:nvSpPr>
          <p:cNvPr id="12" name="object 12"/>
          <p:cNvSpPr/>
          <p:nvPr/>
        </p:nvSpPr>
        <p:spPr>
          <a:xfrm>
            <a:off x="3598926"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30194"/>
            </a:srgbClr>
          </a:solidFill>
        </p:spPr>
        <p:txBody>
          <a:bodyPr wrap="square" lIns="0" tIns="0" rIns="0" bIns="0" rtlCol="0"/>
          <a:lstStyle/>
          <a:p>
            <a:endParaRPr/>
          </a:p>
        </p:txBody>
      </p:sp>
      <p:sp>
        <p:nvSpPr>
          <p:cNvPr id="13" name="object 13"/>
          <p:cNvSpPr txBox="1"/>
          <p:nvPr/>
        </p:nvSpPr>
        <p:spPr>
          <a:xfrm>
            <a:off x="4119958" y="5949199"/>
            <a:ext cx="1341755" cy="474980"/>
          </a:xfrm>
          <a:prstGeom prst="rect">
            <a:avLst/>
          </a:prstGeom>
        </p:spPr>
        <p:txBody>
          <a:bodyPr vert="horz" wrap="square" lIns="0" tIns="12700" rIns="0" bIns="0" rtlCol="0">
            <a:spAutoFit/>
          </a:bodyPr>
          <a:lstStyle/>
          <a:p>
            <a:pPr marL="12700">
              <a:lnSpc>
                <a:spcPct val="100000"/>
              </a:lnSpc>
              <a:spcBef>
                <a:spcPts val="100"/>
              </a:spcBef>
            </a:pPr>
            <a:r>
              <a:rPr sz="1600" spc="-15" dirty="0">
                <a:solidFill>
                  <a:srgbClr val="D9D9D9"/>
                </a:solidFill>
                <a:latin typeface="Arial Black"/>
                <a:cs typeface="Arial Black"/>
              </a:rPr>
              <a:t>TCCC</a:t>
            </a:r>
            <a:r>
              <a:rPr sz="1600" spc="-45" dirty="0">
                <a:solidFill>
                  <a:srgbClr val="D9D9D9"/>
                </a:solidFill>
                <a:latin typeface="Arial Black"/>
                <a:cs typeface="Arial Black"/>
              </a:rPr>
              <a:t> </a:t>
            </a:r>
            <a:r>
              <a:rPr sz="1600" spc="-5" dirty="0">
                <a:solidFill>
                  <a:srgbClr val="D9D9D9"/>
                </a:solidFill>
                <a:latin typeface="Arial MT"/>
                <a:cs typeface="Arial MT"/>
              </a:rPr>
              <a:t>TIER</a:t>
            </a:r>
            <a:r>
              <a:rPr sz="1600" spc="-40" dirty="0">
                <a:solidFill>
                  <a:srgbClr val="D9D9D9"/>
                </a:solidFill>
                <a:latin typeface="Arial MT"/>
                <a:cs typeface="Arial MT"/>
              </a:rPr>
              <a:t> </a:t>
            </a:r>
            <a:r>
              <a:rPr sz="1600" dirty="0">
                <a:solidFill>
                  <a:srgbClr val="D9D9D9"/>
                </a:solidFill>
                <a:latin typeface="Arial MT"/>
                <a:cs typeface="Arial MT"/>
              </a:rPr>
              <a:t>2</a:t>
            </a:r>
            <a:endParaRPr sz="1600">
              <a:latin typeface="Arial MT"/>
              <a:cs typeface="Arial MT"/>
            </a:endParaRPr>
          </a:p>
          <a:p>
            <a:pPr marL="20955">
              <a:lnSpc>
                <a:spcPct val="100000"/>
              </a:lnSpc>
              <a:spcBef>
                <a:spcPts val="55"/>
              </a:spcBef>
            </a:pPr>
            <a:r>
              <a:rPr sz="1300" dirty="0">
                <a:solidFill>
                  <a:srgbClr val="D9D9D9"/>
                </a:solidFill>
                <a:latin typeface="Arial MT"/>
                <a:cs typeface="Arial MT"/>
              </a:rPr>
              <a:t>Combat</a:t>
            </a:r>
            <a:r>
              <a:rPr sz="1300" spc="-55" dirty="0">
                <a:solidFill>
                  <a:srgbClr val="D9D9D9"/>
                </a:solidFill>
                <a:latin typeface="Arial MT"/>
                <a:cs typeface="Arial MT"/>
              </a:rPr>
              <a:t> </a:t>
            </a:r>
            <a:r>
              <a:rPr sz="1300" spc="-5" dirty="0">
                <a:solidFill>
                  <a:srgbClr val="D9D9D9"/>
                </a:solidFill>
                <a:latin typeface="Arial MT"/>
                <a:cs typeface="Arial MT"/>
              </a:rPr>
              <a:t>Lifesaver</a:t>
            </a:r>
            <a:endParaRPr sz="1300">
              <a:latin typeface="Arial MT"/>
              <a:cs typeface="Arial MT"/>
            </a:endParaRPr>
          </a:p>
        </p:txBody>
      </p:sp>
      <p:sp>
        <p:nvSpPr>
          <p:cNvPr id="14" name="object 14"/>
          <p:cNvSpPr txBox="1"/>
          <p:nvPr/>
        </p:nvSpPr>
        <p:spPr>
          <a:xfrm>
            <a:off x="2880038" y="516347"/>
            <a:ext cx="4271010" cy="879475"/>
          </a:xfrm>
          <a:prstGeom prst="rect">
            <a:avLst/>
          </a:prstGeom>
        </p:spPr>
        <p:txBody>
          <a:bodyPr vert="horz" wrap="square" lIns="0" tIns="12700" rIns="0" bIns="0" rtlCol="0">
            <a:spAutoFit/>
          </a:bodyPr>
          <a:lstStyle/>
          <a:p>
            <a:pPr marL="12700" marR="5080">
              <a:lnSpc>
                <a:spcPct val="100000"/>
              </a:lnSpc>
              <a:spcBef>
                <a:spcPts val="100"/>
              </a:spcBef>
            </a:pPr>
            <a:r>
              <a:rPr sz="2800" spc="-45" dirty="0">
                <a:solidFill>
                  <a:srgbClr val="CD9146"/>
                </a:solidFill>
                <a:latin typeface="Arial Black"/>
                <a:cs typeface="Arial Black"/>
              </a:rPr>
              <a:t>COMBAT </a:t>
            </a:r>
            <a:r>
              <a:rPr sz="2800" spc="-30" dirty="0">
                <a:solidFill>
                  <a:srgbClr val="CD9146"/>
                </a:solidFill>
                <a:latin typeface="Arial Black"/>
                <a:cs typeface="Arial Black"/>
              </a:rPr>
              <a:t>PARAMEDIC/ </a:t>
            </a:r>
            <a:r>
              <a:rPr sz="2800" spc="-915" dirty="0">
                <a:solidFill>
                  <a:srgbClr val="CD9146"/>
                </a:solidFill>
                <a:latin typeface="Arial Black"/>
                <a:cs typeface="Arial Black"/>
              </a:rPr>
              <a:t> </a:t>
            </a:r>
            <a:r>
              <a:rPr sz="2800" spc="-25" dirty="0">
                <a:solidFill>
                  <a:srgbClr val="CD9146"/>
                </a:solidFill>
                <a:latin typeface="Arial Black"/>
                <a:cs typeface="Arial Black"/>
              </a:rPr>
              <a:t>PROVIDER</a:t>
            </a:r>
            <a:endParaRPr sz="2800">
              <a:latin typeface="Arial Black"/>
              <a:cs typeface="Arial Black"/>
            </a:endParaRPr>
          </a:p>
        </p:txBody>
      </p:sp>
      <p:grpSp>
        <p:nvGrpSpPr>
          <p:cNvPr id="15" name="object 15"/>
          <p:cNvGrpSpPr/>
          <p:nvPr/>
        </p:nvGrpSpPr>
        <p:grpSpPr>
          <a:xfrm>
            <a:off x="736091" y="451866"/>
            <a:ext cx="11456035" cy="5113020"/>
            <a:chOff x="736091" y="451866"/>
            <a:chExt cx="11456035" cy="5113020"/>
          </a:xfrm>
        </p:grpSpPr>
        <p:pic>
          <p:nvPicPr>
            <p:cNvPr id="16" name="object 16"/>
            <p:cNvPicPr/>
            <p:nvPr/>
          </p:nvPicPr>
          <p:blipFill>
            <a:blip r:embed="rId5" cstate="print"/>
            <a:stretch>
              <a:fillRect/>
            </a:stretch>
          </p:blipFill>
          <p:spPr>
            <a:xfrm>
              <a:off x="736091" y="451866"/>
              <a:ext cx="1898903" cy="1062989"/>
            </a:xfrm>
            <a:prstGeom prst="rect">
              <a:avLst/>
            </a:prstGeom>
          </p:spPr>
        </p:pic>
        <p:pic>
          <p:nvPicPr>
            <p:cNvPr id="17" name="object 17"/>
            <p:cNvPicPr/>
            <p:nvPr/>
          </p:nvPicPr>
          <p:blipFill>
            <a:blip r:embed="rId6" cstate="print"/>
            <a:stretch>
              <a:fillRect/>
            </a:stretch>
          </p:blipFill>
          <p:spPr>
            <a:xfrm>
              <a:off x="9864089" y="4709922"/>
              <a:ext cx="2327909" cy="854963"/>
            </a:xfrm>
            <a:prstGeom prst="rect">
              <a:avLst/>
            </a:prstGeom>
          </p:spPr>
        </p:pic>
      </p:grpSp>
      <p:sp>
        <p:nvSpPr>
          <p:cNvPr id="18" name="object 18"/>
          <p:cNvSpPr txBox="1"/>
          <p:nvPr/>
        </p:nvSpPr>
        <p:spPr>
          <a:xfrm>
            <a:off x="1013941" y="3451352"/>
            <a:ext cx="6941820" cy="1488440"/>
          </a:xfrm>
          <a:prstGeom prst="rect">
            <a:avLst/>
          </a:prstGeom>
        </p:spPr>
        <p:txBody>
          <a:bodyPr vert="horz" wrap="square" lIns="0" tIns="12065" rIns="0" bIns="0" rtlCol="0">
            <a:spAutoFit/>
          </a:bodyPr>
          <a:lstStyle/>
          <a:p>
            <a:pPr marL="12700">
              <a:lnSpc>
                <a:spcPct val="100000"/>
              </a:lnSpc>
              <a:spcBef>
                <a:spcPts val="95"/>
              </a:spcBef>
            </a:pPr>
            <a:r>
              <a:rPr sz="3200" b="1" spc="-5" dirty="0">
                <a:solidFill>
                  <a:srgbClr val="FFFFFF"/>
                </a:solidFill>
                <a:latin typeface="Arial"/>
                <a:cs typeface="Arial"/>
              </a:rPr>
              <a:t>MODULE</a:t>
            </a:r>
            <a:r>
              <a:rPr sz="3200" b="1" spc="-45" dirty="0">
                <a:solidFill>
                  <a:srgbClr val="FFFFFF"/>
                </a:solidFill>
                <a:latin typeface="Arial"/>
                <a:cs typeface="Arial"/>
              </a:rPr>
              <a:t> </a:t>
            </a:r>
            <a:r>
              <a:rPr sz="3200" b="1" spc="-5" dirty="0">
                <a:solidFill>
                  <a:srgbClr val="FFFFFF"/>
                </a:solidFill>
                <a:latin typeface="Arial"/>
                <a:cs typeface="Arial"/>
              </a:rPr>
              <a:t>4:</a:t>
            </a:r>
            <a:endParaRPr sz="3200">
              <a:latin typeface="Arial"/>
              <a:cs typeface="Arial"/>
            </a:endParaRPr>
          </a:p>
          <a:p>
            <a:pPr marL="12700" marR="5080">
              <a:lnSpc>
                <a:spcPct val="100000"/>
              </a:lnSpc>
            </a:pPr>
            <a:r>
              <a:rPr sz="3200" b="1" spc="-5" dirty="0">
                <a:solidFill>
                  <a:srgbClr val="FFFFFF"/>
                </a:solidFill>
                <a:latin typeface="Arial"/>
                <a:cs typeface="Arial"/>
              </a:rPr>
              <a:t>PRINCIPLES</a:t>
            </a:r>
            <a:r>
              <a:rPr sz="3200" b="1" spc="-135" dirty="0">
                <a:solidFill>
                  <a:srgbClr val="FFFFFF"/>
                </a:solidFill>
                <a:latin typeface="Arial"/>
                <a:cs typeface="Arial"/>
              </a:rPr>
              <a:t> </a:t>
            </a:r>
            <a:r>
              <a:rPr sz="3200" b="1" spc="-5" dirty="0">
                <a:solidFill>
                  <a:srgbClr val="FFFFFF"/>
                </a:solidFill>
                <a:latin typeface="Arial"/>
                <a:cs typeface="Arial"/>
              </a:rPr>
              <a:t>AND</a:t>
            </a:r>
            <a:r>
              <a:rPr sz="3200" b="1" spc="-135" dirty="0">
                <a:solidFill>
                  <a:srgbClr val="FFFFFF"/>
                </a:solidFill>
                <a:latin typeface="Arial"/>
                <a:cs typeface="Arial"/>
              </a:rPr>
              <a:t> </a:t>
            </a:r>
            <a:r>
              <a:rPr sz="3200" b="1" spc="-25" dirty="0">
                <a:solidFill>
                  <a:srgbClr val="FFFFFF"/>
                </a:solidFill>
                <a:latin typeface="Arial"/>
                <a:cs typeface="Arial"/>
              </a:rPr>
              <a:t>APPLICATION</a:t>
            </a:r>
            <a:r>
              <a:rPr sz="3200" b="1" spc="-35" dirty="0">
                <a:solidFill>
                  <a:srgbClr val="FFFFFF"/>
                </a:solidFill>
                <a:latin typeface="Arial"/>
                <a:cs typeface="Arial"/>
              </a:rPr>
              <a:t> </a:t>
            </a:r>
            <a:r>
              <a:rPr sz="3200" b="1" spc="-5" dirty="0">
                <a:solidFill>
                  <a:srgbClr val="FFFFFF"/>
                </a:solidFill>
                <a:latin typeface="Arial"/>
                <a:cs typeface="Arial"/>
              </a:rPr>
              <a:t>OF </a:t>
            </a:r>
            <a:r>
              <a:rPr sz="3200" b="1" spc="-869" dirty="0">
                <a:solidFill>
                  <a:srgbClr val="FFFFFF"/>
                </a:solidFill>
                <a:latin typeface="Arial"/>
                <a:cs typeface="Arial"/>
              </a:rPr>
              <a:t> </a:t>
            </a:r>
            <a:r>
              <a:rPr sz="3200" b="1" spc="-35" dirty="0">
                <a:solidFill>
                  <a:srgbClr val="FFFFFF"/>
                </a:solidFill>
                <a:latin typeface="Arial"/>
                <a:cs typeface="Arial"/>
              </a:rPr>
              <a:t>TACTICAL</a:t>
            </a:r>
            <a:r>
              <a:rPr sz="3200" b="1" spc="-70" dirty="0">
                <a:solidFill>
                  <a:srgbClr val="FFFFFF"/>
                </a:solidFill>
                <a:latin typeface="Arial"/>
                <a:cs typeface="Arial"/>
              </a:rPr>
              <a:t> </a:t>
            </a:r>
            <a:r>
              <a:rPr sz="3200" b="1" spc="-5" dirty="0">
                <a:solidFill>
                  <a:srgbClr val="FFFFFF"/>
                </a:solidFill>
                <a:latin typeface="Arial"/>
                <a:cs typeface="Arial"/>
              </a:rPr>
              <a:t>FIELD</a:t>
            </a:r>
            <a:r>
              <a:rPr sz="3200" b="1" spc="-15" dirty="0">
                <a:solidFill>
                  <a:srgbClr val="FFFFFF"/>
                </a:solidFill>
                <a:latin typeface="Arial"/>
                <a:cs typeface="Arial"/>
              </a:rPr>
              <a:t> </a:t>
            </a:r>
            <a:r>
              <a:rPr sz="3200" b="1" spc="-10" dirty="0">
                <a:solidFill>
                  <a:srgbClr val="FFFFFF"/>
                </a:solidFill>
                <a:latin typeface="Arial"/>
                <a:cs typeface="Arial"/>
              </a:rPr>
              <a:t>CARE</a:t>
            </a:r>
            <a:r>
              <a:rPr sz="3200" b="1" spc="5" dirty="0">
                <a:solidFill>
                  <a:srgbClr val="FFFFFF"/>
                </a:solidFill>
                <a:latin typeface="Arial"/>
                <a:cs typeface="Arial"/>
              </a:rPr>
              <a:t> </a:t>
            </a:r>
            <a:r>
              <a:rPr sz="3200" b="1" spc="-5" dirty="0">
                <a:solidFill>
                  <a:srgbClr val="FFFFFF"/>
                </a:solidFill>
                <a:latin typeface="Arial"/>
                <a:cs typeface="Arial"/>
              </a:rPr>
              <a:t>(TFC)</a:t>
            </a:r>
            <a:endParaRPr sz="3200">
              <a:latin typeface="Arial"/>
              <a:cs typeface="Arial"/>
            </a:endParaRPr>
          </a:p>
        </p:txBody>
      </p:sp>
      <p:sp>
        <p:nvSpPr>
          <p:cNvPr id="19" name="object 19"/>
          <p:cNvSpPr txBox="1">
            <a:spLocks noGrp="1"/>
          </p:cNvSpPr>
          <p:nvPr>
            <p:ph type="title"/>
          </p:nvPr>
        </p:nvSpPr>
        <p:spPr>
          <a:xfrm>
            <a:off x="1013940" y="1766113"/>
            <a:ext cx="9874885" cy="1589405"/>
          </a:xfrm>
          <a:prstGeom prst="rect">
            <a:avLst/>
          </a:prstGeom>
        </p:spPr>
        <p:txBody>
          <a:bodyPr vert="horz" wrap="square" lIns="0" tIns="106045" rIns="0" bIns="0" rtlCol="0">
            <a:spAutoFit/>
          </a:bodyPr>
          <a:lstStyle/>
          <a:p>
            <a:pPr marL="12700" marR="5080">
              <a:lnSpc>
                <a:spcPts val="5830"/>
              </a:lnSpc>
              <a:spcBef>
                <a:spcPts val="835"/>
              </a:spcBef>
            </a:pPr>
            <a:r>
              <a:rPr sz="5400" b="0" spc="-60" dirty="0">
                <a:solidFill>
                  <a:srgbClr val="A0A6AA"/>
                </a:solidFill>
                <a:latin typeface="Arial Black"/>
                <a:cs typeface="Arial Black"/>
              </a:rPr>
              <a:t>TACTICAL</a:t>
            </a:r>
            <a:r>
              <a:rPr sz="5400" b="0" spc="-15" dirty="0">
                <a:solidFill>
                  <a:srgbClr val="A0A6AA"/>
                </a:solidFill>
                <a:latin typeface="Arial Black"/>
                <a:cs typeface="Arial Black"/>
              </a:rPr>
              <a:t> </a:t>
            </a:r>
            <a:r>
              <a:rPr sz="5400" b="0" spc="-80" dirty="0">
                <a:solidFill>
                  <a:srgbClr val="A0A6AA"/>
                </a:solidFill>
                <a:latin typeface="Arial Black"/>
                <a:cs typeface="Arial Black"/>
              </a:rPr>
              <a:t>COMBAT </a:t>
            </a:r>
            <a:r>
              <a:rPr sz="5400" b="0" spc="-75" dirty="0">
                <a:solidFill>
                  <a:srgbClr val="A0A6AA"/>
                </a:solidFill>
                <a:latin typeface="Arial Black"/>
                <a:cs typeface="Arial Black"/>
              </a:rPr>
              <a:t> </a:t>
            </a:r>
            <a:r>
              <a:rPr sz="5400" b="0" spc="-60" dirty="0">
                <a:solidFill>
                  <a:srgbClr val="A0A6AA"/>
                </a:solidFill>
                <a:latin typeface="Arial Black"/>
                <a:cs typeface="Arial Black"/>
              </a:rPr>
              <a:t>CASUALTY</a:t>
            </a:r>
            <a:r>
              <a:rPr sz="5400" b="0" spc="-45" dirty="0">
                <a:solidFill>
                  <a:srgbClr val="A0A6AA"/>
                </a:solidFill>
                <a:latin typeface="Arial Black"/>
                <a:cs typeface="Arial Black"/>
              </a:rPr>
              <a:t> </a:t>
            </a:r>
            <a:r>
              <a:rPr sz="5400" b="0" dirty="0">
                <a:solidFill>
                  <a:srgbClr val="A0A6AA"/>
                </a:solidFill>
                <a:latin typeface="Arial Black"/>
                <a:cs typeface="Arial Black"/>
              </a:rPr>
              <a:t>CARE</a:t>
            </a:r>
            <a:r>
              <a:rPr sz="5400" b="0" spc="-50" dirty="0">
                <a:solidFill>
                  <a:srgbClr val="A0A6AA"/>
                </a:solidFill>
                <a:latin typeface="Arial Black"/>
                <a:cs typeface="Arial Black"/>
              </a:rPr>
              <a:t> </a:t>
            </a:r>
            <a:r>
              <a:rPr sz="5400" b="0" dirty="0">
                <a:solidFill>
                  <a:srgbClr val="A0A6AA"/>
                </a:solidFill>
                <a:latin typeface="Arial Black"/>
                <a:cs typeface="Arial Black"/>
              </a:rPr>
              <a:t>COURSE</a:t>
            </a:r>
            <a:endParaRPr sz="5400">
              <a:latin typeface="Arial Black"/>
              <a:cs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1999" y="0"/>
                </a:moveTo>
                <a:lnTo>
                  <a:pt x="0" y="0"/>
                </a:lnTo>
                <a:lnTo>
                  <a:pt x="0" y="6857996"/>
                </a:lnTo>
                <a:lnTo>
                  <a:pt x="12191999" y="6857996"/>
                </a:lnTo>
                <a:lnTo>
                  <a:pt x="12191999" y="0"/>
                </a:lnTo>
                <a:close/>
              </a:path>
            </a:pathLst>
          </a:custGeom>
          <a:solidFill>
            <a:srgbClr val="2D3334"/>
          </a:solidFill>
        </p:spPr>
        <p:txBody>
          <a:bodyPr wrap="square" lIns="0" tIns="0" rIns="0" bIns="0" rtlCol="0"/>
          <a:lstStyle/>
          <a:p>
            <a:endParaRPr/>
          </a:p>
        </p:txBody>
      </p:sp>
      <p:pic>
        <p:nvPicPr>
          <p:cNvPr id="4" name="object 4"/>
          <p:cNvPicPr/>
          <p:nvPr/>
        </p:nvPicPr>
        <p:blipFill>
          <a:blip r:embed="rId3" cstate="print"/>
          <a:stretch>
            <a:fillRect/>
          </a:stretch>
        </p:blipFill>
        <p:spPr>
          <a:xfrm>
            <a:off x="307847" y="256031"/>
            <a:ext cx="1173480" cy="655320"/>
          </a:xfrm>
          <a:prstGeom prst="rect">
            <a:avLst/>
          </a:prstGeom>
        </p:spPr>
      </p:pic>
      <p:sp>
        <p:nvSpPr>
          <p:cNvPr id="5" name="object 5"/>
          <p:cNvSpPr txBox="1">
            <a:spLocks noGrp="1"/>
          </p:cNvSpPr>
          <p:nvPr>
            <p:ph type="title"/>
          </p:nvPr>
        </p:nvSpPr>
        <p:spPr>
          <a:xfrm>
            <a:off x="4530344" y="682574"/>
            <a:ext cx="3213100" cy="574675"/>
          </a:xfrm>
          <a:prstGeom prst="rect">
            <a:avLst/>
          </a:prstGeom>
        </p:spPr>
        <p:txBody>
          <a:bodyPr vert="horz" wrap="square" lIns="0" tIns="12700" rIns="0" bIns="0" rtlCol="0">
            <a:spAutoFit/>
          </a:bodyPr>
          <a:lstStyle/>
          <a:p>
            <a:pPr marL="12700">
              <a:lnSpc>
                <a:spcPct val="100000"/>
              </a:lnSpc>
              <a:spcBef>
                <a:spcPts val="100"/>
              </a:spcBef>
            </a:pPr>
            <a:r>
              <a:rPr spc="-25" dirty="0">
                <a:solidFill>
                  <a:srgbClr val="FFFFFF"/>
                </a:solidFill>
              </a:rPr>
              <a:t>MARCH</a:t>
            </a:r>
            <a:r>
              <a:rPr spc="45" dirty="0">
                <a:solidFill>
                  <a:srgbClr val="FFFFFF"/>
                </a:solidFill>
              </a:rPr>
              <a:t> </a:t>
            </a:r>
            <a:r>
              <a:rPr spc="-30" dirty="0">
                <a:solidFill>
                  <a:srgbClr val="FFFFFF"/>
                </a:solidFill>
              </a:rPr>
              <a:t>PAWS</a:t>
            </a:r>
          </a:p>
        </p:txBody>
      </p:sp>
      <p:sp>
        <p:nvSpPr>
          <p:cNvPr id="6" name="object 6"/>
          <p:cNvSpPr/>
          <p:nvPr/>
        </p:nvSpPr>
        <p:spPr>
          <a:xfrm>
            <a:off x="795527" y="2968751"/>
            <a:ext cx="756285" cy="756285"/>
          </a:xfrm>
          <a:custGeom>
            <a:avLst/>
            <a:gdLst/>
            <a:ahLst/>
            <a:cxnLst/>
            <a:rect l="l" t="t" r="r" b="b"/>
            <a:pathLst>
              <a:path w="756285" h="756285">
                <a:moveTo>
                  <a:pt x="377952" y="0"/>
                </a:moveTo>
                <a:lnTo>
                  <a:pt x="330542" y="2943"/>
                </a:lnTo>
                <a:lnTo>
                  <a:pt x="284890" y="11539"/>
                </a:lnTo>
                <a:lnTo>
                  <a:pt x="241349" y="25434"/>
                </a:lnTo>
                <a:lnTo>
                  <a:pt x="200274" y="44272"/>
                </a:lnTo>
                <a:lnTo>
                  <a:pt x="162019" y="67702"/>
                </a:lnTo>
                <a:lnTo>
                  <a:pt x="126939" y="95368"/>
                </a:lnTo>
                <a:lnTo>
                  <a:pt x="95386" y="126918"/>
                </a:lnTo>
                <a:lnTo>
                  <a:pt x="67716" y="161997"/>
                </a:lnTo>
                <a:lnTo>
                  <a:pt x="44282" y="200252"/>
                </a:lnTo>
                <a:lnTo>
                  <a:pt x="25440" y="241328"/>
                </a:lnTo>
                <a:lnTo>
                  <a:pt x="11542" y="284873"/>
                </a:lnTo>
                <a:lnTo>
                  <a:pt x="2944" y="330532"/>
                </a:lnTo>
                <a:lnTo>
                  <a:pt x="0" y="377951"/>
                </a:lnTo>
                <a:lnTo>
                  <a:pt x="2944" y="425371"/>
                </a:lnTo>
                <a:lnTo>
                  <a:pt x="11542" y="471030"/>
                </a:lnTo>
                <a:lnTo>
                  <a:pt x="25440" y="514575"/>
                </a:lnTo>
                <a:lnTo>
                  <a:pt x="44282" y="555651"/>
                </a:lnTo>
                <a:lnTo>
                  <a:pt x="67716" y="593906"/>
                </a:lnTo>
                <a:lnTo>
                  <a:pt x="95386" y="628985"/>
                </a:lnTo>
                <a:lnTo>
                  <a:pt x="126939" y="660535"/>
                </a:lnTo>
                <a:lnTo>
                  <a:pt x="162019" y="688201"/>
                </a:lnTo>
                <a:lnTo>
                  <a:pt x="200274" y="711631"/>
                </a:lnTo>
                <a:lnTo>
                  <a:pt x="241349" y="730469"/>
                </a:lnTo>
                <a:lnTo>
                  <a:pt x="284890" y="744364"/>
                </a:lnTo>
                <a:lnTo>
                  <a:pt x="330542" y="752960"/>
                </a:lnTo>
                <a:lnTo>
                  <a:pt x="377952" y="755904"/>
                </a:lnTo>
                <a:lnTo>
                  <a:pt x="425371" y="752960"/>
                </a:lnTo>
                <a:lnTo>
                  <a:pt x="471030" y="744364"/>
                </a:lnTo>
                <a:lnTo>
                  <a:pt x="514575" y="730469"/>
                </a:lnTo>
                <a:lnTo>
                  <a:pt x="555651" y="711631"/>
                </a:lnTo>
                <a:lnTo>
                  <a:pt x="593906" y="688201"/>
                </a:lnTo>
                <a:lnTo>
                  <a:pt x="628985" y="660535"/>
                </a:lnTo>
                <a:lnTo>
                  <a:pt x="660535" y="628985"/>
                </a:lnTo>
                <a:lnTo>
                  <a:pt x="688201" y="593906"/>
                </a:lnTo>
                <a:lnTo>
                  <a:pt x="711631" y="555651"/>
                </a:lnTo>
                <a:lnTo>
                  <a:pt x="730469" y="514575"/>
                </a:lnTo>
                <a:lnTo>
                  <a:pt x="744364" y="471030"/>
                </a:lnTo>
                <a:lnTo>
                  <a:pt x="752960" y="425371"/>
                </a:lnTo>
                <a:lnTo>
                  <a:pt x="755904" y="377951"/>
                </a:lnTo>
                <a:lnTo>
                  <a:pt x="752960" y="330532"/>
                </a:lnTo>
                <a:lnTo>
                  <a:pt x="744364" y="284873"/>
                </a:lnTo>
                <a:lnTo>
                  <a:pt x="730469" y="241328"/>
                </a:lnTo>
                <a:lnTo>
                  <a:pt x="711631" y="200252"/>
                </a:lnTo>
                <a:lnTo>
                  <a:pt x="688201" y="161997"/>
                </a:lnTo>
                <a:lnTo>
                  <a:pt x="660535" y="126918"/>
                </a:lnTo>
                <a:lnTo>
                  <a:pt x="628985" y="95368"/>
                </a:lnTo>
                <a:lnTo>
                  <a:pt x="593906" y="67702"/>
                </a:lnTo>
                <a:lnTo>
                  <a:pt x="555651" y="44272"/>
                </a:lnTo>
                <a:lnTo>
                  <a:pt x="514575" y="25434"/>
                </a:lnTo>
                <a:lnTo>
                  <a:pt x="471030" y="11539"/>
                </a:lnTo>
                <a:lnTo>
                  <a:pt x="425371" y="2943"/>
                </a:lnTo>
                <a:lnTo>
                  <a:pt x="377952" y="0"/>
                </a:lnTo>
                <a:close/>
              </a:path>
            </a:pathLst>
          </a:custGeom>
          <a:solidFill>
            <a:srgbClr val="8AB7CD"/>
          </a:solidFill>
        </p:spPr>
        <p:txBody>
          <a:bodyPr wrap="square" lIns="0" tIns="0" rIns="0" bIns="0" rtlCol="0"/>
          <a:lstStyle/>
          <a:p>
            <a:endParaRPr/>
          </a:p>
        </p:txBody>
      </p:sp>
      <p:sp>
        <p:nvSpPr>
          <p:cNvPr id="7" name="object 7"/>
          <p:cNvSpPr txBox="1"/>
          <p:nvPr/>
        </p:nvSpPr>
        <p:spPr>
          <a:xfrm>
            <a:off x="1756029" y="3141979"/>
            <a:ext cx="1249680" cy="391160"/>
          </a:xfrm>
          <a:prstGeom prst="rect">
            <a:avLst/>
          </a:prstGeom>
        </p:spPr>
        <p:txBody>
          <a:bodyPr vert="horz" wrap="square" lIns="0" tIns="12700" rIns="0" bIns="0" rtlCol="0">
            <a:spAutoFit/>
          </a:bodyPr>
          <a:lstStyle/>
          <a:p>
            <a:pPr marL="12700">
              <a:lnSpc>
                <a:spcPct val="100000"/>
              </a:lnSpc>
              <a:spcBef>
                <a:spcPts val="100"/>
              </a:spcBef>
            </a:pPr>
            <a:r>
              <a:rPr sz="2400" b="1" spc="-85" dirty="0">
                <a:solidFill>
                  <a:srgbClr val="FFFFFF"/>
                </a:solidFill>
                <a:latin typeface="Arial"/>
                <a:cs typeface="Arial"/>
              </a:rPr>
              <a:t>A</a:t>
            </a:r>
            <a:r>
              <a:rPr sz="2400" b="1" dirty="0">
                <a:solidFill>
                  <a:srgbClr val="FFFFFF"/>
                </a:solidFill>
                <a:latin typeface="Arial"/>
                <a:cs typeface="Arial"/>
              </a:rPr>
              <a:t>IR</a:t>
            </a:r>
            <a:r>
              <a:rPr sz="2400" b="1" spc="35" dirty="0">
                <a:solidFill>
                  <a:srgbClr val="FFFFFF"/>
                </a:solidFill>
                <a:latin typeface="Arial"/>
                <a:cs typeface="Arial"/>
              </a:rPr>
              <a:t>W</a:t>
            </a:r>
            <a:r>
              <a:rPr sz="2400" b="1" spc="-60" dirty="0">
                <a:solidFill>
                  <a:srgbClr val="FFFFFF"/>
                </a:solidFill>
                <a:latin typeface="Arial"/>
                <a:cs typeface="Arial"/>
              </a:rPr>
              <a:t>A</a:t>
            </a:r>
            <a:r>
              <a:rPr sz="2400" b="1" dirty="0">
                <a:solidFill>
                  <a:srgbClr val="FFFFFF"/>
                </a:solidFill>
                <a:latin typeface="Arial"/>
                <a:cs typeface="Arial"/>
              </a:rPr>
              <a:t>Y</a:t>
            </a:r>
            <a:endParaRPr sz="2400">
              <a:latin typeface="Arial"/>
              <a:cs typeface="Arial"/>
            </a:endParaRPr>
          </a:p>
        </p:txBody>
      </p:sp>
      <p:sp>
        <p:nvSpPr>
          <p:cNvPr id="8" name="object 8"/>
          <p:cNvSpPr/>
          <p:nvPr/>
        </p:nvSpPr>
        <p:spPr>
          <a:xfrm>
            <a:off x="795527" y="3828288"/>
            <a:ext cx="756285" cy="756285"/>
          </a:xfrm>
          <a:custGeom>
            <a:avLst/>
            <a:gdLst/>
            <a:ahLst/>
            <a:cxnLst/>
            <a:rect l="l" t="t" r="r" b="b"/>
            <a:pathLst>
              <a:path w="756285" h="756285">
                <a:moveTo>
                  <a:pt x="377952" y="0"/>
                </a:moveTo>
                <a:lnTo>
                  <a:pt x="330542" y="2943"/>
                </a:lnTo>
                <a:lnTo>
                  <a:pt x="284890" y="11539"/>
                </a:lnTo>
                <a:lnTo>
                  <a:pt x="241349" y="25434"/>
                </a:lnTo>
                <a:lnTo>
                  <a:pt x="200274" y="44272"/>
                </a:lnTo>
                <a:lnTo>
                  <a:pt x="162019" y="67702"/>
                </a:lnTo>
                <a:lnTo>
                  <a:pt x="126939" y="95368"/>
                </a:lnTo>
                <a:lnTo>
                  <a:pt x="95386" y="126918"/>
                </a:lnTo>
                <a:lnTo>
                  <a:pt x="67716" y="161997"/>
                </a:lnTo>
                <a:lnTo>
                  <a:pt x="44282" y="200252"/>
                </a:lnTo>
                <a:lnTo>
                  <a:pt x="25440" y="241328"/>
                </a:lnTo>
                <a:lnTo>
                  <a:pt x="11542" y="284873"/>
                </a:lnTo>
                <a:lnTo>
                  <a:pt x="2944" y="330532"/>
                </a:lnTo>
                <a:lnTo>
                  <a:pt x="0" y="377951"/>
                </a:lnTo>
                <a:lnTo>
                  <a:pt x="2944" y="425371"/>
                </a:lnTo>
                <a:lnTo>
                  <a:pt x="11542" y="471030"/>
                </a:lnTo>
                <a:lnTo>
                  <a:pt x="25440" y="514575"/>
                </a:lnTo>
                <a:lnTo>
                  <a:pt x="44282" y="555651"/>
                </a:lnTo>
                <a:lnTo>
                  <a:pt x="67716" y="593906"/>
                </a:lnTo>
                <a:lnTo>
                  <a:pt x="95386" y="628985"/>
                </a:lnTo>
                <a:lnTo>
                  <a:pt x="126939" y="660535"/>
                </a:lnTo>
                <a:lnTo>
                  <a:pt x="162019" y="688201"/>
                </a:lnTo>
                <a:lnTo>
                  <a:pt x="200274" y="711631"/>
                </a:lnTo>
                <a:lnTo>
                  <a:pt x="241349" y="730469"/>
                </a:lnTo>
                <a:lnTo>
                  <a:pt x="284890" y="744364"/>
                </a:lnTo>
                <a:lnTo>
                  <a:pt x="330542" y="752960"/>
                </a:lnTo>
                <a:lnTo>
                  <a:pt x="377952" y="755904"/>
                </a:lnTo>
                <a:lnTo>
                  <a:pt x="425371" y="752960"/>
                </a:lnTo>
                <a:lnTo>
                  <a:pt x="471030" y="744364"/>
                </a:lnTo>
                <a:lnTo>
                  <a:pt x="514575" y="730469"/>
                </a:lnTo>
                <a:lnTo>
                  <a:pt x="555651" y="711631"/>
                </a:lnTo>
                <a:lnTo>
                  <a:pt x="593906" y="688201"/>
                </a:lnTo>
                <a:lnTo>
                  <a:pt x="628985" y="660535"/>
                </a:lnTo>
                <a:lnTo>
                  <a:pt x="660535" y="628985"/>
                </a:lnTo>
                <a:lnTo>
                  <a:pt x="688201" y="593906"/>
                </a:lnTo>
                <a:lnTo>
                  <a:pt x="711631" y="555651"/>
                </a:lnTo>
                <a:lnTo>
                  <a:pt x="730469" y="514575"/>
                </a:lnTo>
                <a:lnTo>
                  <a:pt x="744364" y="471030"/>
                </a:lnTo>
                <a:lnTo>
                  <a:pt x="752960" y="425371"/>
                </a:lnTo>
                <a:lnTo>
                  <a:pt x="755904" y="377951"/>
                </a:lnTo>
                <a:lnTo>
                  <a:pt x="752960" y="330532"/>
                </a:lnTo>
                <a:lnTo>
                  <a:pt x="744364" y="284873"/>
                </a:lnTo>
                <a:lnTo>
                  <a:pt x="730469" y="241328"/>
                </a:lnTo>
                <a:lnTo>
                  <a:pt x="711631" y="200252"/>
                </a:lnTo>
                <a:lnTo>
                  <a:pt x="688201" y="161997"/>
                </a:lnTo>
                <a:lnTo>
                  <a:pt x="660535" y="126918"/>
                </a:lnTo>
                <a:lnTo>
                  <a:pt x="628985" y="95368"/>
                </a:lnTo>
                <a:lnTo>
                  <a:pt x="593906" y="67702"/>
                </a:lnTo>
                <a:lnTo>
                  <a:pt x="555651" y="44272"/>
                </a:lnTo>
                <a:lnTo>
                  <a:pt x="514575" y="25434"/>
                </a:lnTo>
                <a:lnTo>
                  <a:pt x="471030" y="11539"/>
                </a:lnTo>
                <a:lnTo>
                  <a:pt x="425371" y="2943"/>
                </a:lnTo>
                <a:lnTo>
                  <a:pt x="377952" y="0"/>
                </a:lnTo>
                <a:close/>
              </a:path>
            </a:pathLst>
          </a:custGeom>
          <a:solidFill>
            <a:srgbClr val="798667"/>
          </a:solidFill>
        </p:spPr>
        <p:txBody>
          <a:bodyPr wrap="square" lIns="0" tIns="0" rIns="0" bIns="0" rtlCol="0"/>
          <a:lstStyle/>
          <a:p>
            <a:endParaRPr/>
          </a:p>
        </p:txBody>
      </p:sp>
      <p:sp>
        <p:nvSpPr>
          <p:cNvPr id="9" name="object 9"/>
          <p:cNvSpPr txBox="1"/>
          <p:nvPr/>
        </p:nvSpPr>
        <p:spPr>
          <a:xfrm>
            <a:off x="1704594" y="3980129"/>
            <a:ext cx="3670935" cy="391795"/>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FFFF"/>
                </a:solidFill>
                <a:latin typeface="Arial"/>
                <a:cs typeface="Arial"/>
              </a:rPr>
              <a:t>RESPIRATION</a:t>
            </a:r>
            <a:r>
              <a:rPr sz="2400" b="1" spc="55" dirty="0">
                <a:solidFill>
                  <a:srgbClr val="FFFFFF"/>
                </a:solidFill>
                <a:latin typeface="Arial"/>
                <a:cs typeface="Arial"/>
              </a:rPr>
              <a:t> </a:t>
            </a:r>
            <a:r>
              <a:rPr sz="2400" i="1" spc="-5" dirty="0">
                <a:solidFill>
                  <a:srgbClr val="FFFFFF"/>
                </a:solidFill>
                <a:latin typeface="Arial"/>
                <a:cs typeface="Arial"/>
              </a:rPr>
              <a:t>(breathing)</a:t>
            </a:r>
            <a:endParaRPr sz="2400">
              <a:latin typeface="Arial"/>
              <a:cs typeface="Arial"/>
            </a:endParaRPr>
          </a:p>
        </p:txBody>
      </p:sp>
      <p:sp>
        <p:nvSpPr>
          <p:cNvPr id="10" name="object 10"/>
          <p:cNvSpPr/>
          <p:nvPr/>
        </p:nvSpPr>
        <p:spPr>
          <a:xfrm>
            <a:off x="795527" y="4687823"/>
            <a:ext cx="756285" cy="756285"/>
          </a:xfrm>
          <a:custGeom>
            <a:avLst/>
            <a:gdLst/>
            <a:ahLst/>
            <a:cxnLst/>
            <a:rect l="l" t="t" r="r" b="b"/>
            <a:pathLst>
              <a:path w="756285" h="756285">
                <a:moveTo>
                  <a:pt x="377952" y="0"/>
                </a:moveTo>
                <a:lnTo>
                  <a:pt x="330542" y="2943"/>
                </a:lnTo>
                <a:lnTo>
                  <a:pt x="284890" y="11539"/>
                </a:lnTo>
                <a:lnTo>
                  <a:pt x="241349" y="25434"/>
                </a:lnTo>
                <a:lnTo>
                  <a:pt x="200274" y="44272"/>
                </a:lnTo>
                <a:lnTo>
                  <a:pt x="162019" y="67702"/>
                </a:lnTo>
                <a:lnTo>
                  <a:pt x="126939" y="95368"/>
                </a:lnTo>
                <a:lnTo>
                  <a:pt x="95386" y="126918"/>
                </a:lnTo>
                <a:lnTo>
                  <a:pt x="67716" y="161997"/>
                </a:lnTo>
                <a:lnTo>
                  <a:pt x="44282" y="200252"/>
                </a:lnTo>
                <a:lnTo>
                  <a:pt x="25440" y="241328"/>
                </a:lnTo>
                <a:lnTo>
                  <a:pt x="11542" y="284873"/>
                </a:lnTo>
                <a:lnTo>
                  <a:pt x="2944" y="330532"/>
                </a:lnTo>
                <a:lnTo>
                  <a:pt x="0" y="377951"/>
                </a:lnTo>
                <a:lnTo>
                  <a:pt x="2944" y="425371"/>
                </a:lnTo>
                <a:lnTo>
                  <a:pt x="11542" y="471030"/>
                </a:lnTo>
                <a:lnTo>
                  <a:pt x="25440" y="514575"/>
                </a:lnTo>
                <a:lnTo>
                  <a:pt x="44282" y="555651"/>
                </a:lnTo>
                <a:lnTo>
                  <a:pt x="67716" y="593906"/>
                </a:lnTo>
                <a:lnTo>
                  <a:pt x="95386" y="628985"/>
                </a:lnTo>
                <a:lnTo>
                  <a:pt x="126939" y="660535"/>
                </a:lnTo>
                <a:lnTo>
                  <a:pt x="162019" y="688201"/>
                </a:lnTo>
                <a:lnTo>
                  <a:pt x="200274" y="711631"/>
                </a:lnTo>
                <a:lnTo>
                  <a:pt x="241349" y="730469"/>
                </a:lnTo>
                <a:lnTo>
                  <a:pt x="284890" y="744364"/>
                </a:lnTo>
                <a:lnTo>
                  <a:pt x="330542" y="752960"/>
                </a:lnTo>
                <a:lnTo>
                  <a:pt x="377952" y="755904"/>
                </a:lnTo>
                <a:lnTo>
                  <a:pt x="425371" y="752960"/>
                </a:lnTo>
                <a:lnTo>
                  <a:pt x="471030" y="744364"/>
                </a:lnTo>
                <a:lnTo>
                  <a:pt x="514575" y="730469"/>
                </a:lnTo>
                <a:lnTo>
                  <a:pt x="555651" y="711631"/>
                </a:lnTo>
                <a:lnTo>
                  <a:pt x="593906" y="688201"/>
                </a:lnTo>
                <a:lnTo>
                  <a:pt x="628985" y="660535"/>
                </a:lnTo>
                <a:lnTo>
                  <a:pt x="660535" y="628985"/>
                </a:lnTo>
                <a:lnTo>
                  <a:pt x="688201" y="593906"/>
                </a:lnTo>
                <a:lnTo>
                  <a:pt x="711631" y="555651"/>
                </a:lnTo>
                <a:lnTo>
                  <a:pt x="730469" y="514575"/>
                </a:lnTo>
                <a:lnTo>
                  <a:pt x="744364" y="471030"/>
                </a:lnTo>
                <a:lnTo>
                  <a:pt x="752960" y="425371"/>
                </a:lnTo>
                <a:lnTo>
                  <a:pt x="755904" y="377951"/>
                </a:lnTo>
                <a:lnTo>
                  <a:pt x="752960" y="330532"/>
                </a:lnTo>
                <a:lnTo>
                  <a:pt x="744364" y="284873"/>
                </a:lnTo>
                <a:lnTo>
                  <a:pt x="730469" y="241328"/>
                </a:lnTo>
                <a:lnTo>
                  <a:pt x="711631" y="200252"/>
                </a:lnTo>
                <a:lnTo>
                  <a:pt x="688201" y="161997"/>
                </a:lnTo>
                <a:lnTo>
                  <a:pt x="660535" y="126918"/>
                </a:lnTo>
                <a:lnTo>
                  <a:pt x="628985" y="95368"/>
                </a:lnTo>
                <a:lnTo>
                  <a:pt x="593906" y="67702"/>
                </a:lnTo>
                <a:lnTo>
                  <a:pt x="555651" y="44272"/>
                </a:lnTo>
                <a:lnTo>
                  <a:pt x="514575" y="25434"/>
                </a:lnTo>
                <a:lnTo>
                  <a:pt x="471030" y="11539"/>
                </a:lnTo>
                <a:lnTo>
                  <a:pt x="425371" y="2943"/>
                </a:lnTo>
                <a:lnTo>
                  <a:pt x="377952" y="0"/>
                </a:lnTo>
                <a:close/>
              </a:path>
            </a:pathLst>
          </a:custGeom>
          <a:solidFill>
            <a:srgbClr val="F16438"/>
          </a:solidFill>
        </p:spPr>
        <p:txBody>
          <a:bodyPr wrap="square" lIns="0" tIns="0" rIns="0" bIns="0" rtlCol="0"/>
          <a:lstStyle/>
          <a:p>
            <a:endParaRPr/>
          </a:p>
        </p:txBody>
      </p:sp>
      <p:sp>
        <p:nvSpPr>
          <p:cNvPr id="11" name="object 11"/>
          <p:cNvSpPr txBox="1"/>
          <p:nvPr/>
        </p:nvSpPr>
        <p:spPr>
          <a:xfrm>
            <a:off x="1713102" y="4862271"/>
            <a:ext cx="2113915" cy="391795"/>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CI</a:t>
            </a:r>
            <a:r>
              <a:rPr sz="2400" b="1" spc="-10" dirty="0">
                <a:solidFill>
                  <a:srgbClr val="FFFFFF"/>
                </a:solidFill>
                <a:latin typeface="Arial"/>
                <a:cs typeface="Arial"/>
              </a:rPr>
              <a:t>R</a:t>
            </a:r>
            <a:r>
              <a:rPr sz="2400" b="1" dirty="0">
                <a:solidFill>
                  <a:srgbClr val="FFFFFF"/>
                </a:solidFill>
                <a:latin typeface="Arial"/>
                <a:cs typeface="Arial"/>
              </a:rPr>
              <a:t>C</a:t>
            </a:r>
            <a:r>
              <a:rPr sz="2400" b="1" spc="-15" dirty="0">
                <a:solidFill>
                  <a:srgbClr val="FFFFFF"/>
                </a:solidFill>
                <a:latin typeface="Arial"/>
                <a:cs typeface="Arial"/>
              </a:rPr>
              <a:t>U</a:t>
            </a:r>
            <a:r>
              <a:rPr sz="2400" b="1" dirty="0">
                <a:solidFill>
                  <a:srgbClr val="FFFFFF"/>
                </a:solidFill>
                <a:latin typeface="Arial"/>
                <a:cs typeface="Arial"/>
              </a:rPr>
              <a:t>L</a:t>
            </a:r>
            <a:r>
              <a:rPr sz="2400" b="1" spc="-85" dirty="0">
                <a:solidFill>
                  <a:srgbClr val="FFFFFF"/>
                </a:solidFill>
                <a:latin typeface="Arial"/>
                <a:cs typeface="Arial"/>
              </a:rPr>
              <a:t>A</a:t>
            </a:r>
            <a:r>
              <a:rPr sz="2400" b="1" dirty="0">
                <a:solidFill>
                  <a:srgbClr val="FFFFFF"/>
                </a:solidFill>
                <a:latin typeface="Arial"/>
                <a:cs typeface="Arial"/>
              </a:rPr>
              <a:t>TION</a:t>
            </a:r>
            <a:endParaRPr sz="2400">
              <a:latin typeface="Arial"/>
              <a:cs typeface="Arial"/>
            </a:endParaRPr>
          </a:p>
        </p:txBody>
      </p:sp>
      <p:sp>
        <p:nvSpPr>
          <p:cNvPr id="12" name="object 12"/>
          <p:cNvSpPr/>
          <p:nvPr/>
        </p:nvSpPr>
        <p:spPr>
          <a:xfrm>
            <a:off x="810768" y="5544311"/>
            <a:ext cx="756285" cy="756285"/>
          </a:xfrm>
          <a:custGeom>
            <a:avLst/>
            <a:gdLst/>
            <a:ahLst/>
            <a:cxnLst/>
            <a:rect l="l" t="t" r="r" b="b"/>
            <a:pathLst>
              <a:path w="756285" h="756285">
                <a:moveTo>
                  <a:pt x="377951" y="0"/>
                </a:moveTo>
                <a:lnTo>
                  <a:pt x="330542" y="2944"/>
                </a:lnTo>
                <a:lnTo>
                  <a:pt x="284890" y="11542"/>
                </a:lnTo>
                <a:lnTo>
                  <a:pt x="241349" y="25440"/>
                </a:lnTo>
                <a:lnTo>
                  <a:pt x="200274" y="44282"/>
                </a:lnTo>
                <a:lnTo>
                  <a:pt x="162019" y="67716"/>
                </a:lnTo>
                <a:lnTo>
                  <a:pt x="126939" y="95386"/>
                </a:lnTo>
                <a:lnTo>
                  <a:pt x="95386" y="126939"/>
                </a:lnTo>
                <a:lnTo>
                  <a:pt x="67716" y="162019"/>
                </a:lnTo>
                <a:lnTo>
                  <a:pt x="44282" y="200274"/>
                </a:lnTo>
                <a:lnTo>
                  <a:pt x="25440" y="241349"/>
                </a:lnTo>
                <a:lnTo>
                  <a:pt x="11542" y="284890"/>
                </a:lnTo>
                <a:lnTo>
                  <a:pt x="2944" y="330542"/>
                </a:lnTo>
                <a:lnTo>
                  <a:pt x="0" y="377951"/>
                </a:lnTo>
                <a:lnTo>
                  <a:pt x="2944" y="425361"/>
                </a:lnTo>
                <a:lnTo>
                  <a:pt x="11542" y="471013"/>
                </a:lnTo>
                <a:lnTo>
                  <a:pt x="25440" y="514554"/>
                </a:lnTo>
                <a:lnTo>
                  <a:pt x="44282" y="555629"/>
                </a:lnTo>
                <a:lnTo>
                  <a:pt x="67716" y="593884"/>
                </a:lnTo>
                <a:lnTo>
                  <a:pt x="95386" y="628964"/>
                </a:lnTo>
                <a:lnTo>
                  <a:pt x="126939" y="660517"/>
                </a:lnTo>
                <a:lnTo>
                  <a:pt x="162019" y="688187"/>
                </a:lnTo>
                <a:lnTo>
                  <a:pt x="200274" y="711621"/>
                </a:lnTo>
                <a:lnTo>
                  <a:pt x="241349" y="730463"/>
                </a:lnTo>
                <a:lnTo>
                  <a:pt x="284890" y="744361"/>
                </a:lnTo>
                <a:lnTo>
                  <a:pt x="330542" y="752959"/>
                </a:lnTo>
                <a:lnTo>
                  <a:pt x="377951" y="755904"/>
                </a:lnTo>
                <a:lnTo>
                  <a:pt x="425371" y="752959"/>
                </a:lnTo>
                <a:lnTo>
                  <a:pt x="471030" y="744361"/>
                </a:lnTo>
                <a:lnTo>
                  <a:pt x="514575" y="730463"/>
                </a:lnTo>
                <a:lnTo>
                  <a:pt x="555651" y="711621"/>
                </a:lnTo>
                <a:lnTo>
                  <a:pt x="593906" y="688187"/>
                </a:lnTo>
                <a:lnTo>
                  <a:pt x="628985" y="660517"/>
                </a:lnTo>
                <a:lnTo>
                  <a:pt x="660535" y="628964"/>
                </a:lnTo>
                <a:lnTo>
                  <a:pt x="688201" y="593884"/>
                </a:lnTo>
                <a:lnTo>
                  <a:pt x="711631" y="555629"/>
                </a:lnTo>
                <a:lnTo>
                  <a:pt x="730469" y="514554"/>
                </a:lnTo>
                <a:lnTo>
                  <a:pt x="744364" y="471013"/>
                </a:lnTo>
                <a:lnTo>
                  <a:pt x="752960" y="425361"/>
                </a:lnTo>
                <a:lnTo>
                  <a:pt x="755904" y="377951"/>
                </a:lnTo>
                <a:lnTo>
                  <a:pt x="752960" y="330542"/>
                </a:lnTo>
                <a:lnTo>
                  <a:pt x="744364" y="284890"/>
                </a:lnTo>
                <a:lnTo>
                  <a:pt x="730469" y="241349"/>
                </a:lnTo>
                <a:lnTo>
                  <a:pt x="711631" y="200274"/>
                </a:lnTo>
                <a:lnTo>
                  <a:pt x="688201" y="162019"/>
                </a:lnTo>
                <a:lnTo>
                  <a:pt x="660535" y="126939"/>
                </a:lnTo>
                <a:lnTo>
                  <a:pt x="628985" y="95386"/>
                </a:lnTo>
                <a:lnTo>
                  <a:pt x="593906" y="67716"/>
                </a:lnTo>
                <a:lnTo>
                  <a:pt x="555651" y="44282"/>
                </a:lnTo>
                <a:lnTo>
                  <a:pt x="514575" y="25440"/>
                </a:lnTo>
                <a:lnTo>
                  <a:pt x="471030" y="11542"/>
                </a:lnTo>
                <a:lnTo>
                  <a:pt x="425371" y="2944"/>
                </a:lnTo>
                <a:lnTo>
                  <a:pt x="377951" y="0"/>
                </a:lnTo>
                <a:close/>
              </a:path>
            </a:pathLst>
          </a:custGeom>
          <a:solidFill>
            <a:srgbClr val="764666"/>
          </a:solidFill>
        </p:spPr>
        <p:txBody>
          <a:bodyPr wrap="square" lIns="0" tIns="0" rIns="0" bIns="0" rtlCol="0"/>
          <a:lstStyle/>
          <a:p>
            <a:endParaRPr/>
          </a:p>
        </p:txBody>
      </p:sp>
      <p:sp>
        <p:nvSpPr>
          <p:cNvPr id="13" name="object 13"/>
          <p:cNvSpPr txBox="1"/>
          <p:nvPr/>
        </p:nvSpPr>
        <p:spPr>
          <a:xfrm>
            <a:off x="1756029" y="5534050"/>
            <a:ext cx="2448560" cy="757555"/>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FFFF"/>
                </a:solidFill>
                <a:latin typeface="Arial"/>
                <a:cs typeface="Arial"/>
              </a:rPr>
              <a:t>HYPOTHERMIA</a:t>
            </a:r>
            <a:r>
              <a:rPr sz="2400" b="1" spc="-35" dirty="0">
                <a:solidFill>
                  <a:srgbClr val="FFFFFF"/>
                </a:solidFill>
                <a:latin typeface="Arial"/>
                <a:cs typeface="Arial"/>
              </a:rPr>
              <a:t> </a:t>
            </a:r>
            <a:r>
              <a:rPr sz="2400" b="1" dirty="0">
                <a:solidFill>
                  <a:srgbClr val="FFFFFF"/>
                </a:solidFill>
                <a:latin typeface="Arial"/>
                <a:cs typeface="Arial"/>
              </a:rPr>
              <a:t>/</a:t>
            </a:r>
            <a:endParaRPr sz="2400">
              <a:latin typeface="Arial"/>
              <a:cs typeface="Arial"/>
            </a:endParaRPr>
          </a:p>
          <a:p>
            <a:pPr marL="12700">
              <a:lnSpc>
                <a:spcPct val="100000"/>
              </a:lnSpc>
              <a:spcBef>
                <a:spcPts val="5"/>
              </a:spcBef>
            </a:pPr>
            <a:r>
              <a:rPr sz="2400" b="1" spc="-20" dirty="0">
                <a:solidFill>
                  <a:srgbClr val="FFFFFF"/>
                </a:solidFill>
                <a:latin typeface="Arial"/>
                <a:cs typeface="Arial"/>
              </a:rPr>
              <a:t>HEAD</a:t>
            </a:r>
            <a:r>
              <a:rPr sz="2400" b="1" spc="15" dirty="0">
                <a:solidFill>
                  <a:srgbClr val="FFFFFF"/>
                </a:solidFill>
                <a:latin typeface="Arial"/>
                <a:cs typeface="Arial"/>
              </a:rPr>
              <a:t> </a:t>
            </a:r>
            <a:r>
              <a:rPr sz="2400" b="1" dirty="0">
                <a:solidFill>
                  <a:srgbClr val="FFFFFF"/>
                </a:solidFill>
                <a:latin typeface="Arial"/>
                <a:cs typeface="Arial"/>
              </a:rPr>
              <a:t>INJURIES</a:t>
            </a:r>
            <a:endParaRPr sz="2400">
              <a:latin typeface="Arial"/>
              <a:cs typeface="Arial"/>
            </a:endParaRPr>
          </a:p>
        </p:txBody>
      </p:sp>
      <p:sp>
        <p:nvSpPr>
          <p:cNvPr id="14" name="object 14"/>
          <p:cNvSpPr/>
          <p:nvPr/>
        </p:nvSpPr>
        <p:spPr>
          <a:xfrm>
            <a:off x="795527" y="2109216"/>
            <a:ext cx="756285" cy="756285"/>
          </a:xfrm>
          <a:custGeom>
            <a:avLst/>
            <a:gdLst/>
            <a:ahLst/>
            <a:cxnLst/>
            <a:rect l="l" t="t" r="r" b="b"/>
            <a:pathLst>
              <a:path w="756285" h="756285">
                <a:moveTo>
                  <a:pt x="377952" y="0"/>
                </a:moveTo>
                <a:lnTo>
                  <a:pt x="330542" y="2943"/>
                </a:lnTo>
                <a:lnTo>
                  <a:pt x="284890" y="11539"/>
                </a:lnTo>
                <a:lnTo>
                  <a:pt x="241349" y="25434"/>
                </a:lnTo>
                <a:lnTo>
                  <a:pt x="200274" y="44272"/>
                </a:lnTo>
                <a:lnTo>
                  <a:pt x="162019" y="67702"/>
                </a:lnTo>
                <a:lnTo>
                  <a:pt x="126939" y="95368"/>
                </a:lnTo>
                <a:lnTo>
                  <a:pt x="95386" y="126918"/>
                </a:lnTo>
                <a:lnTo>
                  <a:pt x="67716" y="161997"/>
                </a:lnTo>
                <a:lnTo>
                  <a:pt x="44282" y="200252"/>
                </a:lnTo>
                <a:lnTo>
                  <a:pt x="25440" y="241328"/>
                </a:lnTo>
                <a:lnTo>
                  <a:pt x="11542" y="284873"/>
                </a:lnTo>
                <a:lnTo>
                  <a:pt x="2944" y="330532"/>
                </a:lnTo>
                <a:lnTo>
                  <a:pt x="0" y="377951"/>
                </a:lnTo>
                <a:lnTo>
                  <a:pt x="2944" y="425371"/>
                </a:lnTo>
                <a:lnTo>
                  <a:pt x="11542" y="471030"/>
                </a:lnTo>
                <a:lnTo>
                  <a:pt x="25440" y="514575"/>
                </a:lnTo>
                <a:lnTo>
                  <a:pt x="44282" y="555651"/>
                </a:lnTo>
                <a:lnTo>
                  <a:pt x="67716" y="593906"/>
                </a:lnTo>
                <a:lnTo>
                  <a:pt x="95386" y="628985"/>
                </a:lnTo>
                <a:lnTo>
                  <a:pt x="126939" y="660535"/>
                </a:lnTo>
                <a:lnTo>
                  <a:pt x="162019" y="688201"/>
                </a:lnTo>
                <a:lnTo>
                  <a:pt x="200274" y="711631"/>
                </a:lnTo>
                <a:lnTo>
                  <a:pt x="241349" y="730469"/>
                </a:lnTo>
                <a:lnTo>
                  <a:pt x="284890" y="744364"/>
                </a:lnTo>
                <a:lnTo>
                  <a:pt x="330542" y="752960"/>
                </a:lnTo>
                <a:lnTo>
                  <a:pt x="377952" y="755904"/>
                </a:lnTo>
                <a:lnTo>
                  <a:pt x="425371" y="752960"/>
                </a:lnTo>
                <a:lnTo>
                  <a:pt x="471030" y="744364"/>
                </a:lnTo>
                <a:lnTo>
                  <a:pt x="514575" y="730469"/>
                </a:lnTo>
                <a:lnTo>
                  <a:pt x="555651" y="711631"/>
                </a:lnTo>
                <a:lnTo>
                  <a:pt x="593906" y="688201"/>
                </a:lnTo>
                <a:lnTo>
                  <a:pt x="628985" y="660535"/>
                </a:lnTo>
                <a:lnTo>
                  <a:pt x="660535" y="628985"/>
                </a:lnTo>
                <a:lnTo>
                  <a:pt x="688201" y="593906"/>
                </a:lnTo>
                <a:lnTo>
                  <a:pt x="711631" y="555651"/>
                </a:lnTo>
                <a:lnTo>
                  <a:pt x="730469" y="514575"/>
                </a:lnTo>
                <a:lnTo>
                  <a:pt x="744364" y="471030"/>
                </a:lnTo>
                <a:lnTo>
                  <a:pt x="752960" y="425371"/>
                </a:lnTo>
                <a:lnTo>
                  <a:pt x="755904" y="377951"/>
                </a:lnTo>
                <a:lnTo>
                  <a:pt x="752960" y="330532"/>
                </a:lnTo>
                <a:lnTo>
                  <a:pt x="744364" y="284873"/>
                </a:lnTo>
                <a:lnTo>
                  <a:pt x="730469" y="241328"/>
                </a:lnTo>
                <a:lnTo>
                  <a:pt x="711631" y="200252"/>
                </a:lnTo>
                <a:lnTo>
                  <a:pt x="688201" y="161997"/>
                </a:lnTo>
                <a:lnTo>
                  <a:pt x="660535" y="126918"/>
                </a:lnTo>
                <a:lnTo>
                  <a:pt x="628985" y="95368"/>
                </a:lnTo>
                <a:lnTo>
                  <a:pt x="593906" y="67702"/>
                </a:lnTo>
                <a:lnTo>
                  <a:pt x="555651" y="44272"/>
                </a:lnTo>
                <a:lnTo>
                  <a:pt x="514575" y="25434"/>
                </a:lnTo>
                <a:lnTo>
                  <a:pt x="471030" y="11539"/>
                </a:lnTo>
                <a:lnTo>
                  <a:pt x="425371" y="2943"/>
                </a:lnTo>
                <a:lnTo>
                  <a:pt x="377952" y="0"/>
                </a:lnTo>
                <a:close/>
              </a:path>
            </a:pathLst>
          </a:custGeom>
          <a:solidFill>
            <a:srgbClr val="D53439"/>
          </a:solidFill>
        </p:spPr>
        <p:txBody>
          <a:bodyPr wrap="square" lIns="0" tIns="0" rIns="0" bIns="0" rtlCol="0"/>
          <a:lstStyle/>
          <a:p>
            <a:endParaRPr/>
          </a:p>
        </p:txBody>
      </p:sp>
      <p:sp>
        <p:nvSpPr>
          <p:cNvPr id="15" name="object 15"/>
          <p:cNvSpPr txBox="1"/>
          <p:nvPr/>
        </p:nvSpPr>
        <p:spPr>
          <a:xfrm>
            <a:off x="919073" y="2002155"/>
            <a:ext cx="506730" cy="4322445"/>
          </a:xfrm>
          <a:prstGeom prst="rect">
            <a:avLst/>
          </a:prstGeom>
        </p:spPr>
        <p:txBody>
          <a:bodyPr vert="horz" wrap="square" lIns="0" tIns="12065" rIns="0" bIns="0" rtlCol="0">
            <a:spAutoFit/>
          </a:bodyPr>
          <a:lstStyle/>
          <a:p>
            <a:pPr marL="55244" marR="5080" indent="-43180" algn="just">
              <a:lnSpc>
                <a:spcPct val="141000"/>
              </a:lnSpc>
              <a:spcBef>
                <a:spcPts val="95"/>
              </a:spcBef>
            </a:pPr>
            <a:r>
              <a:rPr sz="4000" spc="5" dirty="0">
                <a:solidFill>
                  <a:srgbClr val="FFFFFF"/>
                </a:solidFill>
                <a:latin typeface="Arial Black"/>
                <a:cs typeface="Arial Black"/>
              </a:rPr>
              <a:t>M  A </a:t>
            </a:r>
            <a:r>
              <a:rPr sz="4000" spc="-1325" dirty="0">
                <a:solidFill>
                  <a:srgbClr val="FFFFFF"/>
                </a:solidFill>
                <a:latin typeface="Arial Black"/>
                <a:cs typeface="Arial Black"/>
              </a:rPr>
              <a:t> </a:t>
            </a:r>
            <a:r>
              <a:rPr sz="4000" spc="5" dirty="0">
                <a:solidFill>
                  <a:srgbClr val="FFFFFF"/>
                </a:solidFill>
                <a:latin typeface="Arial Black"/>
                <a:cs typeface="Arial Black"/>
              </a:rPr>
              <a:t>R </a:t>
            </a:r>
            <a:r>
              <a:rPr sz="4000" spc="-1325" dirty="0">
                <a:solidFill>
                  <a:srgbClr val="FFFFFF"/>
                </a:solidFill>
                <a:latin typeface="Arial Black"/>
                <a:cs typeface="Arial Black"/>
              </a:rPr>
              <a:t> </a:t>
            </a:r>
            <a:r>
              <a:rPr sz="4000" spc="5" dirty="0">
                <a:solidFill>
                  <a:srgbClr val="FFFFFF"/>
                </a:solidFill>
                <a:latin typeface="Arial Black"/>
                <a:cs typeface="Arial Black"/>
              </a:rPr>
              <a:t>C </a:t>
            </a:r>
            <a:r>
              <a:rPr sz="4000" spc="-1325" dirty="0">
                <a:solidFill>
                  <a:srgbClr val="FFFFFF"/>
                </a:solidFill>
                <a:latin typeface="Arial Black"/>
                <a:cs typeface="Arial Black"/>
              </a:rPr>
              <a:t> </a:t>
            </a:r>
            <a:r>
              <a:rPr sz="4000" spc="5" dirty="0">
                <a:solidFill>
                  <a:srgbClr val="FFFFFF"/>
                </a:solidFill>
                <a:latin typeface="Arial Black"/>
                <a:cs typeface="Arial Black"/>
              </a:rPr>
              <a:t>H</a:t>
            </a:r>
            <a:endParaRPr sz="4000" dirty="0">
              <a:latin typeface="Arial Black"/>
              <a:cs typeface="Arial Black"/>
            </a:endParaRPr>
          </a:p>
        </p:txBody>
      </p:sp>
      <p:sp>
        <p:nvSpPr>
          <p:cNvPr id="16" name="object 16"/>
          <p:cNvSpPr/>
          <p:nvPr/>
        </p:nvSpPr>
        <p:spPr>
          <a:xfrm>
            <a:off x="6714743" y="3334511"/>
            <a:ext cx="756285" cy="756285"/>
          </a:xfrm>
          <a:custGeom>
            <a:avLst/>
            <a:gdLst/>
            <a:ahLst/>
            <a:cxnLst/>
            <a:rect l="l" t="t" r="r" b="b"/>
            <a:pathLst>
              <a:path w="756284" h="756285">
                <a:moveTo>
                  <a:pt x="377951" y="0"/>
                </a:moveTo>
                <a:lnTo>
                  <a:pt x="330532" y="2943"/>
                </a:lnTo>
                <a:lnTo>
                  <a:pt x="284873" y="11539"/>
                </a:lnTo>
                <a:lnTo>
                  <a:pt x="241328" y="25434"/>
                </a:lnTo>
                <a:lnTo>
                  <a:pt x="200252" y="44272"/>
                </a:lnTo>
                <a:lnTo>
                  <a:pt x="161997" y="67702"/>
                </a:lnTo>
                <a:lnTo>
                  <a:pt x="126918" y="95368"/>
                </a:lnTo>
                <a:lnTo>
                  <a:pt x="95368" y="126918"/>
                </a:lnTo>
                <a:lnTo>
                  <a:pt x="67702" y="161997"/>
                </a:lnTo>
                <a:lnTo>
                  <a:pt x="44272" y="200252"/>
                </a:lnTo>
                <a:lnTo>
                  <a:pt x="25434" y="241328"/>
                </a:lnTo>
                <a:lnTo>
                  <a:pt x="11539" y="284873"/>
                </a:lnTo>
                <a:lnTo>
                  <a:pt x="2943" y="330532"/>
                </a:lnTo>
                <a:lnTo>
                  <a:pt x="0" y="377951"/>
                </a:lnTo>
                <a:lnTo>
                  <a:pt x="2943" y="425371"/>
                </a:lnTo>
                <a:lnTo>
                  <a:pt x="11539" y="471030"/>
                </a:lnTo>
                <a:lnTo>
                  <a:pt x="25434" y="514575"/>
                </a:lnTo>
                <a:lnTo>
                  <a:pt x="44272" y="555651"/>
                </a:lnTo>
                <a:lnTo>
                  <a:pt x="67702" y="593906"/>
                </a:lnTo>
                <a:lnTo>
                  <a:pt x="95368" y="628985"/>
                </a:lnTo>
                <a:lnTo>
                  <a:pt x="126918" y="660535"/>
                </a:lnTo>
                <a:lnTo>
                  <a:pt x="161997" y="688201"/>
                </a:lnTo>
                <a:lnTo>
                  <a:pt x="200252" y="711631"/>
                </a:lnTo>
                <a:lnTo>
                  <a:pt x="241328" y="730469"/>
                </a:lnTo>
                <a:lnTo>
                  <a:pt x="284873" y="744364"/>
                </a:lnTo>
                <a:lnTo>
                  <a:pt x="330532" y="752960"/>
                </a:lnTo>
                <a:lnTo>
                  <a:pt x="377951" y="755904"/>
                </a:lnTo>
                <a:lnTo>
                  <a:pt x="425371" y="752960"/>
                </a:lnTo>
                <a:lnTo>
                  <a:pt x="471030" y="744364"/>
                </a:lnTo>
                <a:lnTo>
                  <a:pt x="514575" y="730469"/>
                </a:lnTo>
                <a:lnTo>
                  <a:pt x="555651" y="711631"/>
                </a:lnTo>
                <a:lnTo>
                  <a:pt x="593906" y="688201"/>
                </a:lnTo>
                <a:lnTo>
                  <a:pt x="628985" y="660535"/>
                </a:lnTo>
                <a:lnTo>
                  <a:pt x="660535" y="628985"/>
                </a:lnTo>
                <a:lnTo>
                  <a:pt x="688201" y="593906"/>
                </a:lnTo>
                <a:lnTo>
                  <a:pt x="711631" y="555651"/>
                </a:lnTo>
                <a:lnTo>
                  <a:pt x="730469" y="514575"/>
                </a:lnTo>
                <a:lnTo>
                  <a:pt x="744364" y="471030"/>
                </a:lnTo>
                <a:lnTo>
                  <a:pt x="752960" y="425371"/>
                </a:lnTo>
                <a:lnTo>
                  <a:pt x="755903" y="377951"/>
                </a:lnTo>
                <a:lnTo>
                  <a:pt x="752960" y="330532"/>
                </a:lnTo>
                <a:lnTo>
                  <a:pt x="744364" y="284873"/>
                </a:lnTo>
                <a:lnTo>
                  <a:pt x="730469" y="241328"/>
                </a:lnTo>
                <a:lnTo>
                  <a:pt x="711631" y="200252"/>
                </a:lnTo>
                <a:lnTo>
                  <a:pt x="688201" y="161997"/>
                </a:lnTo>
                <a:lnTo>
                  <a:pt x="660535" y="126918"/>
                </a:lnTo>
                <a:lnTo>
                  <a:pt x="628985" y="95368"/>
                </a:lnTo>
                <a:lnTo>
                  <a:pt x="593906" y="67702"/>
                </a:lnTo>
                <a:lnTo>
                  <a:pt x="555651" y="44272"/>
                </a:lnTo>
                <a:lnTo>
                  <a:pt x="514575" y="25434"/>
                </a:lnTo>
                <a:lnTo>
                  <a:pt x="471030" y="11539"/>
                </a:lnTo>
                <a:lnTo>
                  <a:pt x="425371" y="2943"/>
                </a:lnTo>
                <a:lnTo>
                  <a:pt x="377951" y="0"/>
                </a:lnTo>
                <a:close/>
              </a:path>
            </a:pathLst>
          </a:custGeom>
          <a:solidFill>
            <a:srgbClr val="7E7E7E"/>
          </a:solidFill>
        </p:spPr>
        <p:txBody>
          <a:bodyPr wrap="square" lIns="0" tIns="0" rIns="0" bIns="0" rtlCol="0"/>
          <a:lstStyle/>
          <a:p>
            <a:endParaRPr/>
          </a:p>
        </p:txBody>
      </p:sp>
      <p:sp>
        <p:nvSpPr>
          <p:cNvPr id="17" name="object 17"/>
          <p:cNvSpPr/>
          <p:nvPr/>
        </p:nvSpPr>
        <p:spPr>
          <a:xfrm>
            <a:off x="6714743" y="4218432"/>
            <a:ext cx="756285" cy="756285"/>
          </a:xfrm>
          <a:custGeom>
            <a:avLst/>
            <a:gdLst/>
            <a:ahLst/>
            <a:cxnLst/>
            <a:rect l="l" t="t" r="r" b="b"/>
            <a:pathLst>
              <a:path w="756284" h="756285">
                <a:moveTo>
                  <a:pt x="377951" y="0"/>
                </a:moveTo>
                <a:lnTo>
                  <a:pt x="330532" y="2943"/>
                </a:lnTo>
                <a:lnTo>
                  <a:pt x="284873" y="11539"/>
                </a:lnTo>
                <a:lnTo>
                  <a:pt x="241328" y="25434"/>
                </a:lnTo>
                <a:lnTo>
                  <a:pt x="200252" y="44272"/>
                </a:lnTo>
                <a:lnTo>
                  <a:pt x="161997" y="67702"/>
                </a:lnTo>
                <a:lnTo>
                  <a:pt x="126918" y="95368"/>
                </a:lnTo>
                <a:lnTo>
                  <a:pt x="95368" y="126918"/>
                </a:lnTo>
                <a:lnTo>
                  <a:pt x="67702" y="161997"/>
                </a:lnTo>
                <a:lnTo>
                  <a:pt x="44272" y="200252"/>
                </a:lnTo>
                <a:lnTo>
                  <a:pt x="25434" y="241328"/>
                </a:lnTo>
                <a:lnTo>
                  <a:pt x="11539" y="284873"/>
                </a:lnTo>
                <a:lnTo>
                  <a:pt x="2943" y="330532"/>
                </a:lnTo>
                <a:lnTo>
                  <a:pt x="0" y="377952"/>
                </a:lnTo>
                <a:lnTo>
                  <a:pt x="2943" y="425371"/>
                </a:lnTo>
                <a:lnTo>
                  <a:pt x="11539" y="471030"/>
                </a:lnTo>
                <a:lnTo>
                  <a:pt x="25434" y="514575"/>
                </a:lnTo>
                <a:lnTo>
                  <a:pt x="44272" y="555651"/>
                </a:lnTo>
                <a:lnTo>
                  <a:pt x="67702" y="593906"/>
                </a:lnTo>
                <a:lnTo>
                  <a:pt x="95368" y="628985"/>
                </a:lnTo>
                <a:lnTo>
                  <a:pt x="126918" y="660535"/>
                </a:lnTo>
                <a:lnTo>
                  <a:pt x="161997" y="688201"/>
                </a:lnTo>
                <a:lnTo>
                  <a:pt x="200252" y="711631"/>
                </a:lnTo>
                <a:lnTo>
                  <a:pt x="241328" y="730469"/>
                </a:lnTo>
                <a:lnTo>
                  <a:pt x="284873" y="744364"/>
                </a:lnTo>
                <a:lnTo>
                  <a:pt x="330532" y="752960"/>
                </a:lnTo>
                <a:lnTo>
                  <a:pt x="377951" y="755904"/>
                </a:lnTo>
                <a:lnTo>
                  <a:pt x="425371" y="752960"/>
                </a:lnTo>
                <a:lnTo>
                  <a:pt x="471030" y="744364"/>
                </a:lnTo>
                <a:lnTo>
                  <a:pt x="514575" y="730469"/>
                </a:lnTo>
                <a:lnTo>
                  <a:pt x="555651" y="711631"/>
                </a:lnTo>
                <a:lnTo>
                  <a:pt x="593906" y="688201"/>
                </a:lnTo>
                <a:lnTo>
                  <a:pt x="628985" y="660535"/>
                </a:lnTo>
                <a:lnTo>
                  <a:pt x="660535" y="628985"/>
                </a:lnTo>
                <a:lnTo>
                  <a:pt x="688201" y="593906"/>
                </a:lnTo>
                <a:lnTo>
                  <a:pt x="711631" y="555651"/>
                </a:lnTo>
                <a:lnTo>
                  <a:pt x="730469" y="514575"/>
                </a:lnTo>
                <a:lnTo>
                  <a:pt x="744364" y="471030"/>
                </a:lnTo>
                <a:lnTo>
                  <a:pt x="752960" y="425371"/>
                </a:lnTo>
                <a:lnTo>
                  <a:pt x="755903" y="377952"/>
                </a:lnTo>
                <a:lnTo>
                  <a:pt x="752960" y="330532"/>
                </a:lnTo>
                <a:lnTo>
                  <a:pt x="744364" y="284873"/>
                </a:lnTo>
                <a:lnTo>
                  <a:pt x="730469" y="241328"/>
                </a:lnTo>
                <a:lnTo>
                  <a:pt x="711631" y="200252"/>
                </a:lnTo>
                <a:lnTo>
                  <a:pt x="688201" y="161997"/>
                </a:lnTo>
                <a:lnTo>
                  <a:pt x="660535" y="126918"/>
                </a:lnTo>
                <a:lnTo>
                  <a:pt x="628985" y="95368"/>
                </a:lnTo>
                <a:lnTo>
                  <a:pt x="593906" y="67702"/>
                </a:lnTo>
                <a:lnTo>
                  <a:pt x="555651" y="44272"/>
                </a:lnTo>
                <a:lnTo>
                  <a:pt x="514575" y="25434"/>
                </a:lnTo>
                <a:lnTo>
                  <a:pt x="471030" y="11539"/>
                </a:lnTo>
                <a:lnTo>
                  <a:pt x="425371" y="2943"/>
                </a:lnTo>
                <a:lnTo>
                  <a:pt x="377951" y="0"/>
                </a:lnTo>
                <a:close/>
              </a:path>
            </a:pathLst>
          </a:custGeom>
          <a:solidFill>
            <a:srgbClr val="7E7E7E"/>
          </a:solidFill>
        </p:spPr>
        <p:txBody>
          <a:bodyPr wrap="square" lIns="0" tIns="0" rIns="0" bIns="0" rtlCol="0"/>
          <a:lstStyle/>
          <a:p>
            <a:endParaRPr/>
          </a:p>
        </p:txBody>
      </p:sp>
      <p:sp>
        <p:nvSpPr>
          <p:cNvPr id="18" name="object 18"/>
          <p:cNvSpPr/>
          <p:nvPr/>
        </p:nvSpPr>
        <p:spPr>
          <a:xfrm>
            <a:off x="6714743" y="5105400"/>
            <a:ext cx="756285" cy="756285"/>
          </a:xfrm>
          <a:custGeom>
            <a:avLst/>
            <a:gdLst/>
            <a:ahLst/>
            <a:cxnLst/>
            <a:rect l="l" t="t" r="r" b="b"/>
            <a:pathLst>
              <a:path w="756284" h="756285">
                <a:moveTo>
                  <a:pt x="377951" y="0"/>
                </a:moveTo>
                <a:lnTo>
                  <a:pt x="330532" y="2943"/>
                </a:lnTo>
                <a:lnTo>
                  <a:pt x="284873" y="11539"/>
                </a:lnTo>
                <a:lnTo>
                  <a:pt x="241328" y="25434"/>
                </a:lnTo>
                <a:lnTo>
                  <a:pt x="200252" y="44272"/>
                </a:lnTo>
                <a:lnTo>
                  <a:pt x="161997" y="67702"/>
                </a:lnTo>
                <a:lnTo>
                  <a:pt x="126918" y="95368"/>
                </a:lnTo>
                <a:lnTo>
                  <a:pt x="95368" y="126918"/>
                </a:lnTo>
                <a:lnTo>
                  <a:pt x="67702" y="161997"/>
                </a:lnTo>
                <a:lnTo>
                  <a:pt x="44272" y="200252"/>
                </a:lnTo>
                <a:lnTo>
                  <a:pt x="25434" y="241328"/>
                </a:lnTo>
                <a:lnTo>
                  <a:pt x="11539" y="284873"/>
                </a:lnTo>
                <a:lnTo>
                  <a:pt x="2943" y="330532"/>
                </a:lnTo>
                <a:lnTo>
                  <a:pt x="0" y="377952"/>
                </a:lnTo>
                <a:lnTo>
                  <a:pt x="2943" y="425361"/>
                </a:lnTo>
                <a:lnTo>
                  <a:pt x="11539" y="471013"/>
                </a:lnTo>
                <a:lnTo>
                  <a:pt x="25434" y="514554"/>
                </a:lnTo>
                <a:lnTo>
                  <a:pt x="44272" y="555629"/>
                </a:lnTo>
                <a:lnTo>
                  <a:pt x="67702" y="593884"/>
                </a:lnTo>
                <a:lnTo>
                  <a:pt x="95368" y="628964"/>
                </a:lnTo>
                <a:lnTo>
                  <a:pt x="126918" y="660517"/>
                </a:lnTo>
                <a:lnTo>
                  <a:pt x="161997" y="688187"/>
                </a:lnTo>
                <a:lnTo>
                  <a:pt x="200252" y="711621"/>
                </a:lnTo>
                <a:lnTo>
                  <a:pt x="241328" y="730463"/>
                </a:lnTo>
                <a:lnTo>
                  <a:pt x="284873" y="744361"/>
                </a:lnTo>
                <a:lnTo>
                  <a:pt x="330532" y="752959"/>
                </a:lnTo>
                <a:lnTo>
                  <a:pt x="377951" y="755904"/>
                </a:lnTo>
                <a:lnTo>
                  <a:pt x="425371" y="752959"/>
                </a:lnTo>
                <a:lnTo>
                  <a:pt x="471030" y="744361"/>
                </a:lnTo>
                <a:lnTo>
                  <a:pt x="514575" y="730463"/>
                </a:lnTo>
                <a:lnTo>
                  <a:pt x="555651" y="711621"/>
                </a:lnTo>
                <a:lnTo>
                  <a:pt x="593906" y="688187"/>
                </a:lnTo>
                <a:lnTo>
                  <a:pt x="628985" y="660517"/>
                </a:lnTo>
                <a:lnTo>
                  <a:pt x="660535" y="628964"/>
                </a:lnTo>
                <a:lnTo>
                  <a:pt x="688201" y="593884"/>
                </a:lnTo>
                <a:lnTo>
                  <a:pt x="711631" y="555629"/>
                </a:lnTo>
                <a:lnTo>
                  <a:pt x="730469" y="514554"/>
                </a:lnTo>
                <a:lnTo>
                  <a:pt x="744364" y="471013"/>
                </a:lnTo>
                <a:lnTo>
                  <a:pt x="752960" y="425361"/>
                </a:lnTo>
                <a:lnTo>
                  <a:pt x="755903" y="377952"/>
                </a:lnTo>
                <a:lnTo>
                  <a:pt x="752960" y="330532"/>
                </a:lnTo>
                <a:lnTo>
                  <a:pt x="744364" y="284873"/>
                </a:lnTo>
                <a:lnTo>
                  <a:pt x="730469" y="241328"/>
                </a:lnTo>
                <a:lnTo>
                  <a:pt x="711631" y="200252"/>
                </a:lnTo>
                <a:lnTo>
                  <a:pt x="688201" y="161997"/>
                </a:lnTo>
                <a:lnTo>
                  <a:pt x="660535" y="126918"/>
                </a:lnTo>
                <a:lnTo>
                  <a:pt x="628985" y="95368"/>
                </a:lnTo>
                <a:lnTo>
                  <a:pt x="593906" y="67702"/>
                </a:lnTo>
                <a:lnTo>
                  <a:pt x="555651" y="44272"/>
                </a:lnTo>
                <a:lnTo>
                  <a:pt x="514575" y="25434"/>
                </a:lnTo>
                <a:lnTo>
                  <a:pt x="471030" y="11539"/>
                </a:lnTo>
                <a:lnTo>
                  <a:pt x="425371" y="2943"/>
                </a:lnTo>
                <a:lnTo>
                  <a:pt x="377951" y="0"/>
                </a:lnTo>
                <a:close/>
              </a:path>
            </a:pathLst>
          </a:custGeom>
          <a:solidFill>
            <a:srgbClr val="7E7E7E"/>
          </a:solidFill>
        </p:spPr>
        <p:txBody>
          <a:bodyPr wrap="square" lIns="0" tIns="0" rIns="0" bIns="0" rtlCol="0"/>
          <a:lstStyle/>
          <a:p>
            <a:pPr marL="82550" algn="ctr">
              <a:lnSpc>
                <a:spcPct val="100000"/>
              </a:lnSpc>
              <a:spcBef>
                <a:spcPts val="2175"/>
              </a:spcBef>
            </a:pPr>
            <a:endParaRPr lang="en-US" sz="4000" dirty="0">
              <a:latin typeface="Arial Black"/>
              <a:cs typeface="Arial Black"/>
            </a:endParaRPr>
          </a:p>
        </p:txBody>
      </p:sp>
      <p:sp>
        <p:nvSpPr>
          <p:cNvPr id="19" name="object 19"/>
          <p:cNvSpPr/>
          <p:nvPr/>
        </p:nvSpPr>
        <p:spPr>
          <a:xfrm>
            <a:off x="6714743" y="2465832"/>
            <a:ext cx="756285" cy="756285"/>
          </a:xfrm>
          <a:custGeom>
            <a:avLst/>
            <a:gdLst/>
            <a:ahLst/>
            <a:cxnLst/>
            <a:rect l="l" t="t" r="r" b="b"/>
            <a:pathLst>
              <a:path w="756284" h="756285">
                <a:moveTo>
                  <a:pt x="377951" y="0"/>
                </a:moveTo>
                <a:lnTo>
                  <a:pt x="330532" y="2943"/>
                </a:lnTo>
                <a:lnTo>
                  <a:pt x="284873" y="11539"/>
                </a:lnTo>
                <a:lnTo>
                  <a:pt x="241328" y="25434"/>
                </a:lnTo>
                <a:lnTo>
                  <a:pt x="200252" y="44272"/>
                </a:lnTo>
                <a:lnTo>
                  <a:pt x="161997" y="67702"/>
                </a:lnTo>
                <a:lnTo>
                  <a:pt x="126918" y="95368"/>
                </a:lnTo>
                <a:lnTo>
                  <a:pt x="95368" y="126918"/>
                </a:lnTo>
                <a:lnTo>
                  <a:pt x="67702" y="161997"/>
                </a:lnTo>
                <a:lnTo>
                  <a:pt x="44272" y="200252"/>
                </a:lnTo>
                <a:lnTo>
                  <a:pt x="25434" y="241328"/>
                </a:lnTo>
                <a:lnTo>
                  <a:pt x="11539" y="284873"/>
                </a:lnTo>
                <a:lnTo>
                  <a:pt x="2943" y="330532"/>
                </a:lnTo>
                <a:lnTo>
                  <a:pt x="0" y="377951"/>
                </a:lnTo>
                <a:lnTo>
                  <a:pt x="2943" y="425371"/>
                </a:lnTo>
                <a:lnTo>
                  <a:pt x="11539" y="471030"/>
                </a:lnTo>
                <a:lnTo>
                  <a:pt x="25434" y="514575"/>
                </a:lnTo>
                <a:lnTo>
                  <a:pt x="44272" y="555651"/>
                </a:lnTo>
                <a:lnTo>
                  <a:pt x="67702" y="593906"/>
                </a:lnTo>
                <a:lnTo>
                  <a:pt x="95368" y="628985"/>
                </a:lnTo>
                <a:lnTo>
                  <a:pt x="126918" y="660535"/>
                </a:lnTo>
                <a:lnTo>
                  <a:pt x="161997" y="688201"/>
                </a:lnTo>
                <a:lnTo>
                  <a:pt x="200252" y="711631"/>
                </a:lnTo>
                <a:lnTo>
                  <a:pt x="241328" y="730469"/>
                </a:lnTo>
                <a:lnTo>
                  <a:pt x="284873" y="744364"/>
                </a:lnTo>
                <a:lnTo>
                  <a:pt x="330532" y="752960"/>
                </a:lnTo>
                <a:lnTo>
                  <a:pt x="377951" y="755903"/>
                </a:lnTo>
                <a:lnTo>
                  <a:pt x="425371" y="752960"/>
                </a:lnTo>
                <a:lnTo>
                  <a:pt x="471030" y="744364"/>
                </a:lnTo>
                <a:lnTo>
                  <a:pt x="514575" y="730469"/>
                </a:lnTo>
                <a:lnTo>
                  <a:pt x="555651" y="711631"/>
                </a:lnTo>
                <a:lnTo>
                  <a:pt x="593906" y="688201"/>
                </a:lnTo>
                <a:lnTo>
                  <a:pt x="628985" y="660535"/>
                </a:lnTo>
                <a:lnTo>
                  <a:pt x="660535" y="628985"/>
                </a:lnTo>
                <a:lnTo>
                  <a:pt x="688201" y="593906"/>
                </a:lnTo>
                <a:lnTo>
                  <a:pt x="711631" y="555651"/>
                </a:lnTo>
                <a:lnTo>
                  <a:pt x="730469" y="514575"/>
                </a:lnTo>
                <a:lnTo>
                  <a:pt x="744364" y="471030"/>
                </a:lnTo>
                <a:lnTo>
                  <a:pt x="752960" y="425371"/>
                </a:lnTo>
                <a:lnTo>
                  <a:pt x="755903" y="377951"/>
                </a:lnTo>
                <a:lnTo>
                  <a:pt x="752960" y="330532"/>
                </a:lnTo>
                <a:lnTo>
                  <a:pt x="744364" y="284873"/>
                </a:lnTo>
                <a:lnTo>
                  <a:pt x="730469" y="241328"/>
                </a:lnTo>
                <a:lnTo>
                  <a:pt x="711631" y="200252"/>
                </a:lnTo>
                <a:lnTo>
                  <a:pt x="688201" y="161997"/>
                </a:lnTo>
                <a:lnTo>
                  <a:pt x="660535" y="126918"/>
                </a:lnTo>
                <a:lnTo>
                  <a:pt x="628985" y="95368"/>
                </a:lnTo>
                <a:lnTo>
                  <a:pt x="593906" y="67702"/>
                </a:lnTo>
                <a:lnTo>
                  <a:pt x="555651" y="44272"/>
                </a:lnTo>
                <a:lnTo>
                  <a:pt x="514575" y="25434"/>
                </a:lnTo>
                <a:lnTo>
                  <a:pt x="471030" y="11539"/>
                </a:lnTo>
                <a:lnTo>
                  <a:pt x="425371" y="2943"/>
                </a:lnTo>
                <a:lnTo>
                  <a:pt x="377951" y="0"/>
                </a:lnTo>
                <a:close/>
              </a:path>
            </a:pathLst>
          </a:custGeom>
          <a:solidFill>
            <a:srgbClr val="7E7E7E"/>
          </a:solidFill>
        </p:spPr>
        <p:txBody>
          <a:bodyPr wrap="square" lIns="0" tIns="0" rIns="0" bIns="0" rtlCol="0"/>
          <a:lstStyle/>
          <a:p>
            <a:endParaRPr/>
          </a:p>
        </p:txBody>
      </p:sp>
      <p:sp>
        <p:nvSpPr>
          <p:cNvPr id="20" name="object 20"/>
          <p:cNvSpPr txBox="1"/>
          <p:nvPr/>
        </p:nvSpPr>
        <p:spPr>
          <a:xfrm>
            <a:off x="6826757" y="2362200"/>
            <a:ext cx="534670" cy="2575320"/>
          </a:xfrm>
          <a:prstGeom prst="rect">
            <a:avLst/>
          </a:prstGeom>
        </p:spPr>
        <p:txBody>
          <a:bodyPr vert="horz" wrap="square" lIns="0" tIns="2540" rIns="0" bIns="0" rtlCol="0">
            <a:spAutoFit/>
          </a:bodyPr>
          <a:lstStyle/>
          <a:p>
            <a:pPr marL="12700" marR="5080" indent="69850" algn="ctr">
              <a:lnSpc>
                <a:spcPct val="143900"/>
              </a:lnSpc>
              <a:spcBef>
                <a:spcPts val="20"/>
              </a:spcBef>
            </a:pPr>
            <a:r>
              <a:rPr sz="4000" spc="5" dirty="0">
                <a:solidFill>
                  <a:srgbClr val="FFFFFF"/>
                </a:solidFill>
                <a:latin typeface="Arial Black"/>
                <a:cs typeface="Arial Black"/>
              </a:rPr>
              <a:t>P </a:t>
            </a:r>
            <a:r>
              <a:rPr sz="4000" spc="-1325" dirty="0">
                <a:solidFill>
                  <a:srgbClr val="FFFFFF"/>
                </a:solidFill>
                <a:latin typeface="Arial Black"/>
                <a:cs typeface="Arial Black"/>
              </a:rPr>
              <a:t> </a:t>
            </a:r>
            <a:r>
              <a:rPr lang="en-US" sz="4000" spc="-1325" dirty="0">
                <a:solidFill>
                  <a:srgbClr val="FFFFFF"/>
                </a:solidFill>
                <a:latin typeface="Arial Black"/>
                <a:cs typeface="Arial Black"/>
              </a:rPr>
              <a:t>    </a:t>
            </a:r>
            <a:r>
              <a:rPr sz="4000" spc="5" dirty="0">
                <a:solidFill>
                  <a:srgbClr val="FFFFFF"/>
                </a:solidFill>
                <a:latin typeface="Arial Black"/>
                <a:cs typeface="Arial Black"/>
              </a:rPr>
              <a:t>A</a:t>
            </a:r>
            <a:r>
              <a:rPr lang="en-US" sz="4000" spc="5" dirty="0">
                <a:solidFill>
                  <a:srgbClr val="FFFFFF"/>
                </a:solidFill>
                <a:latin typeface="Arial Black"/>
                <a:cs typeface="Arial Black"/>
              </a:rPr>
              <a:t> </a:t>
            </a:r>
            <a:r>
              <a:rPr sz="4000" spc="-1325" dirty="0">
                <a:solidFill>
                  <a:srgbClr val="FFFFFF"/>
                </a:solidFill>
                <a:latin typeface="Arial Black"/>
                <a:cs typeface="Arial Black"/>
              </a:rPr>
              <a:t> </a:t>
            </a:r>
            <a:r>
              <a:rPr sz="4000" spc="5" dirty="0">
                <a:solidFill>
                  <a:srgbClr val="FFFFFF"/>
                </a:solidFill>
                <a:latin typeface="Arial Black"/>
                <a:cs typeface="Arial Black"/>
              </a:rPr>
              <a:t>W</a:t>
            </a:r>
            <a:endParaRPr sz="4000" dirty="0">
              <a:latin typeface="Arial Black"/>
              <a:cs typeface="Arial Black"/>
            </a:endParaRPr>
          </a:p>
        </p:txBody>
      </p:sp>
      <p:sp>
        <p:nvSpPr>
          <p:cNvPr id="21" name="object 21"/>
          <p:cNvSpPr/>
          <p:nvPr/>
        </p:nvSpPr>
        <p:spPr>
          <a:xfrm>
            <a:off x="6097523" y="1653539"/>
            <a:ext cx="0" cy="4770755"/>
          </a:xfrm>
          <a:custGeom>
            <a:avLst/>
            <a:gdLst/>
            <a:ahLst/>
            <a:cxnLst/>
            <a:rect l="l" t="t" r="r" b="b"/>
            <a:pathLst>
              <a:path h="4770755">
                <a:moveTo>
                  <a:pt x="0" y="0"/>
                </a:moveTo>
                <a:lnTo>
                  <a:pt x="0" y="4770285"/>
                </a:lnTo>
              </a:path>
            </a:pathLst>
          </a:custGeom>
          <a:ln w="38100">
            <a:solidFill>
              <a:srgbClr val="888888"/>
            </a:solidFill>
            <a:prstDash val="dot"/>
          </a:ln>
        </p:spPr>
        <p:txBody>
          <a:bodyPr wrap="square" lIns="0" tIns="0" rIns="0" bIns="0" rtlCol="0"/>
          <a:lstStyle/>
          <a:p>
            <a:endParaRPr/>
          </a:p>
        </p:txBody>
      </p:sp>
      <p:sp>
        <p:nvSpPr>
          <p:cNvPr id="22" name="object 22"/>
          <p:cNvSpPr/>
          <p:nvPr/>
        </p:nvSpPr>
        <p:spPr>
          <a:xfrm>
            <a:off x="4792725" y="2291842"/>
            <a:ext cx="1271270" cy="347980"/>
          </a:xfrm>
          <a:custGeom>
            <a:avLst/>
            <a:gdLst/>
            <a:ahLst/>
            <a:cxnLst/>
            <a:rect l="l" t="t" r="r" b="b"/>
            <a:pathLst>
              <a:path w="1271270" h="347980">
                <a:moveTo>
                  <a:pt x="1097280" y="0"/>
                </a:moveTo>
                <a:lnTo>
                  <a:pt x="173736" y="0"/>
                </a:lnTo>
                <a:lnTo>
                  <a:pt x="127529" y="6201"/>
                </a:lnTo>
                <a:lnTo>
                  <a:pt x="86021" y="23706"/>
                </a:lnTo>
                <a:lnTo>
                  <a:pt x="50863" y="50863"/>
                </a:lnTo>
                <a:lnTo>
                  <a:pt x="23706" y="86021"/>
                </a:lnTo>
                <a:lnTo>
                  <a:pt x="6201" y="127529"/>
                </a:lnTo>
                <a:lnTo>
                  <a:pt x="0" y="173735"/>
                </a:lnTo>
                <a:lnTo>
                  <a:pt x="6201" y="219942"/>
                </a:lnTo>
                <a:lnTo>
                  <a:pt x="23706" y="261450"/>
                </a:lnTo>
                <a:lnTo>
                  <a:pt x="50863" y="296608"/>
                </a:lnTo>
                <a:lnTo>
                  <a:pt x="86021" y="323765"/>
                </a:lnTo>
                <a:lnTo>
                  <a:pt x="127529" y="341270"/>
                </a:lnTo>
                <a:lnTo>
                  <a:pt x="173736" y="347471"/>
                </a:lnTo>
                <a:lnTo>
                  <a:pt x="1097280" y="347471"/>
                </a:lnTo>
                <a:lnTo>
                  <a:pt x="1143486" y="341270"/>
                </a:lnTo>
                <a:lnTo>
                  <a:pt x="1184994" y="323765"/>
                </a:lnTo>
                <a:lnTo>
                  <a:pt x="1220152" y="296608"/>
                </a:lnTo>
                <a:lnTo>
                  <a:pt x="1247309" y="261450"/>
                </a:lnTo>
                <a:lnTo>
                  <a:pt x="1264814" y="219942"/>
                </a:lnTo>
                <a:lnTo>
                  <a:pt x="1271015" y="173735"/>
                </a:lnTo>
                <a:lnTo>
                  <a:pt x="1264814" y="127529"/>
                </a:lnTo>
                <a:lnTo>
                  <a:pt x="1247309" y="86021"/>
                </a:lnTo>
                <a:lnTo>
                  <a:pt x="1220152" y="50863"/>
                </a:lnTo>
                <a:lnTo>
                  <a:pt x="1184994" y="23706"/>
                </a:lnTo>
                <a:lnTo>
                  <a:pt x="1143486" y="6201"/>
                </a:lnTo>
                <a:lnTo>
                  <a:pt x="1097280" y="0"/>
                </a:lnTo>
                <a:close/>
              </a:path>
            </a:pathLst>
          </a:custGeom>
          <a:solidFill>
            <a:srgbClr val="D53439"/>
          </a:solidFill>
        </p:spPr>
        <p:txBody>
          <a:bodyPr wrap="square" lIns="0" tIns="0" rIns="0" bIns="0" rtlCol="0"/>
          <a:lstStyle/>
          <a:p>
            <a:pPr algn="ctr"/>
            <a:r>
              <a:rPr lang="en-US" sz="1800" b="1" spc="-5" dirty="0">
                <a:solidFill>
                  <a:srgbClr val="F1F1F1"/>
                </a:solidFill>
                <a:latin typeface="Arial"/>
                <a:cs typeface="Arial"/>
              </a:rPr>
              <a:t>#1</a:t>
            </a:r>
            <a:r>
              <a:rPr lang="en-US" sz="1800" b="1" spc="-30" dirty="0">
                <a:solidFill>
                  <a:srgbClr val="F1F1F1"/>
                </a:solidFill>
                <a:latin typeface="Arial"/>
                <a:cs typeface="Arial"/>
              </a:rPr>
              <a:t> </a:t>
            </a:r>
            <a:r>
              <a:rPr lang="en-US" sz="1800" b="1" dirty="0">
                <a:solidFill>
                  <a:srgbClr val="F1F1F1"/>
                </a:solidFill>
                <a:latin typeface="Arial"/>
                <a:cs typeface="Arial"/>
              </a:rPr>
              <a:t>priority</a:t>
            </a:r>
            <a:endParaRPr lang="en-US" sz="1800" dirty="0">
              <a:latin typeface="Arial"/>
              <a:cs typeface="Arial"/>
            </a:endParaRPr>
          </a:p>
          <a:p>
            <a:pPr algn="ctr"/>
            <a:endParaRPr dirty="0"/>
          </a:p>
        </p:txBody>
      </p:sp>
      <p:sp>
        <p:nvSpPr>
          <p:cNvPr id="24" name="object 24"/>
          <p:cNvSpPr txBox="1"/>
          <p:nvPr/>
        </p:nvSpPr>
        <p:spPr>
          <a:xfrm>
            <a:off x="6715850" y="2405762"/>
            <a:ext cx="4641850" cy="3303725"/>
          </a:xfrm>
          <a:prstGeom prst="rect">
            <a:avLst/>
          </a:prstGeom>
        </p:spPr>
        <p:txBody>
          <a:bodyPr vert="horz" wrap="square" lIns="0" tIns="12700" rIns="0" bIns="0" rtlCol="0">
            <a:spAutoFit/>
          </a:bodyPr>
          <a:lstStyle/>
          <a:p>
            <a:pPr marL="1007744" marR="1127125">
              <a:lnSpc>
                <a:spcPct val="227000"/>
              </a:lnSpc>
            </a:pPr>
            <a:r>
              <a:rPr lang="en-US" sz="2400" b="1" spc="-25" dirty="0">
                <a:solidFill>
                  <a:srgbClr val="FFFFFF"/>
                </a:solidFill>
                <a:latin typeface="Arial"/>
                <a:cs typeface="Arial"/>
              </a:rPr>
              <a:t>PAIN </a:t>
            </a:r>
            <a:r>
              <a:rPr lang="en-US" sz="2400" b="1" spc="-20" dirty="0">
                <a:solidFill>
                  <a:srgbClr val="FFFFFF"/>
                </a:solidFill>
                <a:latin typeface="Arial"/>
                <a:cs typeface="Arial"/>
              </a:rPr>
              <a:t> </a:t>
            </a:r>
            <a:r>
              <a:rPr lang="en-US" sz="2400" b="1" spc="-85" dirty="0">
                <a:solidFill>
                  <a:srgbClr val="FFFFFF"/>
                </a:solidFill>
                <a:latin typeface="Arial"/>
                <a:cs typeface="Arial"/>
              </a:rPr>
              <a:t>A</a:t>
            </a:r>
            <a:r>
              <a:rPr lang="en-US" sz="2400" b="1" dirty="0">
                <a:solidFill>
                  <a:srgbClr val="FFFFFF"/>
                </a:solidFill>
                <a:latin typeface="Arial"/>
                <a:cs typeface="Arial"/>
              </a:rPr>
              <a:t>N</a:t>
            </a:r>
            <a:r>
              <a:rPr lang="en-US" sz="2400" b="1" spc="-10" dirty="0">
                <a:solidFill>
                  <a:srgbClr val="FFFFFF"/>
                </a:solidFill>
                <a:latin typeface="Arial"/>
                <a:cs typeface="Arial"/>
              </a:rPr>
              <a:t>T</a:t>
            </a:r>
            <a:r>
              <a:rPr lang="en-US" sz="2400" b="1" dirty="0">
                <a:solidFill>
                  <a:srgbClr val="FFFFFF"/>
                </a:solidFill>
                <a:latin typeface="Arial"/>
                <a:cs typeface="Arial"/>
              </a:rPr>
              <a:t>IBI</a:t>
            </a:r>
            <a:r>
              <a:rPr lang="en-US" sz="2400" b="1" spc="5" dirty="0">
                <a:solidFill>
                  <a:srgbClr val="FFFFFF"/>
                </a:solidFill>
                <a:latin typeface="Arial"/>
                <a:cs typeface="Arial"/>
              </a:rPr>
              <a:t>O</a:t>
            </a:r>
            <a:r>
              <a:rPr lang="en-US" sz="2400" b="1" dirty="0">
                <a:solidFill>
                  <a:srgbClr val="FFFFFF"/>
                </a:solidFill>
                <a:latin typeface="Arial"/>
                <a:cs typeface="Arial"/>
              </a:rPr>
              <a:t>TICS</a:t>
            </a:r>
            <a:endParaRPr lang="en-US" sz="2400" dirty="0">
              <a:latin typeface="Arial"/>
              <a:cs typeface="Arial"/>
            </a:endParaRPr>
          </a:p>
          <a:p>
            <a:pPr marL="1007744" marR="1437640">
              <a:lnSpc>
                <a:spcPct val="226700"/>
              </a:lnSpc>
              <a:spcBef>
                <a:spcPts val="640"/>
              </a:spcBef>
            </a:pPr>
            <a:r>
              <a:rPr sz="2400" b="1" spc="-5" dirty="0">
                <a:solidFill>
                  <a:srgbClr val="FFFFFF"/>
                </a:solidFill>
                <a:latin typeface="Arial"/>
                <a:cs typeface="Arial"/>
              </a:rPr>
              <a:t>WOUNDS </a:t>
            </a:r>
            <a:r>
              <a:rPr sz="2400" b="1" dirty="0">
                <a:solidFill>
                  <a:srgbClr val="FFFFFF"/>
                </a:solidFill>
                <a:latin typeface="Arial"/>
                <a:cs typeface="Arial"/>
              </a:rPr>
              <a:t> SPLINTING</a:t>
            </a:r>
            <a:endParaRPr sz="2400" dirty="0">
              <a:latin typeface="Arial"/>
              <a:cs typeface="Arial"/>
            </a:endParaRPr>
          </a:p>
        </p:txBody>
      </p:sp>
      <p:sp>
        <p:nvSpPr>
          <p:cNvPr id="23" name="object 23"/>
          <p:cNvSpPr txBox="1"/>
          <p:nvPr/>
        </p:nvSpPr>
        <p:spPr>
          <a:xfrm>
            <a:off x="1704594" y="2284844"/>
            <a:ext cx="3545204" cy="382156"/>
          </a:xfrm>
          <a:prstGeom prst="rect">
            <a:avLst/>
          </a:prstGeom>
        </p:spPr>
        <p:txBody>
          <a:bodyPr vert="horz" wrap="square" lIns="0" tIns="12700" rIns="0" bIns="0" rtlCol="0">
            <a:spAutoFit/>
          </a:bodyPr>
          <a:lstStyle/>
          <a:p>
            <a:pPr marR="480059" algn="ctr">
              <a:lnSpc>
                <a:spcPct val="100000"/>
              </a:lnSpc>
              <a:spcBef>
                <a:spcPts val="1245"/>
              </a:spcBef>
            </a:pPr>
            <a:r>
              <a:rPr sz="2400" b="1" spc="-10" dirty="0">
                <a:solidFill>
                  <a:srgbClr val="FFFFFF"/>
                </a:solidFill>
                <a:latin typeface="Arial"/>
                <a:cs typeface="Arial"/>
              </a:rPr>
              <a:t>MASSIVE</a:t>
            </a:r>
            <a:r>
              <a:rPr sz="2400" b="1" spc="5" dirty="0">
                <a:solidFill>
                  <a:srgbClr val="FFFFFF"/>
                </a:solidFill>
                <a:latin typeface="Arial"/>
                <a:cs typeface="Arial"/>
              </a:rPr>
              <a:t> </a:t>
            </a:r>
            <a:r>
              <a:rPr sz="2400" b="1" spc="-5" dirty="0">
                <a:solidFill>
                  <a:srgbClr val="FFFFFF"/>
                </a:solidFill>
                <a:latin typeface="Arial"/>
                <a:cs typeface="Arial"/>
              </a:rPr>
              <a:t>BLEEDING</a:t>
            </a:r>
            <a:endParaRPr sz="2400" dirty="0">
              <a:latin typeface="Arial"/>
              <a:cs typeface="Arial"/>
            </a:endParaRPr>
          </a:p>
        </p:txBody>
      </p:sp>
      <p:sp>
        <p:nvSpPr>
          <p:cNvPr id="25" name="object 25"/>
          <p:cNvSpPr txBox="1">
            <a:spLocks noGrp="1"/>
          </p:cNvSpPr>
          <p:nvPr>
            <p:ph type="sldNum" sz="quarter" idx="7"/>
          </p:nvPr>
        </p:nvSpPr>
        <p:spPr>
          <a:xfrm>
            <a:off x="9214114" y="6562955"/>
            <a:ext cx="2646045" cy="179536"/>
          </a:xfrm>
          <a:prstGeom prst="rect">
            <a:avLst/>
          </a:prstGeom>
        </p:spPr>
        <p:txBody>
          <a:bodyPr vert="horz" wrap="square" lIns="0" tIns="0" rIns="0" bIns="0" rtlCol="0">
            <a:spAutoFit/>
          </a:bodyPr>
          <a:lstStyle/>
          <a:p>
            <a:pPr marL="12700">
              <a:lnSpc>
                <a:spcPts val="1435"/>
              </a:lnSpc>
              <a:tabLst>
                <a:tab pos="2244090" algn="l"/>
              </a:tabLst>
            </a:pPr>
            <a:r>
              <a:rPr lang="en-US" spc="-5" dirty="0"/>
              <a:t>	</a:t>
            </a:r>
            <a:fld id="{81D60167-4931-47E6-BA6A-407CBD079E47}" type="slidenum">
              <a:rPr sz="1200" spc="-5" smtClean="0">
                <a:solidFill>
                  <a:srgbClr val="000000"/>
                </a:solidFill>
              </a:rPr>
              <a:t>10</a:t>
            </a:fld>
            <a:endParaRPr sz="1200" dirty="0"/>
          </a:p>
        </p:txBody>
      </p:sp>
      <p:sp>
        <p:nvSpPr>
          <p:cNvPr id="26" name="TextBox 25">
            <a:extLst>
              <a:ext uri="{FF2B5EF4-FFF2-40B4-BE49-F238E27FC236}">
                <a16:creationId xmlns:a16="http://schemas.microsoft.com/office/drawing/2014/main" id="{2CDED4C7-DFB3-4966-1596-064C1A66524B}"/>
              </a:ext>
            </a:extLst>
          </p:cNvPr>
          <p:cNvSpPr txBox="1"/>
          <p:nvPr/>
        </p:nvSpPr>
        <p:spPr>
          <a:xfrm>
            <a:off x="6439484" y="5149786"/>
            <a:ext cx="1266444" cy="707886"/>
          </a:xfrm>
          <a:prstGeom prst="rect">
            <a:avLst/>
          </a:prstGeom>
          <a:noFill/>
        </p:spPr>
        <p:txBody>
          <a:bodyPr wrap="square" rtlCol="0">
            <a:spAutoFit/>
          </a:bodyPr>
          <a:lstStyle/>
          <a:p>
            <a:pPr algn="ctr"/>
            <a:r>
              <a:rPr lang="en-US" sz="4000" spc="5" dirty="0">
                <a:solidFill>
                  <a:srgbClr val="FFFFFF"/>
                </a:solidFill>
                <a:latin typeface="Arial Black"/>
                <a:cs typeface="Arial Black"/>
              </a:rPr>
              <a:t>S</a:t>
            </a:r>
            <a:endParaRPr lang="en-US" sz="1800" dirty="0">
              <a:latin typeface="Arial Black"/>
              <a:cs typeface="Arial Black"/>
            </a:endParaRPr>
          </a:p>
        </p:txBody>
      </p:sp>
      <p:sp>
        <p:nvSpPr>
          <p:cNvPr id="27" name="object 3">
            <a:extLst>
              <a:ext uri="{FF2B5EF4-FFF2-40B4-BE49-F238E27FC236}">
                <a16:creationId xmlns:a16="http://schemas.microsoft.com/office/drawing/2014/main" id="{25CB94DE-73E6-C6EC-1BF7-413896BE55B4}"/>
              </a:ext>
            </a:extLst>
          </p:cNvPr>
          <p:cNvSpPr txBox="1"/>
          <p:nvPr/>
        </p:nvSpPr>
        <p:spPr>
          <a:xfrm>
            <a:off x="3432810" y="279400"/>
            <a:ext cx="533019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67070"/>
                </a:solidFill>
                <a:latin typeface="Arial"/>
                <a:cs typeface="Arial"/>
              </a:rPr>
              <a:t>Module 4:</a:t>
            </a:r>
            <a:r>
              <a:rPr sz="2000" b="1" spc="-15" dirty="0">
                <a:solidFill>
                  <a:srgbClr val="767070"/>
                </a:solidFill>
                <a:latin typeface="Arial"/>
                <a:cs typeface="Arial"/>
              </a:rPr>
              <a:t> </a:t>
            </a:r>
            <a:r>
              <a:rPr sz="2000" b="1" spc="-5" dirty="0">
                <a:solidFill>
                  <a:srgbClr val="767070"/>
                </a:solidFill>
                <a:latin typeface="Arial"/>
                <a:cs typeface="Arial"/>
              </a:rPr>
              <a:t>Principles</a:t>
            </a:r>
            <a:r>
              <a:rPr sz="2000" b="1" spc="-20" dirty="0">
                <a:solidFill>
                  <a:srgbClr val="767070"/>
                </a:solidFill>
                <a:latin typeface="Arial"/>
                <a:cs typeface="Arial"/>
              </a:rPr>
              <a:t> </a:t>
            </a:r>
            <a:r>
              <a:rPr sz="2000" b="1" spc="-5" dirty="0">
                <a:solidFill>
                  <a:srgbClr val="767070"/>
                </a:solidFill>
                <a:latin typeface="Arial"/>
                <a:cs typeface="Arial"/>
              </a:rPr>
              <a:t>and</a:t>
            </a:r>
            <a:r>
              <a:rPr sz="2000" b="1" spc="-80" dirty="0">
                <a:solidFill>
                  <a:srgbClr val="767070"/>
                </a:solidFill>
                <a:latin typeface="Arial"/>
                <a:cs typeface="Arial"/>
              </a:rPr>
              <a:t> </a:t>
            </a:r>
            <a:r>
              <a:rPr sz="2000" b="1" spc="-5" dirty="0">
                <a:solidFill>
                  <a:srgbClr val="767070"/>
                </a:solidFill>
                <a:latin typeface="Arial"/>
                <a:cs typeface="Arial"/>
              </a:rPr>
              <a:t>Application</a:t>
            </a:r>
            <a:r>
              <a:rPr sz="2000" b="1" dirty="0">
                <a:solidFill>
                  <a:srgbClr val="767070"/>
                </a:solidFill>
                <a:latin typeface="Arial"/>
                <a:cs typeface="Arial"/>
              </a:rPr>
              <a:t> </a:t>
            </a:r>
            <a:r>
              <a:rPr sz="2000" b="1" spc="-5" dirty="0">
                <a:solidFill>
                  <a:srgbClr val="767070"/>
                </a:solidFill>
                <a:latin typeface="Arial"/>
                <a:cs typeface="Arial"/>
              </a:rPr>
              <a:t>of</a:t>
            </a:r>
            <a:r>
              <a:rPr sz="2000" b="1" spc="-10" dirty="0">
                <a:solidFill>
                  <a:srgbClr val="767070"/>
                </a:solidFill>
                <a:latin typeface="Arial"/>
                <a:cs typeface="Arial"/>
              </a:rPr>
              <a:t> TFC</a:t>
            </a:r>
            <a:endParaRPr sz="2000" dirty="0">
              <a:latin typeface="Arial"/>
              <a:cs typeface="Arial"/>
            </a:endParaRPr>
          </a:p>
        </p:txBody>
      </p:sp>
      <p:sp>
        <p:nvSpPr>
          <p:cNvPr id="28" name="object 25">
            <a:extLst>
              <a:ext uri="{FF2B5EF4-FFF2-40B4-BE49-F238E27FC236}">
                <a16:creationId xmlns:a16="http://schemas.microsoft.com/office/drawing/2014/main" id="{DD52D475-0B6E-C2B0-8C46-DFAC3383D1AC}"/>
              </a:ext>
            </a:extLst>
          </p:cNvPr>
          <p:cNvSpPr txBox="1"/>
          <p:nvPr/>
        </p:nvSpPr>
        <p:spPr>
          <a:xfrm>
            <a:off x="1038608" y="1447800"/>
            <a:ext cx="10111740" cy="391160"/>
          </a:xfrm>
          <a:prstGeom prst="rect">
            <a:avLst/>
          </a:prstGeom>
        </p:spPr>
        <p:txBody>
          <a:bodyPr vert="horz" wrap="square" lIns="0" tIns="12700" rIns="0" bIns="0" rtlCol="0">
            <a:spAutoFit/>
          </a:bodyPr>
          <a:lstStyle/>
          <a:p>
            <a:pPr marL="12700">
              <a:lnSpc>
                <a:spcPct val="100000"/>
              </a:lnSpc>
              <a:spcBef>
                <a:spcPts val="100"/>
              </a:spcBef>
              <a:tabLst>
                <a:tab pos="6059170" algn="l"/>
              </a:tabLst>
            </a:pPr>
            <a:r>
              <a:rPr sz="2400" b="1" spc="-5" dirty="0">
                <a:solidFill>
                  <a:srgbClr val="FFFFFF"/>
                </a:solidFill>
                <a:latin typeface="Arial"/>
                <a:cs typeface="Arial"/>
              </a:rPr>
              <a:t>DURING</a:t>
            </a:r>
            <a:r>
              <a:rPr sz="2400" b="1" spc="5" dirty="0">
                <a:solidFill>
                  <a:srgbClr val="FFFFFF"/>
                </a:solidFill>
                <a:latin typeface="Arial"/>
                <a:cs typeface="Arial"/>
              </a:rPr>
              <a:t> </a:t>
            </a:r>
            <a:r>
              <a:rPr sz="2400" b="1" spc="-15" dirty="0">
                <a:solidFill>
                  <a:srgbClr val="FFFFFF"/>
                </a:solidFill>
                <a:latin typeface="Arial"/>
                <a:cs typeface="Arial"/>
              </a:rPr>
              <a:t>LIFE-THREATENING	</a:t>
            </a:r>
            <a:r>
              <a:rPr sz="2400" b="1" spc="-5" dirty="0">
                <a:solidFill>
                  <a:srgbClr val="FFFFFF"/>
                </a:solidFill>
                <a:latin typeface="Arial"/>
                <a:cs typeface="Arial"/>
              </a:rPr>
              <a:t>AFTER</a:t>
            </a:r>
            <a:r>
              <a:rPr sz="2400" b="1" spc="-70" dirty="0">
                <a:solidFill>
                  <a:srgbClr val="FFFFFF"/>
                </a:solidFill>
                <a:latin typeface="Arial"/>
                <a:cs typeface="Arial"/>
              </a:rPr>
              <a:t> </a:t>
            </a:r>
            <a:r>
              <a:rPr sz="2400" b="1" spc="-15" dirty="0">
                <a:solidFill>
                  <a:srgbClr val="FFFFFF"/>
                </a:solidFill>
                <a:latin typeface="Arial"/>
                <a:cs typeface="Arial"/>
              </a:rPr>
              <a:t>LIFE-THREATENING</a:t>
            </a:r>
            <a:endParaRPr sz="2400" dirty="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767070"/>
                </a:solidFill>
              </a:rPr>
              <a:t>Module 4:</a:t>
            </a:r>
            <a:r>
              <a:rPr sz="2000" spc="-15" dirty="0">
                <a:solidFill>
                  <a:srgbClr val="767070"/>
                </a:solidFill>
              </a:rPr>
              <a:t> </a:t>
            </a:r>
            <a:r>
              <a:rPr sz="2000" spc="-5" dirty="0">
                <a:solidFill>
                  <a:srgbClr val="767070"/>
                </a:solidFill>
              </a:rPr>
              <a:t>Principles</a:t>
            </a:r>
            <a:r>
              <a:rPr sz="2000" spc="-20" dirty="0">
                <a:solidFill>
                  <a:srgbClr val="767070"/>
                </a:solidFill>
              </a:rPr>
              <a:t> </a:t>
            </a:r>
            <a:r>
              <a:rPr sz="2000" spc="-5" dirty="0">
                <a:solidFill>
                  <a:srgbClr val="767070"/>
                </a:solidFill>
              </a:rPr>
              <a:t>and</a:t>
            </a:r>
            <a:r>
              <a:rPr sz="2000" spc="-80" dirty="0">
                <a:solidFill>
                  <a:srgbClr val="767070"/>
                </a:solidFill>
              </a:rPr>
              <a:t> </a:t>
            </a:r>
            <a:r>
              <a:rPr sz="2000" spc="-5" dirty="0">
                <a:solidFill>
                  <a:srgbClr val="767070"/>
                </a:solidFill>
              </a:rPr>
              <a:t>Application</a:t>
            </a:r>
            <a:r>
              <a:rPr sz="2000" dirty="0">
                <a:solidFill>
                  <a:srgbClr val="767070"/>
                </a:solidFill>
              </a:rPr>
              <a:t> </a:t>
            </a:r>
            <a:r>
              <a:rPr sz="2000" spc="-5" dirty="0">
                <a:solidFill>
                  <a:srgbClr val="767070"/>
                </a:solidFill>
              </a:rPr>
              <a:t>of</a:t>
            </a:r>
            <a:r>
              <a:rPr sz="2000" spc="-10" dirty="0">
                <a:solidFill>
                  <a:srgbClr val="767070"/>
                </a:solidFill>
              </a:rPr>
              <a:t> TFC</a:t>
            </a:r>
            <a:endParaRPr sz="2000"/>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4246920" y="4260504"/>
            <a:ext cx="3383279" cy="1701800"/>
          </a:xfrm>
          <a:prstGeom prst="rect">
            <a:avLst/>
          </a:prstGeom>
        </p:spPr>
        <p:txBody>
          <a:bodyPr vert="horz" wrap="square" lIns="0" tIns="46990" rIns="0" bIns="0" rtlCol="0">
            <a:spAutoFit/>
          </a:bodyPr>
          <a:lstStyle/>
          <a:p>
            <a:pPr marL="12700" marR="5080">
              <a:lnSpc>
                <a:spcPts val="2160"/>
              </a:lnSpc>
              <a:spcBef>
                <a:spcPts val="370"/>
              </a:spcBef>
            </a:pPr>
            <a:r>
              <a:rPr sz="2000" b="1" spc="-20" dirty="0">
                <a:latin typeface="Arial"/>
                <a:cs typeface="Arial"/>
              </a:rPr>
              <a:t>COMMUNICATE</a:t>
            </a:r>
            <a:r>
              <a:rPr sz="2000" b="1" spc="10" dirty="0">
                <a:latin typeface="Arial"/>
                <a:cs typeface="Arial"/>
              </a:rPr>
              <a:t> </a:t>
            </a:r>
            <a:r>
              <a:rPr sz="2000" spc="-5" dirty="0">
                <a:latin typeface="Arial MT"/>
                <a:cs typeface="Arial MT"/>
              </a:rPr>
              <a:t>with </a:t>
            </a:r>
            <a:r>
              <a:rPr sz="2000" b="1" spc="-5" dirty="0">
                <a:latin typeface="Arial"/>
                <a:cs typeface="Arial"/>
              </a:rPr>
              <a:t>first </a:t>
            </a:r>
            <a:r>
              <a:rPr sz="2000" b="1" dirty="0">
                <a:latin typeface="Arial"/>
                <a:cs typeface="Arial"/>
              </a:rPr>
              <a:t> </a:t>
            </a:r>
            <a:r>
              <a:rPr sz="2000" b="1" spc="-5" dirty="0">
                <a:latin typeface="Arial"/>
                <a:cs typeface="Arial"/>
              </a:rPr>
              <a:t>responders, </a:t>
            </a:r>
            <a:r>
              <a:rPr sz="2000" spc="-5" dirty="0">
                <a:latin typeface="Arial MT"/>
                <a:cs typeface="Arial MT"/>
              </a:rPr>
              <a:t>other </a:t>
            </a:r>
            <a:r>
              <a:rPr sz="2000" b="1" spc="-5" dirty="0">
                <a:latin typeface="Arial"/>
                <a:cs typeface="Arial"/>
              </a:rPr>
              <a:t>medical </a:t>
            </a:r>
            <a:r>
              <a:rPr sz="2000" b="1" dirty="0">
                <a:latin typeface="Arial"/>
                <a:cs typeface="Arial"/>
              </a:rPr>
              <a:t> </a:t>
            </a:r>
            <a:r>
              <a:rPr sz="2000" b="1" spc="-5" dirty="0">
                <a:latin typeface="Arial"/>
                <a:cs typeface="Arial"/>
              </a:rPr>
              <a:t>personnel, </a:t>
            </a:r>
            <a:r>
              <a:rPr sz="2000" spc="-5" dirty="0">
                <a:latin typeface="Arial MT"/>
                <a:cs typeface="Arial MT"/>
              </a:rPr>
              <a:t>and </a:t>
            </a:r>
            <a:r>
              <a:rPr sz="2000" b="1" spc="-5" dirty="0">
                <a:latin typeface="Arial"/>
                <a:cs typeface="Arial"/>
              </a:rPr>
              <a:t>tactical </a:t>
            </a:r>
            <a:r>
              <a:rPr sz="2000" b="1" dirty="0">
                <a:latin typeface="Arial"/>
                <a:cs typeface="Arial"/>
              </a:rPr>
              <a:t> </a:t>
            </a:r>
            <a:r>
              <a:rPr sz="2000" b="1" spc="-5" dirty="0">
                <a:latin typeface="Arial"/>
                <a:cs typeface="Arial"/>
              </a:rPr>
              <a:t>leadership </a:t>
            </a:r>
            <a:r>
              <a:rPr sz="2000" spc="-5" dirty="0">
                <a:latin typeface="Arial MT"/>
                <a:cs typeface="Arial MT"/>
              </a:rPr>
              <a:t>about casualty </a:t>
            </a:r>
            <a:r>
              <a:rPr sz="2000" dirty="0">
                <a:latin typeface="Arial MT"/>
                <a:cs typeface="Arial MT"/>
              </a:rPr>
              <a:t> </a:t>
            </a:r>
            <a:r>
              <a:rPr sz="2000" spc="-5" dirty="0">
                <a:latin typeface="Arial MT"/>
                <a:cs typeface="Arial MT"/>
              </a:rPr>
              <a:t>injuries, condition, movement, </a:t>
            </a:r>
            <a:r>
              <a:rPr sz="2000" spc="-545" dirty="0">
                <a:latin typeface="Arial MT"/>
                <a:cs typeface="Arial MT"/>
              </a:rPr>
              <a:t> </a:t>
            </a:r>
            <a:r>
              <a:rPr sz="2000" spc="-5" dirty="0">
                <a:latin typeface="Arial MT"/>
                <a:cs typeface="Arial MT"/>
              </a:rPr>
              <a:t>and ongoing</a:t>
            </a:r>
            <a:r>
              <a:rPr sz="2000" spc="5" dirty="0">
                <a:latin typeface="Arial MT"/>
                <a:cs typeface="Arial MT"/>
              </a:rPr>
              <a:t> </a:t>
            </a:r>
            <a:r>
              <a:rPr sz="2000" spc="-5" dirty="0">
                <a:latin typeface="Arial MT"/>
                <a:cs typeface="Arial MT"/>
              </a:rPr>
              <a:t>care</a:t>
            </a:r>
            <a:endParaRPr sz="2000">
              <a:latin typeface="Arial MT"/>
              <a:cs typeface="Arial MT"/>
            </a:endParaRPr>
          </a:p>
        </p:txBody>
      </p:sp>
      <p:pic>
        <p:nvPicPr>
          <p:cNvPr id="5" name="object 5"/>
          <p:cNvPicPr/>
          <p:nvPr/>
        </p:nvPicPr>
        <p:blipFill>
          <a:blip r:embed="rId4" cstate="print"/>
          <a:stretch>
            <a:fillRect/>
          </a:stretch>
        </p:blipFill>
        <p:spPr>
          <a:xfrm>
            <a:off x="8174735" y="1510218"/>
            <a:ext cx="3495293" cy="2532191"/>
          </a:xfrm>
          <a:prstGeom prst="rect">
            <a:avLst/>
          </a:prstGeom>
        </p:spPr>
      </p:pic>
      <p:pic>
        <p:nvPicPr>
          <p:cNvPr id="6" name="object 6"/>
          <p:cNvPicPr/>
          <p:nvPr/>
        </p:nvPicPr>
        <p:blipFill>
          <a:blip r:embed="rId5" cstate="print"/>
          <a:stretch>
            <a:fillRect/>
          </a:stretch>
        </p:blipFill>
        <p:spPr>
          <a:xfrm>
            <a:off x="538733" y="1569720"/>
            <a:ext cx="3629405" cy="2633471"/>
          </a:xfrm>
          <a:prstGeom prst="rect">
            <a:avLst/>
          </a:prstGeom>
        </p:spPr>
      </p:pic>
      <p:sp>
        <p:nvSpPr>
          <p:cNvPr id="7" name="object 7"/>
          <p:cNvSpPr txBox="1"/>
          <p:nvPr/>
        </p:nvSpPr>
        <p:spPr>
          <a:xfrm>
            <a:off x="639198" y="4260504"/>
            <a:ext cx="2886710" cy="604520"/>
          </a:xfrm>
          <a:prstGeom prst="rect">
            <a:avLst/>
          </a:prstGeom>
        </p:spPr>
        <p:txBody>
          <a:bodyPr vert="horz" wrap="square" lIns="0" tIns="12065" rIns="0" bIns="0" rtlCol="0">
            <a:spAutoFit/>
          </a:bodyPr>
          <a:lstStyle/>
          <a:p>
            <a:pPr marL="12700">
              <a:lnSpc>
                <a:spcPts val="2280"/>
              </a:lnSpc>
              <a:spcBef>
                <a:spcPts val="95"/>
              </a:spcBef>
            </a:pPr>
            <a:r>
              <a:rPr sz="2000" b="1" spc="-20" dirty="0">
                <a:latin typeface="Arial"/>
                <a:cs typeface="Arial"/>
              </a:rPr>
              <a:t>COMMUNICATE</a:t>
            </a:r>
            <a:r>
              <a:rPr sz="2000" b="1" spc="-10" dirty="0">
                <a:latin typeface="Arial"/>
                <a:cs typeface="Arial"/>
              </a:rPr>
              <a:t> </a:t>
            </a:r>
            <a:r>
              <a:rPr sz="2000" spc="-5" dirty="0">
                <a:latin typeface="Arial MT"/>
                <a:cs typeface="Arial MT"/>
              </a:rPr>
              <a:t>with</a:t>
            </a:r>
            <a:r>
              <a:rPr sz="2000" spc="-20" dirty="0">
                <a:latin typeface="Arial MT"/>
                <a:cs typeface="Arial MT"/>
              </a:rPr>
              <a:t> </a:t>
            </a:r>
            <a:r>
              <a:rPr sz="2000" spc="-5" dirty="0">
                <a:latin typeface="Arial MT"/>
                <a:cs typeface="Arial MT"/>
              </a:rPr>
              <a:t>the</a:t>
            </a:r>
            <a:endParaRPr sz="2000">
              <a:latin typeface="Arial MT"/>
              <a:cs typeface="Arial MT"/>
            </a:endParaRPr>
          </a:p>
          <a:p>
            <a:pPr marL="12700">
              <a:lnSpc>
                <a:spcPts val="2280"/>
              </a:lnSpc>
            </a:pPr>
            <a:r>
              <a:rPr sz="2000" b="1" spc="-5" dirty="0">
                <a:latin typeface="Arial"/>
                <a:cs typeface="Arial"/>
              </a:rPr>
              <a:t>casualty</a:t>
            </a:r>
            <a:r>
              <a:rPr sz="2000" spc="-5" dirty="0">
                <a:latin typeface="Arial MT"/>
                <a:cs typeface="Arial MT"/>
              </a:rPr>
              <a:t>,</a:t>
            </a:r>
            <a:r>
              <a:rPr sz="2000" spc="-30" dirty="0">
                <a:latin typeface="Arial MT"/>
                <a:cs typeface="Arial MT"/>
              </a:rPr>
              <a:t> </a:t>
            </a:r>
            <a:r>
              <a:rPr sz="2000" spc="-5" dirty="0">
                <a:latin typeface="Arial MT"/>
                <a:cs typeface="Arial MT"/>
              </a:rPr>
              <a:t>if</a:t>
            </a:r>
            <a:r>
              <a:rPr sz="2000" spc="-30" dirty="0">
                <a:latin typeface="Arial MT"/>
                <a:cs typeface="Arial MT"/>
              </a:rPr>
              <a:t> </a:t>
            </a:r>
            <a:r>
              <a:rPr sz="2000" spc="-5" dirty="0">
                <a:latin typeface="Arial MT"/>
                <a:cs typeface="Arial MT"/>
              </a:rPr>
              <a:t>possible</a:t>
            </a:r>
            <a:endParaRPr sz="2000">
              <a:latin typeface="Arial MT"/>
              <a:cs typeface="Arial MT"/>
            </a:endParaRPr>
          </a:p>
        </p:txBody>
      </p:sp>
      <p:sp>
        <p:nvSpPr>
          <p:cNvPr id="8" name="object 8"/>
          <p:cNvSpPr txBox="1"/>
          <p:nvPr/>
        </p:nvSpPr>
        <p:spPr>
          <a:xfrm>
            <a:off x="4114579" y="811190"/>
            <a:ext cx="3978275" cy="574040"/>
          </a:xfrm>
          <a:prstGeom prst="rect">
            <a:avLst/>
          </a:prstGeom>
        </p:spPr>
        <p:txBody>
          <a:bodyPr vert="horz" wrap="square" lIns="0" tIns="12700" rIns="0" bIns="0" rtlCol="0">
            <a:spAutoFit/>
          </a:bodyPr>
          <a:lstStyle/>
          <a:p>
            <a:pPr marL="12700">
              <a:lnSpc>
                <a:spcPct val="100000"/>
              </a:lnSpc>
              <a:spcBef>
                <a:spcPts val="100"/>
              </a:spcBef>
            </a:pPr>
            <a:r>
              <a:rPr sz="3600" b="1" spc="-25" dirty="0">
                <a:latin typeface="Arial"/>
                <a:cs typeface="Arial"/>
              </a:rPr>
              <a:t>COMMUNICATION</a:t>
            </a:r>
            <a:endParaRPr sz="3600">
              <a:latin typeface="Arial"/>
              <a:cs typeface="Arial"/>
            </a:endParaRPr>
          </a:p>
        </p:txBody>
      </p:sp>
      <p:sp>
        <p:nvSpPr>
          <p:cNvPr id="9" name="object 9"/>
          <p:cNvSpPr/>
          <p:nvPr/>
        </p:nvSpPr>
        <p:spPr>
          <a:xfrm>
            <a:off x="728091" y="5877688"/>
            <a:ext cx="0" cy="574040"/>
          </a:xfrm>
          <a:custGeom>
            <a:avLst/>
            <a:gdLst/>
            <a:ahLst/>
            <a:cxnLst/>
            <a:rect l="l" t="t" r="r" b="b"/>
            <a:pathLst>
              <a:path h="574039">
                <a:moveTo>
                  <a:pt x="0" y="573735"/>
                </a:moveTo>
                <a:lnTo>
                  <a:pt x="0" y="0"/>
                </a:lnTo>
              </a:path>
            </a:pathLst>
          </a:custGeom>
          <a:ln w="101600">
            <a:solidFill>
              <a:srgbClr val="CD9146"/>
            </a:solidFill>
          </a:ln>
        </p:spPr>
        <p:txBody>
          <a:bodyPr wrap="square" lIns="0" tIns="0" rIns="0" bIns="0" rtlCol="0"/>
          <a:lstStyle/>
          <a:p>
            <a:endParaRPr/>
          </a:p>
        </p:txBody>
      </p:sp>
      <p:sp>
        <p:nvSpPr>
          <p:cNvPr id="10" name="object 10"/>
          <p:cNvSpPr/>
          <p:nvPr/>
        </p:nvSpPr>
        <p:spPr>
          <a:xfrm>
            <a:off x="728091" y="4969378"/>
            <a:ext cx="0" cy="306070"/>
          </a:xfrm>
          <a:custGeom>
            <a:avLst/>
            <a:gdLst/>
            <a:ahLst/>
            <a:cxnLst/>
            <a:rect l="l" t="t" r="r" b="b"/>
            <a:pathLst>
              <a:path h="306070">
                <a:moveTo>
                  <a:pt x="0" y="306006"/>
                </a:moveTo>
                <a:lnTo>
                  <a:pt x="0" y="0"/>
                </a:lnTo>
              </a:path>
            </a:pathLst>
          </a:custGeom>
          <a:ln w="101600">
            <a:solidFill>
              <a:srgbClr val="CD9146"/>
            </a:solidFill>
          </a:ln>
        </p:spPr>
        <p:txBody>
          <a:bodyPr wrap="square" lIns="0" tIns="0" rIns="0" bIns="0" rtlCol="0"/>
          <a:lstStyle/>
          <a:p>
            <a:endParaRPr/>
          </a:p>
        </p:txBody>
      </p:sp>
      <p:sp>
        <p:nvSpPr>
          <p:cNvPr id="11" name="object 11"/>
          <p:cNvSpPr/>
          <p:nvPr/>
        </p:nvSpPr>
        <p:spPr>
          <a:xfrm>
            <a:off x="728091" y="5422007"/>
            <a:ext cx="0" cy="306070"/>
          </a:xfrm>
          <a:custGeom>
            <a:avLst/>
            <a:gdLst/>
            <a:ahLst/>
            <a:cxnLst/>
            <a:rect l="l" t="t" r="r" b="b"/>
            <a:pathLst>
              <a:path h="306070">
                <a:moveTo>
                  <a:pt x="0" y="306006"/>
                </a:moveTo>
                <a:lnTo>
                  <a:pt x="0" y="0"/>
                </a:lnTo>
              </a:path>
            </a:pathLst>
          </a:custGeom>
          <a:ln w="101600">
            <a:solidFill>
              <a:srgbClr val="CD9146"/>
            </a:solidFill>
          </a:ln>
        </p:spPr>
        <p:txBody>
          <a:bodyPr wrap="square" lIns="0" tIns="0" rIns="0" bIns="0" rtlCol="0"/>
          <a:lstStyle/>
          <a:p>
            <a:endParaRPr/>
          </a:p>
        </p:txBody>
      </p:sp>
      <p:sp>
        <p:nvSpPr>
          <p:cNvPr id="12" name="object 12"/>
          <p:cNvSpPr txBox="1"/>
          <p:nvPr/>
        </p:nvSpPr>
        <p:spPr>
          <a:xfrm>
            <a:off x="8187152" y="4260504"/>
            <a:ext cx="3509010" cy="1828800"/>
          </a:xfrm>
          <a:prstGeom prst="rect">
            <a:avLst/>
          </a:prstGeom>
        </p:spPr>
        <p:txBody>
          <a:bodyPr vert="horz" wrap="square" lIns="0" tIns="46990" rIns="0" bIns="0" rtlCol="0">
            <a:spAutoFit/>
          </a:bodyPr>
          <a:lstStyle/>
          <a:p>
            <a:pPr marL="12700" marR="86995" algn="just">
              <a:lnSpc>
                <a:spcPts val="2160"/>
              </a:lnSpc>
              <a:spcBef>
                <a:spcPts val="370"/>
              </a:spcBef>
            </a:pPr>
            <a:r>
              <a:rPr sz="2000" b="1" spc="-20" dirty="0">
                <a:latin typeface="Arial"/>
                <a:cs typeface="Arial"/>
              </a:rPr>
              <a:t>COMMUNICATE </a:t>
            </a:r>
            <a:r>
              <a:rPr sz="2000" spc="-5" dirty="0">
                <a:latin typeface="Arial MT"/>
                <a:cs typeface="Arial MT"/>
              </a:rPr>
              <a:t>with </a:t>
            </a:r>
            <a:r>
              <a:rPr sz="2000" b="1" spc="-5" dirty="0">
                <a:latin typeface="Arial"/>
                <a:cs typeface="Arial"/>
              </a:rPr>
              <a:t>tactical </a:t>
            </a:r>
            <a:r>
              <a:rPr sz="2000" b="1" spc="-545" dirty="0">
                <a:latin typeface="Arial"/>
                <a:cs typeface="Arial"/>
              </a:rPr>
              <a:t> </a:t>
            </a:r>
            <a:r>
              <a:rPr sz="2000" b="1" spc="-5" dirty="0">
                <a:latin typeface="Arial"/>
                <a:cs typeface="Arial"/>
              </a:rPr>
              <a:t>leadership </a:t>
            </a:r>
            <a:r>
              <a:rPr sz="2000" b="1" spc="-35" dirty="0">
                <a:solidFill>
                  <a:srgbClr val="CD9146"/>
                </a:solidFill>
                <a:latin typeface="Arial"/>
                <a:cs typeface="Arial"/>
              </a:rPr>
              <a:t>IMMEDIATELY </a:t>
            </a:r>
            <a:r>
              <a:rPr sz="2000" spc="-5" dirty="0">
                <a:latin typeface="Arial MT"/>
                <a:cs typeface="Arial MT"/>
              </a:rPr>
              <a:t>on </a:t>
            </a:r>
            <a:r>
              <a:rPr sz="2000" spc="-545" dirty="0">
                <a:latin typeface="Arial MT"/>
                <a:cs typeface="Arial MT"/>
              </a:rPr>
              <a:t> </a:t>
            </a:r>
            <a:r>
              <a:rPr sz="2000" spc="-5" dirty="0">
                <a:latin typeface="Arial MT"/>
                <a:cs typeface="Arial MT"/>
              </a:rPr>
              <a:t>evacuation</a:t>
            </a:r>
            <a:r>
              <a:rPr sz="2000" spc="-10" dirty="0">
                <a:latin typeface="Arial MT"/>
                <a:cs typeface="Arial MT"/>
              </a:rPr>
              <a:t> </a:t>
            </a:r>
            <a:r>
              <a:rPr sz="2000" spc="-5" dirty="0">
                <a:latin typeface="Arial MT"/>
                <a:cs typeface="Arial MT"/>
              </a:rPr>
              <a:t>requirements</a:t>
            </a:r>
            <a:endParaRPr sz="2000">
              <a:latin typeface="Arial MT"/>
              <a:cs typeface="Arial MT"/>
            </a:endParaRPr>
          </a:p>
          <a:p>
            <a:pPr marL="12700" marR="5080">
              <a:lnSpc>
                <a:spcPts val="2160"/>
              </a:lnSpc>
              <a:spcBef>
                <a:spcPts val="1000"/>
              </a:spcBef>
            </a:pPr>
            <a:r>
              <a:rPr sz="2000" b="1" spc="-5" dirty="0">
                <a:latin typeface="Arial"/>
                <a:cs typeface="Arial"/>
              </a:rPr>
              <a:t>Continue </a:t>
            </a:r>
            <a:r>
              <a:rPr sz="2000" spc="-5" dirty="0">
                <a:latin typeface="Arial MT"/>
                <a:cs typeface="Arial MT"/>
              </a:rPr>
              <a:t>to communicate with </a:t>
            </a:r>
            <a:r>
              <a:rPr sz="2000" spc="-545" dirty="0">
                <a:latin typeface="Arial MT"/>
                <a:cs typeface="Arial MT"/>
              </a:rPr>
              <a:t> </a:t>
            </a:r>
            <a:r>
              <a:rPr sz="2000" spc="-5" dirty="0">
                <a:latin typeface="Arial MT"/>
                <a:cs typeface="Arial MT"/>
              </a:rPr>
              <a:t>leadership on casualty status </a:t>
            </a:r>
            <a:r>
              <a:rPr sz="2000" dirty="0">
                <a:latin typeface="Arial MT"/>
                <a:cs typeface="Arial MT"/>
              </a:rPr>
              <a:t> </a:t>
            </a:r>
            <a:r>
              <a:rPr sz="2000" spc="-5" dirty="0">
                <a:latin typeface="Arial MT"/>
                <a:cs typeface="Arial MT"/>
              </a:rPr>
              <a:t>as</a:t>
            </a:r>
            <a:r>
              <a:rPr sz="2000" spc="-10" dirty="0">
                <a:latin typeface="Arial MT"/>
                <a:cs typeface="Arial MT"/>
              </a:rPr>
              <a:t> needed</a:t>
            </a:r>
            <a:endParaRPr sz="2000">
              <a:latin typeface="Arial MT"/>
              <a:cs typeface="Arial MT"/>
            </a:endParaRPr>
          </a:p>
        </p:txBody>
      </p:sp>
      <p:pic>
        <p:nvPicPr>
          <p:cNvPr id="13" name="object 13"/>
          <p:cNvPicPr/>
          <p:nvPr/>
        </p:nvPicPr>
        <p:blipFill>
          <a:blip r:embed="rId6" cstate="print"/>
          <a:stretch>
            <a:fillRect/>
          </a:stretch>
        </p:blipFill>
        <p:spPr>
          <a:xfrm>
            <a:off x="4240529" y="1584038"/>
            <a:ext cx="3468623" cy="2452274"/>
          </a:xfrm>
          <a:prstGeom prst="rect">
            <a:avLst/>
          </a:prstGeom>
        </p:spPr>
      </p:pic>
      <p:sp>
        <p:nvSpPr>
          <p:cNvPr id="14" name="object 14"/>
          <p:cNvSpPr txBox="1"/>
          <p:nvPr/>
        </p:nvSpPr>
        <p:spPr>
          <a:xfrm>
            <a:off x="910746" y="4831340"/>
            <a:ext cx="2274570" cy="1580515"/>
          </a:xfrm>
          <a:prstGeom prst="rect">
            <a:avLst/>
          </a:prstGeom>
        </p:spPr>
        <p:txBody>
          <a:bodyPr vert="horz" wrap="square" lIns="0" tIns="12700" rIns="0" bIns="0" rtlCol="0">
            <a:spAutoFit/>
          </a:bodyPr>
          <a:lstStyle/>
          <a:p>
            <a:pPr marL="12700" marR="551815">
              <a:lnSpc>
                <a:spcPct val="155600"/>
              </a:lnSpc>
              <a:spcBef>
                <a:spcPts val="100"/>
              </a:spcBef>
            </a:pPr>
            <a:r>
              <a:rPr sz="1800" b="1" spc="-5" dirty="0">
                <a:latin typeface="Arial"/>
                <a:cs typeface="Arial"/>
              </a:rPr>
              <a:t>ENCOURAGE </a:t>
            </a:r>
            <a:r>
              <a:rPr sz="1800" b="1" dirty="0">
                <a:latin typeface="Arial"/>
                <a:cs typeface="Arial"/>
              </a:rPr>
              <a:t> </a:t>
            </a:r>
            <a:r>
              <a:rPr sz="1800" b="1" spc="-5" dirty="0">
                <a:latin typeface="Arial"/>
                <a:cs typeface="Arial"/>
              </a:rPr>
              <a:t>REASSURE </a:t>
            </a:r>
            <a:r>
              <a:rPr sz="1800" b="1" dirty="0">
                <a:latin typeface="Arial"/>
                <a:cs typeface="Arial"/>
              </a:rPr>
              <a:t> </a:t>
            </a:r>
            <a:r>
              <a:rPr sz="1800" b="1" spc="-5" dirty="0">
                <a:latin typeface="Arial"/>
                <a:cs typeface="Arial"/>
              </a:rPr>
              <a:t>EXPLAIN</a:t>
            </a:r>
            <a:r>
              <a:rPr sz="1800" b="1" spc="-90" dirty="0">
                <a:latin typeface="Arial"/>
                <a:cs typeface="Arial"/>
              </a:rPr>
              <a:t> </a:t>
            </a:r>
            <a:r>
              <a:rPr sz="1800" b="1" dirty="0">
                <a:latin typeface="Arial"/>
                <a:cs typeface="Arial"/>
              </a:rPr>
              <a:t>CARE</a:t>
            </a:r>
            <a:endParaRPr sz="1800">
              <a:latin typeface="Arial"/>
              <a:cs typeface="Arial"/>
            </a:endParaRPr>
          </a:p>
          <a:p>
            <a:pPr marL="12700">
              <a:lnSpc>
                <a:spcPct val="100000"/>
              </a:lnSpc>
            </a:pPr>
            <a:r>
              <a:rPr sz="1800" spc="-5" dirty="0">
                <a:latin typeface="Arial MT"/>
                <a:cs typeface="Arial MT"/>
              </a:rPr>
              <a:t>(each</a:t>
            </a:r>
            <a:r>
              <a:rPr sz="1800" spc="-20" dirty="0">
                <a:latin typeface="Arial MT"/>
                <a:cs typeface="Arial MT"/>
              </a:rPr>
              <a:t> </a:t>
            </a:r>
            <a:r>
              <a:rPr sz="1800" spc="-5" dirty="0">
                <a:latin typeface="Arial MT"/>
                <a:cs typeface="Arial MT"/>
              </a:rPr>
              <a:t>step</a:t>
            </a:r>
            <a:r>
              <a:rPr sz="1800" spc="-15" dirty="0">
                <a:latin typeface="Arial MT"/>
                <a:cs typeface="Arial MT"/>
              </a:rPr>
              <a:t> </a:t>
            </a:r>
            <a:r>
              <a:rPr sz="1800" dirty="0">
                <a:latin typeface="Arial MT"/>
                <a:cs typeface="Arial MT"/>
              </a:rPr>
              <a:t>of</a:t>
            </a:r>
            <a:r>
              <a:rPr sz="1800" spc="-10" dirty="0">
                <a:latin typeface="Arial MT"/>
                <a:cs typeface="Arial MT"/>
              </a:rPr>
              <a:t> </a:t>
            </a:r>
            <a:r>
              <a:rPr sz="1800" spc="-5" dirty="0">
                <a:latin typeface="Arial MT"/>
                <a:cs typeface="Arial MT"/>
              </a:rPr>
              <a:t>the</a:t>
            </a:r>
            <a:r>
              <a:rPr sz="1800" spc="-15" dirty="0">
                <a:latin typeface="Arial MT"/>
                <a:cs typeface="Arial MT"/>
              </a:rPr>
              <a:t> </a:t>
            </a:r>
            <a:r>
              <a:rPr sz="1800" spc="-5" dirty="0">
                <a:latin typeface="Arial MT"/>
                <a:cs typeface="Arial MT"/>
              </a:rPr>
              <a:t>way)</a:t>
            </a:r>
            <a:endParaRPr sz="1800">
              <a:latin typeface="Arial MT"/>
              <a:cs typeface="Arial MT"/>
            </a:endParaRPr>
          </a:p>
        </p:txBody>
      </p:sp>
      <p:sp>
        <p:nvSpPr>
          <p:cNvPr id="15" name="object 15"/>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437765" algn="l"/>
              </a:tabLst>
            </a:pPr>
            <a:r>
              <a:rPr spc="-5" dirty="0">
                <a:solidFill>
                  <a:srgbClr val="767070"/>
                </a:solidFill>
              </a:rPr>
              <a:t>#TCCC-CPP-PPT-04-01</a:t>
            </a:r>
            <a:r>
              <a:rPr spc="330" dirty="0">
                <a:solidFill>
                  <a:srgbClr val="767070"/>
                </a:solidFill>
              </a:rPr>
              <a:t> </a:t>
            </a:r>
            <a:r>
              <a:rPr spc="-5" dirty="0">
                <a:solidFill>
                  <a:srgbClr val="767070"/>
                </a:solidFill>
              </a:rPr>
              <a:t>08</a:t>
            </a:r>
            <a:r>
              <a:rPr spc="15" dirty="0">
                <a:solidFill>
                  <a:srgbClr val="767070"/>
                </a:solidFill>
              </a:rPr>
              <a:t> </a:t>
            </a:r>
            <a:r>
              <a:rPr spc="-5" dirty="0">
                <a:solidFill>
                  <a:srgbClr val="767070"/>
                </a:solidFill>
              </a:rPr>
              <a:t>AUG</a:t>
            </a:r>
            <a:r>
              <a:rPr spc="5" dirty="0">
                <a:solidFill>
                  <a:srgbClr val="767070"/>
                </a:solidFill>
              </a:rPr>
              <a:t> </a:t>
            </a:r>
            <a:r>
              <a:rPr spc="-5" dirty="0">
                <a:solidFill>
                  <a:srgbClr val="767070"/>
                </a:solidFill>
              </a:rPr>
              <a:t>23	</a:t>
            </a:r>
            <a:fld id="{81D60167-4931-47E6-BA6A-407CBD079E47}" type="slidenum">
              <a:rPr sz="1200" dirty="0">
                <a:solidFill>
                  <a:srgbClr val="767070"/>
                </a:solidFill>
              </a:rPr>
              <a:t>11</a:t>
            </a:fld>
            <a:endParaRPr sz="1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67070"/>
                </a:solidFill>
                <a:latin typeface="Arial"/>
                <a:cs typeface="Arial"/>
              </a:rPr>
              <a:t>Module 4:</a:t>
            </a:r>
            <a:r>
              <a:rPr sz="2000" b="1" spc="-15" dirty="0">
                <a:solidFill>
                  <a:srgbClr val="767070"/>
                </a:solidFill>
                <a:latin typeface="Arial"/>
                <a:cs typeface="Arial"/>
              </a:rPr>
              <a:t> </a:t>
            </a:r>
            <a:r>
              <a:rPr sz="2000" b="1" spc="-5" dirty="0">
                <a:solidFill>
                  <a:srgbClr val="767070"/>
                </a:solidFill>
                <a:latin typeface="Arial"/>
                <a:cs typeface="Arial"/>
              </a:rPr>
              <a:t>Principles</a:t>
            </a:r>
            <a:r>
              <a:rPr sz="2000" b="1" spc="-20" dirty="0">
                <a:solidFill>
                  <a:srgbClr val="767070"/>
                </a:solidFill>
                <a:latin typeface="Arial"/>
                <a:cs typeface="Arial"/>
              </a:rPr>
              <a:t> </a:t>
            </a:r>
            <a:r>
              <a:rPr sz="2000" b="1" spc="-5" dirty="0">
                <a:solidFill>
                  <a:srgbClr val="767070"/>
                </a:solidFill>
                <a:latin typeface="Arial"/>
                <a:cs typeface="Arial"/>
              </a:rPr>
              <a:t>and</a:t>
            </a:r>
            <a:r>
              <a:rPr sz="2000" b="1" spc="-80" dirty="0">
                <a:solidFill>
                  <a:srgbClr val="767070"/>
                </a:solidFill>
                <a:latin typeface="Arial"/>
                <a:cs typeface="Arial"/>
              </a:rPr>
              <a:t> </a:t>
            </a:r>
            <a:r>
              <a:rPr sz="2000" b="1" spc="-5" dirty="0">
                <a:solidFill>
                  <a:srgbClr val="767070"/>
                </a:solidFill>
                <a:latin typeface="Arial"/>
                <a:cs typeface="Arial"/>
              </a:rPr>
              <a:t>Application</a:t>
            </a:r>
            <a:r>
              <a:rPr sz="2000" b="1" dirty="0">
                <a:solidFill>
                  <a:srgbClr val="767070"/>
                </a:solidFill>
                <a:latin typeface="Arial"/>
                <a:cs typeface="Arial"/>
              </a:rPr>
              <a:t> </a:t>
            </a:r>
            <a:r>
              <a:rPr sz="2000" b="1" spc="-5" dirty="0">
                <a:solidFill>
                  <a:srgbClr val="767070"/>
                </a:solidFill>
                <a:latin typeface="Arial"/>
                <a:cs typeface="Arial"/>
              </a:rPr>
              <a:t>of</a:t>
            </a:r>
            <a:r>
              <a:rPr sz="2000" b="1" spc="-10" dirty="0">
                <a:solidFill>
                  <a:srgbClr val="767070"/>
                </a:solidFill>
                <a:latin typeface="Arial"/>
                <a:cs typeface="Arial"/>
              </a:rPr>
              <a:t> TFC</a:t>
            </a:r>
            <a:endParaRPr sz="2000">
              <a:latin typeface="Arial"/>
              <a:cs typeface="Arial"/>
            </a:endParaRPr>
          </a:p>
        </p:txBody>
      </p:sp>
      <p:sp>
        <p:nvSpPr>
          <p:cNvPr id="3" name="object 3"/>
          <p:cNvSpPr txBox="1"/>
          <p:nvPr/>
        </p:nvSpPr>
        <p:spPr>
          <a:xfrm>
            <a:off x="9214114" y="6550002"/>
            <a:ext cx="2620645" cy="208279"/>
          </a:xfrm>
          <a:prstGeom prst="rect">
            <a:avLst/>
          </a:prstGeom>
        </p:spPr>
        <p:txBody>
          <a:bodyPr vert="horz" wrap="square" lIns="0" tIns="12700" rIns="0" bIns="0" rtlCol="0">
            <a:spAutoFit/>
          </a:bodyPr>
          <a:lstStyle/>
          <a:p>
            <a:pPr marL="12700">
              <a:lnSpc>
                <a:spcPct val="100000"/>
              </a:lnSpc>
              <a:spcBef>
                <a:spcPts val="100"/>
              </a:spcBef>
              <a:tabLst>
                <a:tab pos="2437765" algn="l"/>
              </a:tabLst>
            </a:pPr>
            <a:r>
              <a:rPr sz="1050" spc="-5" dirty="0">
                <a:solidFill>
                  <a:srgbClr val="CD9146"/>
                </a:solidFill>
                <a:latin typeface="Arial MT"/>
                <a:cs typeface="Arial MT"/>
              </a:rPr>
              <a:t>#</a:t>
            </a:r>
            <a:r>
              <a:rPr sz="1050" dirty="0">
                <a:solidFill>
                  <a:srgbClr val="CD9146"/>
                </a:solidFill>
                <a:latin typeface="Arial MT"/>
                <a:cs typeface="Arial MT"/>
              </a:rPr>
              <a:t>T</a:t>
            </a:r>
            <a:r>
              <a:rPr sz="1050" spc="-5" dirty="0">
                <a:solidFill>
                  <a:srgbClr val="CD9146"/>
                </a:solidFill>
                <a:latin typeface="Arial MT"/>
                <a:cs typeface="Arial MT"/>
              </a:rPr>
              <a:t>CCC-C</a:t>
            </a:r>
            <a:r>
              <a:rPr sz="1050" dirty="0">
                <a:solidFill>
                  <a:srgbClr val="CD9146"/>
                </a:solidFill>
                <a:latin typeface="Arial MT"/>
                <a:cs typeface="Arial MT"/>
              </a:rPr>
              <a:t>PP</a:t>
            </a:r>
            <a:r>
              <a:rPr sz="1050" spc="-5" dirty="0">
                <a:solidFill>
                  <a:srgbClr val="CD9146"/>
                </a:solidFill>
                <a:latin typeface="Arial MT"/>
                <a:cs typeface="Arial MT"/>
              </a:rPr>
              <a:t>-</a:t>
            </a:r>
            <a:r>
              <a:rPr sz="1050" dirty="0">
                <a:solidFill>
                  <a:srgbClr val="CD9146"/>
                </a:solidFill>
                <a:latin typeface="Arial MT"/>
                <a:cs typeface="Arial MT"/>
              </a:rPr>
              <a:t>PPT</a:t>
            </a:r>
            <a:r>
              <a:rPr sz="1050" spc="-5" dirty="0">
                <a:solidFill>
                  <a:srgbClr val="CD9146"/>
                </a:solidFill>
                <a:latin typeface="Arial MT"/>
                <a:cs typeface="Arial MT"/>
              </a:rPr>
              <a:t>-0</a:t>
            </a:r>
            <a:r>
              <a:rPr sz="1050" dirty="0">
                <a:solidFill>
                  <a:srgbClr val="CD9146"/>
                </a:solidFill>
                <a:latin typeface="Arial MT"/>
                <a:cs typeface="Arial MT"/>
              </a:rPr>
              <a:t>4-</a:t>
            </a:r>
            <a:r>
              <a:rPr sz="1050" spc="-5" dirty="0">
                <a:solidFill>
                  <a:srgbClr val="CD9146"/>
                </a:solidFill>
                <a:latin typeface="Arial MT"/>
                <a:cs typeface="Arial MT"/>
              </a:rPr>
              <a:t>0</a:t>
            </a:r>
            <a:r>
              <a:rPr sz="1050" dirty="0">
                <a:solidFill>
                  <a:srgbClr val="CD9146"/>
                </a:solidFill>
                <a:latin typeface="Arial MT"/>
                <a:cs typeface="Arial MT"/>
              </a:rPr>
              <a:t>1 </a:t>
            </a:r>
            <a:r>
              <a:rPr sz="1050" spc="20" dirty="0">
                <a:solidFill>
                  <a:srgbClr val="CD9146"/>
                </a:solidFill>
                <a:latin typeface="Arial MT"/>
                <a:cs typeface="Arial MT"/>
              </a:rPr>
              <a:t> </a:t>
            </a:r>
            <a:r>
              <a:rPr sz="1050" spc="-5" dirty="0">
                <a:solidFill>
                  <a:srgbClr val="CD9146"/>
                </a:solidFill>
                <a:latin typeface="Arial MT"/>
                <a:cs typeface="Arial MT"/>
              </a:rPr>
              <a:t>0</a:t>
            </a:r>
            <a:r>
              <a:rPr sz="1050" dirty="0">
                <a:solidFill>
                  <a:srgbClr val="CD9146"/>
                </a:solidFill>
                <a:latin typeface="Arial MT"/>
                <a:cs typeface="Arial MT"/>
              </a:rPr>
              <a:t>8</a:t>
            </a:r>
            <a:r>
              <a:rPr sz="1050" spc="5" dirty="0">
                <a:solidFill>
                  <a:srgbClr val="CD9146"/>
                </a:solidFill>
                <a:latin typeface="Arial MT"/>
                <a:cs typeface="Arial MT"/>
              </a:rPr>
              <a:t> </a:t>
            </a:r>
            <a:r>
              <a:rPr sz="1050" dirty="0">
                <a:solidFill>
                  <a:srgbClr val="CD9146"/>
                </a:solidFill>
                <a:latin typeface="Arial MT"/>
                <a:cs typeface="Arial MT"/>
              </a:rPr>
              <a:t>A</a:t>
            </a:r>
            <a:r>
              <a:rPr sz="1050" spc="-5" dirty="0">
                <a:solidFill>
                  <a:srgbClr val="CD9146"/>
                </a:solidFill>
                <a:latin typeface="Arial MT"/>
                <a:cs typeface="Arial MT"/>
              </a:rPr>
              <a:t>U</a:t>
            </a:r>
            <a:r>
              <a:rPr sz="1050" dirty="0">
                <a:solidFill>
                  <a:srgbClr val="CD9146"/>
                </a:solidFill>
                <a:latin typeface="Arial MT"/>
                <a:cs typeface="Arial MT"/>
              </a:rPr>
              <a:t>G</a:t>
            </a:r>
            <a:r>
              <a:rPr sz="1050" spc="-5" dirty="0">
                <a:solidFill>
                  <a:srgbClr val="CD9146"/>
                </a:solidFill>
                <a:latin typeface="Arial MT"/>
                <a:cs typeface="Arial MT"/>
              </a:rPr>
              <a:t> 2</a:t>
            </a:r>
            <a:r>
              <a:rPr sz="1050" dirty="0">
                <a:solidFill>
                  <a:srgbClr val="CD9146"/>
                </a:solidFill>
                <a:latin typeface="Arial MT"/>
                <a:cs typeface="Arial MT"/>
              </a:rPr>
              <a:t>3	</a:t>
            </a:r>
            <a:r>
              <a:rPr sz="1200" spc="-5" dirty="0">
                <a:latin typeface="Arial MT"/>
                <a:cs typeface="Arial MT"/>
              </a:rPr>
              <a:t>12</a:t>
            </a:r>
            <a:endParaRPr sz="1200">
              <a:latin typeface="Arial MT"/>
              <a:cs typeface="Arial MT"/>
            </a:endParaRPr>
          </a:p>
        </p:txBody>
      </p:sp>
      <p:pic>
        <p:nvPicPr>
          <p:cNvPr id="4" name="object 4"/>
          <p:cNvPicPr/>
          <p:nvPr/>
        </p:nvPicPr>
        <p:blipFill>
          <a:blip r:embed="rId3" cstate="print"/>
          <a:stretch>
            <a:fillRect/>
          </a:stretch>
        </p:blipFill>
        <p:spPr>
          <a:xfrm>
            <a:off x="309372" y="255270"/>
            <a:ext cx="1172717" cy="656081"/>
          </a:xfrm>
          <a:prstGeom prst="rect">
            <a:avLst/>
          </a:prstGeom>
        </p:spPr>
      </p:pic>
      <p:pic>
        <p:nvPicPr>
          <p:cNvPr id="5" name="object 5"/>
          <p:cNvPicPr/>
          <p:nvPr/>
        </p:nvPicPr>
        <p:blipFill>
          <a:blip r:embed="rId4" cstate="print"/>
          <a:stretch>
            <a:fillRect/>
          </a:stretch>
        </p:blipFill>
        <p:spPr>
          <a:xfrm>
            <a:off x="533400" y="1760220"/>
            <a:ext cx="2164841" cy="1441703"/>
          </a:xfrm>
          <a:prstGeom prst="rect">
            <a:avLst/>
          </a:prstGeom>
        </p:spPr>
      </p:pic>
      <p:sp>
        <p:nvSpPr>
          <p:cNvPr id="6" name="object 6"/>
          <p:cNvSpPr txBox="1"/>
          <p:nvPr/>
        </p:nvSpPr>
        <p:spPr>
          <a:xfrm>
            <a:off x="3468253" y="1962180"/>
            <a:ext cx="4191635" cy="4752975"/>
          </a:xfrm>
          <a:prstGeom prst="rect">
            <a:avLst/>
          </a:prstGeom>
        </p:spPr>
        <p:txBody>
          <a:bodyPr vert="horz" wrap="square" lIns="0" tIns="46990" rIns="0" bIns="0" rtlCol="0">
            <a:spAutoFit/>
          </a:bodyPr>
          <a:lstStyle/>
          <a:p>
            <a:pPr marL="19685" marR="441325">
              <a:lnSpc>
                <a:spcPts val="2160"/>
              </a:lnSpc>
              <a:spcBef>
                <a:spcPts val="370"/>
              </a:spcBef>
            </a:pPr>
            <a:r>
              <a:rPr sz="2000" b="1" spc="-5" dirty="0">
                <a:latin typeface="Arial"/>
                <a:cs typeface="Arial"/>
              </a:rPr>
              <a:t>DOCUMENT</a:t>
            </a:r>
            <a:r>
              <a:rPr sz="2000" b="1" dirty="0">
                <a:latin typeface="Arial"/>
                <a:cs typeface="Arial"/>
              </a:rPr>
              <a:t> </a:t>
            </a:r>
            <a:r>
              <a:rPr sz="2000" b="1" spc="-5" dirty="0">
                <a:solidFill>
                  <a:srgbClr val="CD9146"/>
                </a:solidFill>
                <a:latin typeface="Arial"/>
                <a:cs typeface="Arial"/>
              </a:rPr>
              <a:t>ALL</a:t>
            </a:r>
            <a:r>
              <a:rPr sz="2000" b="1" dirty="0">
                <a:solidFill>
                  <a:srgbClr val="CD9146"/>
                </a:solidFill>
                <a:latin typeface="Arial"/>
                <a:cs typeface="Arial"/>
              </a:rPr>
              <a:t> </a:t>
            </a:r>
            <a:r>
              <a:rPr sz="2000" spc="-5" dirty="0">
                <a:latin typeface="Arial MT"/>
                <a:cs typeface="Arial MT"/>
              </a:rPr>
              <a:t>assessments </a:t>
            </a:r>
            <a:r>
              <a:rPr sz="2000" dirty="0">
                <a:latin typeface="Arial MT"/>
                <a:cs typeface="Arial MT"/>
              </a:rPr>
              <a:t> </a:t>
            </a:r>
            <a:r>
              <a:rPr sz="2000" spc="-5" dirty="0">
                <a:latin typeface="Arial MT"/>
                <a:cs typeface="Arial MT"/>
              </a:rPr>
              <a:t>and medical</a:t>
            </a:r>
            <a:r>
              <a:rPr sz="2000" spc="5" dirty="0">
                <a:latin typeface="Arial MT"/>
                <a:cs typeface="Arial MT"/>
              </a:rPr>
              <a:t> </a:t>
            </a:r>
            <a:r>
              <a:rPr sz="2000" spc="-5" dirty="0">
                <a:latin typeface="Arial MT"/>
                <a:cs typeface="Arial MT"/>
              </a:rPr>
              <a:t>care</a:t>
            </a:r>
            <a:r>
              <a:rPr sz="2000" spc="-15" dirty="0">
                <a:latin typeface="Arial MT"/>
                <a:cs typeface="Arial MT"/>
              </a:rPr>
              <a:t> </a:t>
            </a:r>
            <a:r>
              <a:rPr sz="2000" i="1" spc="-5" dirty="0">
                <a:latin typeface="Arial"/>
                <a:cs typeface="Arial"/>
              </a:rPr>
              <a:t>(including </a:t>
            </a:r>
            <a:r>
              <a:rPr sz="2000" i="1" dirty="0">
                <a:latin typeface="Arial"/>
                <a:cs typeface="Arial"/>
              </a:rPr>
              <a:t> </a:t>
            </a:r>
            <a:r>
              <a:rPr sz="2000" b="1" i="1" spc="-5" dirty="0">
                <a:latin typeface="Arial"/>
                <a:cs typeface="Arial"/>
              </a:rPr>
              <a:t>interventions </a:t>
            </a:r>
            <a:r>
              <a:rPr sz="2000" i="1" spc="-5" dirty="0">
                <a:latin typeface="Arial"/>
                <a:cs typeface="Arial"/>
              </a:rPr>
              <a:t>and </a:t>
            </a:r>
            <a:r>
              <a:rPr sz="2000" b="1" i="1" spc="-5" dirty="0">
                <a:latin typeface="Arial"/>
                <a:cs typeface="Arial"/>
              </a:rPr>
              <a:t>medications</a:t>
            </a:r>
            <a:r>
              <a:rPr sz="2000" i="1" spc="-5" dirty="0">
                <a:latin typeface="Arial"/>
                <a:cs typeface="Arial"/>
              </a:rPr>
              <a:t>) </a:t>
            </a:r>
            <a:r>
              <a:rPr sz="2000" i="1" spc="-545" dirty="0">
                <a:latin typeface="Arial"/>
                <a:cs typeface="Arial"/>
              </a:rPr>
              <a:t> </a:t>
            </a:r>
            <a:r>
              <a:rPr sz="2000" spc="-5" dirty="0">
                <a:latin typeface="Arial MT"/>
                <a:cs typeface="Arial MT"/>
              </a:rPr>
              <a:t>on</a:t>
            </a:r>
            <a:r>
              <a:rPr sz="2000" spc="-10" dirty="0">
                <a:latin typeface="Arial MT"/>
                <a:cs typeface="Arial MT"/>
              </a:rPr>
              <a:t> </a:t>
            </a:r>
            <a:r>
              <a:rPr sz="2000" spc="-5" dirty="0">
                <a:latin typeface="Arial MT"/>
                <a:cs typeface="Arial MT"/>
              </a:rPr>
              <a:t>the</a:t>
            </a:r>
            <a:r>
              <a:rPr sz="2000" spc="-20" dirty="0">
                <a:latin typeface="Arial MT"/>
                <a:cs typeface="Arial MT"/>
              </a:rPr>
              <a:t> </a:t>
            </a:r>
            <a:r>
              <a:rPr sz="2000" spc="-5" dirty="0">
                <a:latin typeface="Arial MT"/>
                <a:cs typeface="Arial MT"/>
              </a:rPr>
              <a:t>DD</a:t>
            </a:r>
            <a:r>
              <a:rPr sz="2000" spc="5" dirty="0">
                <a:latin typeface="Arial MT"/>
                <a:cs typeface="Arial MT"/>
              </a:rPr>
              <a:t> </a:t>
            </a:r>
            <a:r>
              <a:rPr sz="2000" spc="-5" dirty="0">
                <a:latin typeface="Arial MT"/>
                <a:cs typeface="Arial MT"/>
              </a:rPr>
              <a:t>Form</a:t>
            </a:r>
            <a:r>
              <a:rPr sz="2000" spc="-10" dirty="0">
                <a:latin typeface="Arial MT"/>
                <a:cs typeface="Arial MT"/>
              </a:rPr>
              <a:t> </a:t>
            </a:r>
            <a:r>
              <a:rPr sz="2000" spc="-5" dirty="0">
                <a:latin typeface="Arial MT"/>
                <a:cs typeface="Arial MT"/>
              </a:rPr>
              <a:t>1380</a:t>
            </a:r>
            <a:endParaRPr sz="2000">
              <a:latin typeface="Arial MT"/>
              <a:cs typeface="Arial MT"/>
            </a:endParaRPr>
          </a:p>
          <a:p>
            <a:pPr marL="12700" marR="808355">
              <a:lnSpc>
                <a:spcPts val="1939"/>
              </a:lnSpc>
              <a:spcBef>
                <a:spcPts val="1095"/>
              </a:spcBef>
            </a:pPr>
            <a:r>
              <a:rPr sz="1800" b="1" spc="-20" dirty="0">
                <a:latin typeface="Arial"/>
                <a:cs typeface="Arial"/>
              </a:rPr>
              <a:t>Tactical</a:t>
            </a:r>
            <a:r>
              <a:rPr sz="1800" b="1" spc="-10" dirty="0">
                <a:latin typeface="Arial"/>
                <a:cs typeface="Arial"/>
              </a:rPr>
              <a:t> </a:t>
            </a:r>
            <a:r>
              <a:rPr sz="1800" b="1" spc="-5" dirty="0">
                <a:latin typeface="Arial"/>
                <a:cs typeface="Arial"/>
              </a:rPr>
              <a:t>Leadership</a:t>
            </a:r>
            <a:r>
              <a:rPr sz="1800" b="1" spc="-10" dirty="0">
                <a:latin typeface="Arial"/>
                <a:cs typeface="Arial"/>
              </a:rPr>
              <a:t> </a:t>
            </a:r>
            <a:r>
              <a:rPr sz="1800" dirty="0">
                <a:latin typeface="Arial MT"/>
                <a:cs typeface="Arial MT"/>
              </a:rPr>
              <a:t>will </a:t>
            </a:r>
            <a:r>
              <a:rPr sz="1800" spc="5" dirty="0">
                <a:latin typeface="Arial MT"/>
                <a:cs typeface="Arial MT"/>
              </a:rPr>
              <a:t> </a:t>
            </a:r>
            <a:r>
              <a:rPr sz="1800" b="1" spc="-15" dirty="0">
                <a:solidFill>
                  <a:srgbClr val="CD9146"/>
                </a:solidFill>
                <a:latin typeface="Arial"/>
                <a:cs typeface="Arial"/>
              </a:rPr>
              <a:t>COMMUNICATE </a:t>
            </a:r>
            <a:r>
              <a:rPr sz="1800" spc="-5" dirty="0">
                <a:latin typeface="Arial MT"/>
                <a:cs typeface="Arial MT"/>
              </a:rPr>
              <a:t>with evacuation </a:t>
            </a:r>
            <a:r>
              <a:rPr sz="1800" spc="-490" dirty="0">
                <a:latin typeface="Arial MT"/>
                <a:cs typeface="Arial MT"/>
              </a:rPr>
              <a:t> </a:t>
            </a:r>
            <a:r>
              <a:rPr sz="1800" spc="-5" dirty="0">
                <a:latin typeface="Arial MT"/>
                <a:cs typeface="Arial MT"/>
              </a:rPr>
              <a:t>assets</a:t>
            </a:r>
            <a:r>
              <a:rPr sz="1800" spc="-10" dirty="0">
                <a:latin typeface="Arial MT"/>
                <a:cs typeface="Arial MT"/>
              </a:rPr>
              <a:t> </a:t>
            </a:r>
            <a:r>
              <a:rPr sz="1800" spc="-5" dirty="0">
                <a:latin typeface="Arial MT"/>
                <a:cs typeface="Arial MT"/>
              </a:rPr>
              <a:t>using:</a:t>
            </a:r>
            <a:endParaRPr sz="1800">
              <a:latin typeface="Arial MT"/>
              <a:cs typeface="Arial MT"/>
            </a:endParaRPr>
          </a:p>
          <a:p>
            <a:pPr marL="12700">
              <a:lnSpc>
                <a:spcPct val="100000"/>
              </a:lnSpc>
              <a:spcBef>
                <a:spcPts val="760"/>
              </a:spcBef>
            </a:pPr>
            <a:r>
              <a:rPr sz="1800" spc="-20" dirty="0">
                <a:latin typeface="Arial MT"/>
                <a:cs typeface="Arial MT"/>
              </a:rPr>
              <a:t>MEDEVAC</a:t>
            </a:r>
            <a:r>
              <a:rPr sz="1800" spc="-55" dirty="0">
                <a:latin typeface="Arial MT"/>
                <a:cs typeface="Arial MT"/>
              </a:rPr>
              <a:t> </a:t>
            </a:r>
            <a:r>
              <a:rPr sz="1800" dirty="0">
                <a:latin typeface="Arial MT"/>
                <a:cs typeface="Arial MT"/>
              </a:rPr>
              <a:t>request</a:t>
            </a:r>
            <a:endParaRPr sz="1800">
              <a:latin typeface="Arial MT"/>
              <a:cs typeface="Arial MT"/>
            </a:endParaRPr>
          </a:p>
          <a:p>
            <a:pPr marL="12700">
              <a:lnSpc>
                <a:spcPct val="100000"/>
              </a:lnSpc>
              <a:spcBef>
                <a:spcPts val="785"/>
              </a:spcBef>
            </a:pPr>
            <a:r>
              <a:rPr sz="1800" b="1" spc="-5" dirty="0">
                <a:solidFill>
                  <a:srgbClr val="CD9146"/>
                </a:solidFill>
                <a:latin typeface="Arial"/>
                <a:cs typeface="Arial"/>
              </a:rPr>
              <a:t>MIST</a:t>
            </a:r>
            <a:r>
              <a:rPr sz="1800" b="1" spc="-40" dirty="0">
                <a:solidFill>
                  <a:srgbClr val="CD9146"/>
                </a:solidFill>
                <a:latin typeface="Arial"/>
                <a:cs typeface="Arial"/>
              </a:rPr>
              <a:t> </a:t>
            </a:r>
            <a:r>
              <a:rPr sz="1800" dirty="0">
                <a:latin typeface="Arial MT"/>
                <a:cs typeface="Arial MT"/>
              </a:rPr>
              <a:t>Report</a:t>
            </a:r>
            <a:endParaRPr sz="1800">
              <a:latin typeface="Arial MT"/>
              <a:cs typeface="Arial MT"/>
            </a:endParaRPr>
          </a:p>
          <a:p>
            <a:pPr marL="326390">
              <a:lnSpc>
                <a:spcPct val="100000"/>
              </a:lnSpc>
              <a:spcBef>
                <a:spcPts val="500"/>
              </a:spcBef>
            </a:pPr>
            <a:r>
              <a:rPr sz="1800" b="1" dirty="0">
                <a:solidFill>
                  <a:srgbClr val="CD9146"/>
                </a:solidFill>
                <a:latin typeface="Arial"/>
                <a:cs typeface="Arial"/>
              </a:rPr>
              <a:t>M</a:t>
            </a:r>
            <a:r>
              <a:rPr sz="1800" b="1" spc="-254" dirty="0">
                <a:solidFill>
                  <a:srgbClr val="CD9146"/>
                </a:solidFill>
                <a:latin typeface="Arial"/>
                <a:cs typeface="Arial"/>
              </a:rPr>
              <a:t> </a:t>
            </a:r>
            <a:r>
              <a:rPr sz="1800" dirty="0">
                <a:latin typeface="Arial MT"/>
                <a:cs typeface="Arial MT"/>
              </a:rPr>
              <a:t>e</a:t>
            </a:r>
            <a:r>
              <a:rPr sz="1800" spc="-5" dirty="0">
                <a:latin typeface="Arial MT"/>
                <a:cs typeface="Arial MT"/>
              </a:rPr>
              <a:t>c</a:t>
            </a:r>
            <a:r>
              <a:rPr sz="1800" dirty="0">
                <a:latin typeface="Arial MT"/>
                <a:cs typeface="Arial MT"/>
              </a:rPr>
              <a:t>hani</a:t>
            </a:r>
            <a:r>
              <a:rPr sz="1800" spc="-5" dirty="0">
                <a:latin typeface="Arial MT"/>
                <a:cs typeface="Arial MT"/>
              </a:rPr>
              <a:t>s</a:t>
            </a:r>
            <a:r>
              <a:rPr sz="1800" dirty="0">
                <a:latin typeface="Arial MT"/>
                <a:cs typeface="Arial MT"/>
              </a:rPr>
              <a:t>m</a:t>
            </a:r>
            <a:r>
              <a:rPr sz="1800" spc="-10" dirty="0">
                <a:latin typeface="Arial MT"/>
                <a:cs typeface="Arial MT"/>
              </a:rPr>
              <a:t> </a:t>
            </a:r>
            <a:r>
              <a:rPr sz="1800" dirty="0">
                <a:latin typeface="Arial MT"/>
                <a:cs typeface="Arial MT"/>
              </a:rPr>
              <a:t>of</a:t>
            </a:r>
            <a:r>
              <a:rPr sz="1800" spc="-5" dirty="0">
                <a:latin typeface="Arial MT"/>
                <a:cs typeface="Arial MT"/>
              </a:rPr>
              <a:t> </a:t>
            </a:r>
            <a:r>
              <a:rPr sz="1800" dirty="0">
                <a:latin typeface="Arial MT"/>
                <a:cs typeface="Arial MT"/>
              </a:rPr>
              <a:t>injury</a:t>
            </a:r>
            <a:endParaRPr sz="1800">
              <a:latin typeface="Arial MT"/>
              <a:cs typeface="Arial MT"/>
            </a:endParaRPr>
          </a:p>
          <a:p>
            <a:pPr marL="390525">
              <a:lnSpc>
                <a:spcPct val="100000"/>
              </a:lnSpc>
              <a:spcBef>
                <a:spcPts val="520"/>
              </a:spcBef>
            </a:pPr>
            <a:r>
              <a:rPr sz="1800" b="1" dirty="0">
                <a:solidFill>
                  <a:srgbClr val="CD9146"/>
                </a:solidFill>
                <a:latin typeface="Arial"/>
                <a:cs typeface="Arial"/>
              </a:rPr>
              <a:t>I</a:t>
            </a:r>
            <a:r>
              <a:rPr sz="1800" b="1" spc="180" dirty="0">
                <a:solidFill>
                  <a:srgbClr val="CD9146"/>
                </a:solidFill>
                <a:latin typeface="Arial"/>
                <a:cs typeface="Arial"/>
              </a:rPr>
              <a:t> </a:t>
            </a:r>
            <a:r>
              <a:rPr sz="1800" dirty="0">
                <a:latin typeface="Arial MT"/>
                <a:cs typeface="Arial MT"/>
              </a:rPr>
              <a:t>njuries</a:t>
            </a:r>
            <a:endParaRPr sz="1800">
              <a:latin typeface="Arial MT"/>
              <a:cs typeface="Arial MT"/>
            </a:endParaRPr>
          </a:p>
          <a:p>
            <a:pPr marL="345440">
              <a:lnSpc>
                <a:spcPct val="100000"/>
              </a:lnSpc>
              <a:spcBef>
                <a:spcPts val="509"/>
              </a:spcBef>
            </a:pPr>
            <a:r>
              <a:rPr sz="1800" b="1" dirty="0">
                <a:solidFill>
                  <a:srgbClr val="CD9146"/>
                </a:solidFill>
                <a:latin typeface="Arial"/>
                <a:cs typeface="Arial"/>
              </a:rPr>
              <a:t>S</a:t>
            </a:r>
            <a:r>
              <a:rPr sz="1800" b="1" spc="-105" dirty="0">
                <a:solidFill>
                  <a:srgbClr val="CD9146"/>
                </a:solidFill>
                <a:latin typeface="Arial"/>
                <a:cs typeface="Arial"/>
              </a:rPr>
              <a:t> </a:t>
            </a:r>
            <a:r>
              <a:rPr sz="2700" baseline="1543" dirty="0">
                <a:latin typeface="Arial MT"/>
                <a:cs typeface="Arial MT"/>
              </a:rPr>
              <a:t>ymp</a:t>
            </a:r>
            <a:r>
              <a:rPr sz="2700" spc="-7" baseline="1543" dirty="0">
                <a:latin typeface="Arial MT"/>
                <a:cs typeface="Arial MT"/>
              </a:rPr>
              <a:t>t</a:t>
            </a:r>
            <a:r>
              <a:rPr sz="2700" baseline="1543" dirty="0">
                <a:latin typeface="Arial MT"/>
                <a:cs typeface="Arial MT"/>
              </a:rPr>
              <a:t>oms</a:t>
            </a:r>
            <a:endParaRPr sz="2700" baseline="1543">
              <a:latin typeface="Arial MT"/>
              <a:cs typeface="Arial MT"/>
            </a:endParaRPr>
          </a:p>
          <a:p>
            <a:pPr marL="352425">
              <a:lnSpc>
                <a:spcPct val="100000"/>
              </a:lnSpc>
              <a:spcBef>
                <a:spcPts val="505"/>
              </a:spcBef>
            </a:pPr>
            <a:r>
              <a:rPr sz="1800" b="1" dirty="0">
                <a:solidFill>
                  <a:srgbClr val="CD9146"/>
                </a:solidFill>
                <a:latin typeface="Arial"/>
                <a:cs typeface="Arial"/>
              </a:rPr>
              <a:t>T</a:t>
            </a:r>
            <a:r>
              <a:rPr sz="1800" b="1" spc="-125" dirty="0">
                <a:solidFill>
                  <a:srgbClr val="CD9146"/>
                </a:solidFill>
                <a:latin typeface="Arial"/>
                <a:cs typeface="Arial"/>
              </a:rPr>
              <a:t> </a:t>
            </a:r>
            <a:r>
              <a:rPr sz="2700" spc="-7" baseline="1543" dirty="0">
                <a:latin typeface="Arial MT"/>
                <a:cs typeface="Arial MT"/>
              </a:rPr>
              <a:t>reatment</a:t>
            </a:r>
            <a:endParaRPr sz="2700" baseline="1543">
              <a:latin typeface="Arial MT"/>
              <a:cs typeface="Arial MT"/>
            </a:endParaRPr>
          </a:p>
          <a:p>
            <a:pPr marL="12700" marR="5080">
              <a:lnSpc>
                <a:spcPts val="1939"/>
              </a:lnSpc>
              <a:spcBef>
                <a:spcPts val="1000"/>
              </a:spcBef>
            </a:pPr>
            <a:r>
              <a:rPr sz="1800" b="1" spc="-5" dirty="0">
                <a:latin typeface="Arial"/>
                <a:cs typeface="Arial"/>
              </a:rPr>
              <a:t>Relay </a:t>
            </a:r>
            <a:r>
              <a:rPr sz="1800" spc="-5" dirty="0">
                <a:latin typeface="Arial MT"/>
                <a:cs typeface="Arial MT"/>
              </a:rPr>
              <a:t>casualty</a:t>
            </a:r>
            <a:r>
              <a:rPr sz="1800" spc="5" dirty="0">
                <a:latin typeface="Arial MT"/>
                <a:cs typeface="Arial MT"/>
              </a:rPr>
              <a:t> </a:t>
            </a:r>
            <a:r>
              <a:rPr sz="1800" spc="-5" dirty="0">
                <a:latin typeface="Arial MT"/>
                <a:cs typeface="Arial MT"/>
              </a:rPr>
              <a:t>information following</a:t>
            </a:r>
            <a:r>
              <a:rPr sz="1800" spc="-10" dirty="0">
                <a:latin typeface="Arial MT"/>
                <a:cs typeface="Arial MT"/>
              </a:rPr>
              <a:t> </a:t>
            </a:r>
            <a:r>
              <a:rPr sz="1800" dirty="0">
                <a:latin typeface="Arial MT"/>
                <a:cs typeface="Arial MT"/>
              </a:rPr>
              <a:t>your </a:t>
            </a:r>
            <a:r>
              <a:rPr sz="1800" spc="-484" dirty="0">
                <a:latin typeface="Arial MT"/>
                <a:cs typeface="Arial MT"/>
              </a:rPr>
              <a:t> </a:t>
            </a:r>
            <a:r>
              <a:rPr sz="1800" dirty="0">
                <a:latin typeface="Arial MT"/>
                <a:cs typeface="Arial MT"/>
              </a:rPr>
              <a:t>unit</a:t>
            </a:r>
            <a:r>
              <a:rPr sz="1800" spc="-5" dirty="0">
                <a:latin typeface="Arial MT"/>
                <a:cs typeface="Arial MT"/>
              </a:rPr>
              <a:t> standard</a:t>
            </a:r>
            <a:r>
              <a:rPr sz="1800" spc="-10" dirty="0">
                <a:latin typeface="Arial MT"/>
                <a:cs typeface="Arial MT"/>
              </a:rPr>
              <a:t> </a:t>
            </a:r>
            <a:r>
              <a:rPr sz="1800" spc="-5" dirty="0">
                <a:latin typeface="Arial MT"/>
                <a:cs typeface="Arial MT"/>
              </a:rPr>
              <a:t>operating</a:t>
            </a:r>
            <a:r>
              <a:rPr sz="1800" spc="-15" dirty="0">
                <a:latin typeface="Arial MT"/>
                <a:cs typeface="Arial MT"/>
              </a:rPr>
              <a:t> </a:t>
            </a:r>
            <a:r>
              <a:rPr sz="1800" spc="-5" dirty="0">
                <a:latin typeface="Arial MT"/>
                <a:cs typeface="Arial MT"/>
              </a:rPr>
              <a:t>procedures</a:t>
            </a:r>
            <a:endParaRPr sz="1800">
              <a:latin typeface="Arial MT"/>
              <a:cs typeface="Arial MT"/>
            </a:endParaRPr>
          </a:p>
        </p:txBody>
      </p:sp>
      <p:sp>
        <p:nvSpPr>
          <p:cNvPr id="7" name="object 7"/>
          <p:cNvSpPr txBox="1">
            <a:spLocks noGrp="1"/>
          </p:cNvSpPr>
          <p:nvPr>
            <p:ph type="title"/>
          </p:nvPr>
        </p:nvSpPr>
        <p:spPr>
          <a:prstGeom prst="rect">
            <a:avLst/>
          </a:prstGeom>
        </p:spPr>
        <p:txBody>
          <a:bodyPr vert="horz" wrap="square" lIns="0" tIns="74295" rIns="0" bIns="0" rtlCol="0">
            <a:spAutoFit/>
          </a:bodyPr>
          <a:lstStyle/>
          <a:p>
            <a:pPr marL="1419225" marR="5080" indent="-118110">
              <a:lnSpc>
                <a:spcPts val="3890"/>
              </a:lnSpc>
              <a:spcBef>
                <a:spcPts val="585"/>
              </a:spcBef>
            </a:pPr>
            <a:r>
              <a:rPr spc="-30" dirty="0">
                <a:solidFill>
                  <a:srgbClr val="000000"/>
                </a:solidFill>
              </a:rPr>
              <a:t>COMMUNICATE </a:t>
            </a:r>
            <a:r>
              <a:rPr spc="-40" dirty="0"/>
              <a:t>RELEVANT </a:t>
            </a:r>
            <a:r>
              <a:rPr spc="-990" dirty="0"/>
              <a:t> </a:t>
            </a:r>
            <a:r>
              <a:rPr spc="-40" dirty="0">
                <a:solidFill>
                  <a:srgbClr val="000000"/>
                </a:solidFill>
              </a:rPr>
              <a:t>CASUALTY</a:t>
            </a:r>
            <a:r>
              <a:rPr spc="-100" dirty="0">
                <a:solidFill>
                  <a:srgbClr val="000000"/>
                </a:solidFill>
              </a:rPr>
              <a:t> </a:t>
            </a:r>
            <a:r>
              <a:rPr spc="-25" dirty="0">
                <a:solidFill>
                  <a:srgbClr val="000000"/>
                </a:solidFill>
              </a:rPr>
              <a:t>INFORMATION</a:t>
            </a:r>
          </a:p>
        </p:txBody>
      </p:sp>
      <p:sp>
        <p:nvSpPr>
          <p:cNvPr id="8" name="object 8"/>
          <p:cNvSpPr txBox="1">
            <a:spLocks noGrp="1"/>
          </p:cNvSpPr>
          <p:nvPr>
            <p:ph sz="half" idx="3"/>
          </p:nvPr>
        </p:nvSpPr>
        <p:spPr>
          <a:prstGeom prst="rect">
            <a:avLst/>
          </a:prstGeom>
        </p:spPr>
        <p:txBody>
          <a:bodyPr vert="horz" wrap="square" lIns="0" tIns="48260" rIns="0" bIns="0" rtlCol="0">
            <a:spAutoFit/>
          </a:bodyPr>
          <a:lstStyle/>
          <a:p>
            <a:pPr marL="12700" marR="237490">
              <a:lnSpc>
                <a:spcPts val="2270"/>
              </a:lnSpc>
              <a:spcBef>
                <a:spcPts val="380"/>
              </a:spcBef>
            </a:pPr>
            <a:r>
              <a:rPr b="1" spc="-15" dirty="0">
                <a:solidFill>
                  <a:srgbClr val="CD9146"/>
                </a:solidFill>
                <a:latin typeface="Arial"/>
                <a:cs typeface="Arial"/>
              </a:rPr>
              <a:t>COMMUNICATE</a:t>
            </a:r>
            <a:r>
              <a:rPr b="1" spc="-85" dirty="0">
                <a:solidFill>
                  <a:srgbClr val="CD9146"/>
                </a:solidFill>
                <a:latin typeface="Arial"/>
                <a:cs typeface="Arial"/>
              </a:rPr>
              <a:t> </a:t>
            </a:r>
            <a:r>
              <a:rPr spc="-25" dirty="0"/>
              <a:t>CASUALTY </a:t>
            </a:r>
            <a:r>
              <a:rPr spc="-570" dirty="0"/>
              <a:t> </a:t>
            </a:r>
            <a:r>
              <a:rPr dirty="0"/>
              <a:t>D</a:t>
            </a:r>
            <a:r>
              <a:rPr spc="-160" dirty="0"/>
              <a:t>A</a:t>
            </a:r>
            <a:r>
              <a:rPr spc="-155" dirty="0"/>
              <a:t>T</a:t>
            </a:r>
            <a:r>
              <a:rPr dirty="0"/>
              <a:t>A</a:t>
            </a:r>
            <a:r>
              <a:rPr spc="-114" dirty="0"/>
              <a:t> </a:t>
            </a:r>
            <a:r>
              <a:rPr spc="-5" dirty="0"/>
              <a:t>I</a:t>
            </a:r>
            <a:r>
              <a:rPr dirty="0"/>
              <a:t>N</a:t>
            </a:r>
            <a:r>
              <a:rPr spc="5" dirty="0"/>
              <a:t> </a:t>
            </a:r>
            <a:r>
              <a:rPr dirty="0"/>
              <a:t>H</a:t>
            </a:r>
            <a:r>
              <a:rPr spc="-5" dirty="0"/>
              <a:t>A</a:t>
            </a:r>
            <a:r>
              <a:rPr dirty="0"/>
              <a:t>ND-</a:t>
            </a:r>
            <a:r>
              <a:rPr spc="-5" dirty="0"/>
              <a:t>O</a:t>
            </a:r>
            <a:r>
              <a:rPr dirty="0"/>
              <a:t>FF</a:t>
            </a:r>
            <a:r>
              <a:rPr spc="-5" dirty="0"/>
              <a:t> WI</a:t>
            </a:r>
            <a:r>
              <a:rPr dirty="0"/>
              <a:t>TH  </a:t>
            </a:r>
            <a:r>
              <a:rPr b="1" spc="-5" dirty="0">
                <a:latin typeface="Arial"/>
                <a:cs typeface="Arial"/>
              </a:rPr>
              <a:t>MEDIC</a:t>
            </a:r>
            <a:r>
              <a:rPr b="1" spc="-10" dirty="0">
                <a:latin typeface="Arial"/>
                <a:cs typeface="Arial"/>
              </a:rPr>
              <a:t> </a:t>
            </a:r>
            <a:r>
              <a:rPr spc="-5" dirty="0"/>
              <a:t>OR</a:t>
            </a:r>
            <a:r>
              <a:rPr dirty="0"/>
              <a:t> </a:t>
            </a:r>
            <a:r>
              <a:rPr b="1" spc="-25" dirty="0">
                <a:latin typeface="Arial"/>
                <a:cs typeface="Arial"/>
              </a:rPr>
              <a:t>MEDEVAC</a:t>
            </a:r>
          </a:p>
          <a:p>
            <a:pPr>
              <a:lnSpc>
                <a:spcPct val="100000"/>
              </a:lnSpc>
            </a:pPr>
            <a:endParaRPr sz="3200">
              <a:latin typeface="Arial"/>
              <a:cs typeface="Arial"/>
            </a:endParaRPr>
          </a:p>
          <a:p>
            <a:pPr marL="308610" marR="5080">
              <a:lnSpc>
                <a:spcPts val="1939"/>
              </a:lnSpc>
            </a:pPr>
            <a:r>
              <a:rPr sz="1800" spc="-5" dirty="0"/>
              <a:t>When </a:t>
            </a:r>
            <a:r>
              <a:rPr sz="1800" dirty="0"/>
              <a:t>handing </a:t>
            </a:r>
            <a:r>
              <a:rPr sz="1800" spc="-15" dirty="0"/>
              <a:t>off </a:t>
            </a:r>
            <a:r>
              <a:rPr sz="1800" spc="-5" dirty="0"/>
              <a:t>the casualty to </a:t>
            </a:r>
            <a:r>
              <a:rPr sz="1800" dirty="0"/>
              <a:t> </a:t>
            </a:r>
            <a:r>
              <a:rPr sz="1800" b="1" spc="-5" dirty="0">
                <a:latin typeface="Arial"/>
                <a:cs typeface="Arial"/>
              </a:rPr>
              <a:t>medic </a:t>
            </a:r>
            <a:r>
              <a:rPr sz="1800" dirty="0"/>
              <a:t>or </a:t>
            </a:r>
            <a:r>
              <a:rPr sz="1800" b="1" spc="-20" dirty="0">
                <a:latin typeface="Arial"/>
                <a:cs typeface="Arial"/>
              </a:rPr>
              <a:t>MEDEVAC</a:t>
            </a:r>
            <a:r>
              <a:rPr sz="1800" spc="-20" dirty="0"/>
              <a:t>, </a:t>
            </a:r>
            <a:r>
              <a:rPr sz="1800" dirty="0"/>
              <a:t>read </a:t>
            </a:r>
            <a:r>
              <a:rPr sz="1800" spc="-15" dirty="0"/>
              <a:t>off </a:t>
            </a:r>
            <a:r>
              <a:rPr sz="1800" b="1" dirty="0">
                <a:latin typeface="Arial"/>
                <a:cs typeface="Arial"/>
              </a:rPr>
              <a:t>DD </a:t>
            </a:r>
            <a:r>
              <a:rPr sz="1800" b="1" spc="-495" dirty="0">
                <a:latin typeface="Arial"/>
                <a:cs typeface="Arial"/>
              </a:rPr>
              <a:t> </a:t>
            </a:r>
            <a:r>
              <a:rPr sz="1800" b="1" spc="-5" dirty="0">
                <a:latin typeface="Arial"/>
                <a:cs typeface="Arial"/>
              </a:rPr>
              <a:t>Form </a:t>
            </a:r>
            <a:r>
              <a:rPr sz="1800" b="1" dirty="0">
                <a:latin typeface="Arial"/>
                <a:cs typeface="Arial"/>
              </a:rPr>
              <a:t>1380, </a:t>
            </a:r>
            <a:r>
              <a:rPr sz="1800" spc="-5" dirty="0"/>
              <a:t>including </a:t>
            </a:r>
            <a:r>
              <a:rPr sz="1800" dirty="0"/>
              <a:t>any </a:t>
            </a:r>
            <a:r>
              <a:rPr sz="1800" spc="5" dirty="0"/>
              <a:t> </a:t>
            </a:r>
            <a:r>
              <a:rPr sz="1800" spc="-5" dirty="0"/>
              <a:t>additional</a:t>
            </a:r>
            <a:r>
              <a:rPr sz="1800" spc="-20" dirty="0"/>
              <a:t> </a:t>
            </a:r>
            <a:r>
              <a:rPr sz="1800" spc="-5" dirty="0"/>
              <a:t>information</a:t>
            </a:r>
            <a:r>
              <a:rPr sz="1800" spc="-15" dirty="0"/>
              <a:t> </a:t>
            </a:r>
            <a:r>
              <a:rPr sz="1800" dirty="0"/>
              <a:t>as</a:t>
            </a:r>
            <a:r>
              <a:rPr sz="1800" spc="-10" dirty="0"/>
              <a:t> </a:t>
            </a:r>
            <a:r>
              <a:rPr sz="1800" dirty="0"/>
              <a:t>needed</a:t>
            </a:r>
            <a:endParaRPr sz="1800">
              <a:latin typeface="Arial"/>
              <a:cs typeface="Arial"/>
            </a:endParaRPr>
          </a:p>
          <a:p>
            <a:pPr>
              <a:lnSpc>
                <a:spcPct val="100000"/>
              </a:lnSpc>
            </a:pPr>
            <a:endParaRPr sz="1750"/>
          </a:p>
          <a:p>
            <a:pPr marL="308610" marR="147955">
              <a:lnSpc>
                <a:spcPts val="1939"/>
              </a:lnSpc>
              <a:spcBef>
                <a:spcPts val="5"/>
              </a:spcBef>
            </a:pPr>
            <a:r>
              <a:rPr sz="1800" b="1" spc="-5" dirty="0">
                <a:solidFill>
                  <a:srgbClr val="CD9146"/>
                </a:solidFill>
                <a:latin typeface="Arial"/>
                <a:cs typeface="Arial"/>
              </a:rPr>
              <a:t>MIST </a:t>
            </a:r>
            <a:r>
              <a:rPr sz="1800" dirty="0"/>
              <a:t>report may </a:t>
            </a:r>
            <a:r>
              <a:rPr sz="1800" b="1" spc="-5" dirty="0">
                <a:latin typeface="Arial"/>
                <a:cs typeface="Arial"/>
              </a:rPr>
              <a:t>change </a:t>
            </a:r>
            <a:r>
              <a:rPr sz="1800" dirty="0"/>
              <a:t>as </a:t>
            </a:r>
            <a:r>
              <a:rPr sz="1800" spc="-5" dirty="0"/>
              <a:t>the </a:t>
            </a:r>
            <a:r>
              <a:rPr sz="1800" spc="-490" dirty="0"/>
              <a:t> </a:t>
            </a:r>
            <a:r>
              <a:rPr sz="1800" b="1" spc="-5" dirty="0">
                <a:latin typeface="Arial"/>
                <a:cs typeface="Arial"/>
              </a:rPr>
              <a:t>casualty</a:t>
            </a:r>
            <a:r>
              <a:rPr sz="1800" b="1" spc="-25" dirty="0">
                <a:latin typeface="Arial"/>
                <a:cs typeface="Arial"/>
              </a:rPr>
              <a:t> </a:t>
            </a:r>
            <a:r>
              <a:rPr sz="1800" b="1" spc="-5" dirty="0">
                <a:latin typeface="Arial"/>
                <a:cs typeface="Arial"/>
              </a:rPr>
              <a:t>status</a:t>
            </a:r>
            <a:r>
              <a:rPr sz="1800" b="1" spc="-15" dirty="0">
                <a:latin typeface="Arial"/>
                <a:cs typeface="Arial"/>
              </a:rPr>
              <a:t> </a:t>
            </a:r>
            <a:r>
              <a:rPr sz="1800" dirty="0"/>
              <a:t>changes</a:t>
            </a:r>
            <a:r>
              <a:rPr sz="1800" spc="-20" dirty="0"/>
              <a:t> </a:t>
            </a:r>
            <a:r>
              <a:rPr sz="1800" dirty="0"/>
              <a:t>and</a:t>
            </a:r>
            <a:r>
              <a:rPr sz="1800" spc="-20" dirty="0"/>
              <a:t> </a:t>
            </a:r>
            <a:r>
              <a:rPr sz="1800" dirty="0"/>
              <a:t>in </a:t>
            </a:r>
            <a:r>
              <a:rPr sz="1800" spc="-484" dirty="0"/>
              <a:t> </a:t>
            </a:r>
            <a:r>
              <a:rPr sz="1800" spc="-5" dirty="0"/>
              <a:t>response to </a:t>
            </a:r>
            <a:r>
              <a:rPr sz="1800" b="1" spc="-5" dirty="0">
                <a:latin typeface="Arial"/>
                <a:cs typeface="Arial"/>
              </a:rPr>
              <a:t>interventions </a:t>
            </a:r>
            <a:r>
              <a:rPr sz="1800" b="1" dirty="0">
                <a:latin typeface="Arial"/>
                <a:cs typeface="Arial"/>
              </a:rPr>
              <a:t> </a:t>
            </a:r>
            <a:r>
              <a:rPr sz="1800" spc="-5" dirty="0"/>
              <a:t>performed</a:t>
            </a:r>
            <a:endParaRPr sz="1800">
              <a:latin typeface="Arial"/>
              <a:cs typeface="Arial"/>
            </a:endParaRPr>
          </a:p>
        </p:txBody>
      </p:sp>
      <p:sp>
        <p:nvSpPr>
          <p:cNvPr id="9" name="object 9"/>
          <p:cNvSpPr/>
          <p:nvPr/>
        </p:nvSpPr>
        <p:spPr>
          <a:xfrm>
            <a:off x="7965567" y="3309746"/>
            <a:ext cx="0" cy="1010919"/>
          </a:xfrm>
          <a:custGeom>
            <a:avLst/>
            <a:gdLst/>
            <a:ahLst/>
            <a:cxnLst/>
            <a:rect l="l" t="t" r="r" b="b"/>
            <a:pathLst>
              <a:path h="1010920">
                <a:moveTo>
                  <a:pt x="0" y="1010335"/>
                </a:moveTo>
                <a:lnTo>
                  <a:pt x="0" y="0"/>
                </a:lnTo>
              </a:path>
            </a:pathLst>
          </a:custGeom>
          <a:ln w="101600">
            <a:solidFill>
              <a:srgbClr val="CD9146"/>
            </a:solidFill>
          </a:ln>
        </p:spPr>
        <p:txBody>
          <a:bodyPr wrap="square" lIns="0" tIns="0" rIns="0" bIns="0" rtlCol="0"/>
          <a:lstStyle/>
          <a:p>
            <a:endParaRPr/>
          </a:p>
        </p:txBody>
      </p:sp>
      <p:sp>
        <p:nvSpPr>
          <p:cNvPr id="10" name="object 10"/>
          <p:cNvSpPr/>
          <p:nvPr/>
        </p:nvSpPr>
        <p:spPr>
          <a:xfrm>
            <a:off x="7965567" y="4593718"/>
            <a:ext cx="0" cy="993140"/>
          </a:xfrm>
          <a:custGeom>
            <a:avLst/>
            <a:gdLst/>
            <a:ahLst/>
            <a:cxnLst/>
            <a:rect l="l" t="t" r="r" b="b"/>
            <a:pathLst>
              <a:path h="993139">
                <a:moveTo>
                  <a:pt x="0" y="992758"/>
                </a:moveTo>
                <a:lnTo>
                  <a:pt x="0" y="0"/>
                </a:lnTo>
              </a:path>
            </a:pathLst>
          </a:custGeom>
          <a:ln w="101600">
            <a:solidFill>
              <a:srgbClr val="CD9146"/>
            </a:solidFill>
          </a:ln>
        </p:spPr>
        <p:txBody>
          <a:bodyPr wrap="square" lIns="0" tIns="0" rIns="0" bIns="0" rtlCol="0"/>
          <a:lstStyle/>
          <a:p>
            <a:endParaRPr/>
          </a:p>
        </p:txBody>
      </p:sp>
      <p:pic>
        <p:nvPicPr>
          <p:cNvPr id="11" name="object 11"/>
          <p:cNvPicPr/>
          <p:nvPr/>
        </p:nvPicPr>
        <p:blipFill>
          <a:blip r:embed="rId5" cstate="print"/>
          <a:stretch>
            <a:fillRect/>
          </a:stretch>
        </p:blipFill>
        <p:spPr>
          <a:xfrm>
            <a:off x="533400" y="3366516"/>
            <a:ext cx="2286749" cy="321792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67070"/>
                </a:solidFill>
                <a:latin typeface="Arial"/>
                <a:cs typeface="Arial"/>
              </a:rPr>
              <a:t>Module 4:</a:t>
            </a:r>
            <a:r>
              <a:rPr sz="2000" b="1" spc="-15" dirty="0">
                <a:solidFill>
                  <a:srgbClr val="767070"/>
                </a:solidFill>
                <a:latin typeface="Arial"/>
                <a:cs typeface="Arial"/>
              </a:rPr>
              <a:t> </a:t>
            </a:r>
            <a:r>
              <a:rPr sz="2000" b="1" spc="-5" dirty="0">
                <a:solidFill>
                  <a:srgbClr val="767070"/>
                </a:solidFill>
                <a:latin typeface="Arial"/>
                <a:cs typeface="Arial"/>
              </a:rPr>
              <a:t>Principles</a:t>
            </a:r>
            <a:r>
              <a:rPr sz="2000" b="1" spc="-20" dirty="0">
                <a:solidFill>
                  <a:srgbClr val="767070"/>
                </a:solidFill>
                <a:latin typeface="Arial"/>
                <a:cs typeface="Arial"/>
              </a:rPr>
              <a:t> </a:t>
            </a:r>
            <a:r>
              <a:rPr sz="2000" b="1" spc="-5" dirty="0">
                <a:solidFill>
                  <a:srgbClr val="767070"/>
                </a:solidFill>
                <a:latin typeface="Arial"/>
                <a:cs typeface="Arial"/>
              </a:rPr>
              <a:t>and</a:t>
            </a:r>
            <a:r>
              <a:rPr sz="2000" b="1" spc="-80" dirty="0">
                <a:solidFill>
                  <a:srgbClr val="767070"/>
                </a:solidFill>
                <a:latin typeface="Arial"/>
                <a:cs typeface="Arial"/>
              </a:rPr>
              <a:t> </a:t>
            </a:r>
            <a:r>
              <a:rPr sz="2000" b="1" spc="-5" dirty="0">
                <a:solidFill>
                  <a:srgbClr val="767070"/>
                </a:solidFill>
                <a:latin typeface="Arial"/>
                <a:cs typeface="Arial"/>
              </a:rPr>
              <a:t>Application</a:t>
            </a:r>
            <a:r>
              <a:rPr sz="2000" b="1" dirty="0">
                <a:solidFill>
                  <a:srgbClr val="767070"/>
                </a:solidFill>
                <a:latin typeface="Arial"/>
                <a:cs typeface="Arial"/>
              </a:rPr>
              <a:t> </a:t>
            </a:r>
            <a:r>
              <a:rPr sz="2000" b="1" spc="-5" dirty="0">
                <a:solidFill>
                  <a:srgbClr val="767070"/>
                </a:solidFill>
                <a:latin typeface="Arial"/>
                <a:cs typeface="Arial"/>
              </a:rPr>
              <a:t>of</a:t>
            </a:r>
            <a:r>
              <a:rPr sz="2000" b="1" spc="-10" dirty="0">
                <a:solidFill>
                  <a:srgbClr val="767070"/>
                </a:solidFill>
                <a:latin typeface="Arial"/>
                <a:cs typeface="Arial"/>
              </a:rPr>
              <a:t> TFC</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pic>
        <p:nvPicPr>
          <p:cNvPr id="4" name="object 4"/>
          <p:cNvPicPr/>
          <p:nvPr/>
        </p:nvPicPr>
        <p:blipFill>
          <a:blip r:embed="rId4" cstate="print"/>
          <a:stretch>
            <a:fillRect/>
          </a:stretch>
        </p:blipFill>
        <p:spPr>
          <a:xfrm>
            <a:off x="211074" y="1876805"/>
            <a:ext cx="6215633" cy="4556759"/>
          </a:xfrm>
          <a:prstGeom prst="rect">
            <a:avLst/>
          </a:prstGeom>
        </p:spPr>
      </p:pic>
      <p:sp>
        <p:nvSpPr>
          <p:cNvPr id="5" name="object 5"/>
          <p:cNvSpPr txBox="1">
            <a:spLocks noGrp="1"/>
          </p:cNvSpPr>
          <p:nvPr>
            <p:ph type="title"/>
          </p:nvPr>
        </p:nvSpPr>
        <p:spPr>
          <a:prstGeom prst="rect">
            <a:avLst/>
          </a:prstGeom>
        </p:spPr>
        <p:txBody>
          <a:bodyPr vert="horz" wrap="square" lIns="0" tIns="12700" rIns="0" bIns="0" rtlCol="0">
            <a:spAutoFit/>
          </a:bodyPr>
          <a:lstStyle/>
          <a:p>
            <a:pPr marL="113030" algn="ctr">
              <a:lnSpc>
                <a:spcPts val="4090"/>
              </a:lnSpc>
              <a:spcBef>
                <a:spcPts val="100"/>
              </a:spcBef>
            </a:pPr>
            <a:r>
              <a:rPr spc="-5" dirty="0"/>
              <a:t>TRIAGE:</a:t>
            </a:r>
          </a:p>
          <a:p>
            <a:pPr algn="ctr">
              <a:lnSpc>
                <a:spcPts val="4090"/>
              </a:lnSpc>
            </a:pPr>
            <a:r>
              <a:rPr dirty="0">
                <a:solidFill>
                  <a:srgbClr val="000000"/>
                </a:solidFill>
              </a:rPr>
              <a:t>PRIORITIZING</a:t>
            </a:r>
            <a:r>
              <a:rPr spc="-50" dirty="0">
                <a:solidFill>
                  <a:srgbClr val="000000"/>
                </a:solidFill>
              </a:rPr>
              <a:t> </a:t>
            </a:r>
            <a:r>
              <a:rPr spc="-35" dirty="0">
                <a:solidFill>
                  <a:srgbClr val="000000"/>
                </a:solidFill>
              </a:rPr>
              <a:t>MULTIPLE</a:t>
            </a:r>
            <a:r>
              <a:rPr spc="-45" dirty="0">
                <a:solidFill>
                  <a:srgbClr val="000000"/>
                </a:solidFill>
              </a:rPr>
              <a:t> </a:t>
            </a:r>
            <a:r>
              <a:rPr spc="-30" dirty="0">
                <a:solidFill>
                  <a:srgbClr val="000000"/>
                </a:solidFill>
              </a:rPr>
              <a:t>CASUALTIES</a:t>
            </a:r>
          </a:p>
        </p:txBody>
      </p:sp>
      <p:sp>
        <p:nvSpPr>
          <p:cNvPr id="6" name="object 6"/>
          <p:cNvSpPr txBox="1"/>
          <p:nvPr/>
        </p:nvSpPr>
        <p:spPr>
          <a:xfrm>
            <a:off x="6749868" y="2055400"/>
            <a:ext cx="4899660" cy="4384675"/>
          </a:xfrm>
          <a:prstGeom prst="rect">
            <a:avLst/>
          </a:prstGeom>
        </p:spPr>
        <p:txBody>
          <a:bodyPr vert="horz" wrap="square" lIns="0" tIns="12700" rIns="0" bIns="0" rtlCol="0">
            <a:spAutoFit/>
          </a:bodyPr>
          <a:lstStyle/>
          <a:p>
            <a:pPr marL="12700" marR="5080">
              <a:lnSpc>
                <a:spcPct val="100000"/>
              </a:lnSpc>
              <a:spcBef>
                <a:spcPts val="100"/>
              </a:spcBef>
            </a:pPr>
            <a:r>
              <a:rPr sz="2100" spc="-5" dirty="0">
                <a:latin typeface="Arial MT"/>
                <a:cs typeface="Arial MT"/>
              </a:rPr>
              <a:t>Multiple</a:t>
            </a:r>
            <a:r>
              <a:rPr sz="2100" spc="95" dirty="0">
                <a:latin typeface="Arial MT"/>
                <a:cs typeface="Arial MT"/>
              </a:rPr>
              <a:t> </a:t>
            </a:r>
            <a:r>
              <a:rPr sz="2100" spc="-5" dirty="0">
                <a:latin typeface="Arial MT"/>
                <a:cs typeface="Arial MT"/>
              </a:rPr>
              <a:t>casualties</a:t>
            </a:r>
            <a:r>
              <a:rPr sz="2100" spc="95" dirty="0">
                <a:latin typeface="Arial MT"/>
                <a:cs typeface="Arial MT"/>
              </a:rPr>
              <a:t> </a:t>
            </a:r>
            <a:r>
              <a:rPr sz="2100" dirty="0">
                <a:latin typeface="Arial MT"/>
                <a:cs typeface="Arial MT"/>
              </a:rPr>
              <a:t>may</a:t>
            </a:r>
            <a:r>
              <a:rPr sz="2100" spc="95" dirty="0">
                <a:latin typeface="Arial MT"/>
                <a:cs typeface="Arial MT"/>
              </a:rPr>
              <a:t> </a:t>
            </a:r>
            <a:r>
              <a:rPr sz="2100" spc="-5" dirty="0">
                <a:latin typeface="Arial MT"/>
                <a:cs typeface="Arial MT"/>
              </a:rPr>
              <a:t>need</a:t>
            </a:r>
            <a:r>
              <a:rPr sz="2100" spc="100" dirty="0">
                <a:latin typeface="Arial MT"/>
                <a:cs typeface="Arial MT"/>
              </a:rPr>
              <a:t> </a:t>
            </a:r>
            <a:r>
              <a:rPr sz="2100" spc="-5" dirty="0">
                <a:latin typeface="Arial MT"/>
                <a:cs typeface="Arial MT"/>
              </a:rPr>
              <a:t>to</a:t>
            </a:r>
            <a:r>
              <a:rPr sz="2100" spc="100" dirty="0">
                <a:latin typeface="Arial MT"/>
                <a:cs typeface="Arial MT"/>
              </a:rPr>
              <a:t> </a:t>
            </a:r>
            <a:r>
              <a:rPr sz="2100" dirty="0">
                <a:latin typeface="Arial MT"/>
                <a:cs typeface="Arial MT"/>
              </a:rPr>
              <a:t>be </a:t>
            </a:r>
            <a:r>
              <a:rPr sz="2100" spc="5" dirty="0">
                <a:latin typeface="Arial MT"/>
                <a:cs typeface="Arial MT"/>
              </a:rPr>
              <a:t> </a:t>
            </a:r>
            <a:r>
              <a:rPr sz="2100" spc="-5" dirty="0">
                <a:latin typeface="Arial MT"/>
                <a:cs typeface="Arial MT"/>
              </a:rPr>
              <a:t>sorted</a:t>
            </a:r>
            <a:r>
              <a:rPr sz="2100" spc="-15" dirty="0">
                <a:latin typeface="Arial MT"/>
                <a:cs typeface="Arial MT"/>
              </a:rPr>
              <a:t> </a:t>
            </a:r>
            <a:r>
              <a:rPr sz="2100" spc="-5" dirty="0">
                <a:latin typeface="Arial MT"/>
                <a:cs typeface="Arial MT"/>
              </a:rPr>
              <a:t>into </a:t>
            </a:r>
            <a:r>
              <a:rPr sz="2100" b="1" spc="-5" dirty="0">
                <a:latin typeface="Arial"/>
                <a:cs typeface="Arial"/>
              </a:rPr>
              <a:t>prioritized</a:t>
            </a:r>
            <a:r>
              <a:rPr sz="2100" b="1" spc="20" dirty="0">
                <a:latin typeface="Arial"/>
                <a:cs typeface="Arial"/>
              </a:rPr>
              <a:t> </a:t>
            </a:r>
            <a:r>
              <a:rPr sz="2100" b="1" spc="-5" dirty="0">
                <a:latin typeface="Arial"/>
                <a:cs typeface="Arial"/>
              </a:rPr>
              <a:t>treatment</a:t>
            </a:r>
            <a:r>
              <a:rPr sz="2100" b="1" spc="-15" dirty="0">
                <a:latin typeface="Arial"/>
                <a:cs typeface="Arial"/>
              </a:rPr>
              <a:t> </a:t>
            </a:r>
            <a:r>
              <a:rPr sz="2100" b="1" spc="-5" dirty="0">
                <a:latin typeface="Arial"/>
                <a:cs typeface="Arial"/>
              </a:rPr>
              <a:t>groups</a:t>
            </a:r>
            <a:endParaRPr sz="2100">
              <a:latin typeface="Arial"/>
              <a:cs typeface="Arial"/>
            </a:endParaRPr>
          </a:p>
          <a:p>
            <a:pPr>
              <a:lnSpc>
                <a:spcPct val="100000"/>
              </a:lnSpc>
              <a:spcBef>
                <a:spcPts val="15"/>
              </a:spcBef>
            </a:pPr>
            <a:endParaRPr sz="1900">
              <a:latin typeface="Arial"/>
              <a:cs typeface="Arial"/>
            </a:endParaRPr>
          </a:p>
          <a:p>
            <a:pPr marL="12700">
              <a:lnSpc>
                <a:spcPct val="100000"/>
              </a:lnSpc>
            </a:pPr>
            <a:r>
              <a:rPr sz="2100" dirty="0">
                <a:latin typeface="Arial MT"/>
                <a:cs typeface="Arial MT"/>
              </a:rPr>
              <a:t>The</a:t>
            </a:r>
            <a:r>
              <a:rPr sz="2100" spc="-20" dirty="0">
                <a:latin typeface="Arial MT"/>
                <a:cs typeface="Arial MT"/>
              </a:rPr>
              <a:t> </a:t>
            </a:r>
            <a:r>
              <a:rPr sz="2100" spc="-5" dirty="0">
                <a:latin typeface="Arial MT"/>
                <a:cs typeface="Arial MT"/>
              </a:rPr>
              <a:t>CPP</a:t>
            </a:r>
            <a:r>
              <a:rPr sz="2100" spc="-50" dirty="0">
                <a:latin typeface="Arial MT"/>
                <a:cs typeface="Arial MT"/>
              </a:rPr>
              <a:t> </a:t>
            </a:r>
            <a:r>
              <a:rPr sz="2100" dirty="0">
                <a:latin typeface="Arial MT"/>
                <a:cs typeface="Arial MT"/>
              </a:rPr>
              <a:t>may</a:t>
            </a:r>
            <a:r>
              <a:rPr sz="2100" spc="-10" dirty="0">
                <a:latin typeface="Arial MT"/>
                <a:cs typeface="Arial MT"/>
              </a:rPr>
              <a:t> </a:t>
            </a:r>
            <a:r>
              <a:rPr sz="2100" dirty="0">
                <a:latin typeface="Arial MT"/>
                <a:cs typeface="Arial MT"/>
              </a:rPr>
              <a:t>be</a:t>
            </a:r>
            <a:r>
              <a:rPr sz="2100" spc="-20" dirty="0">
                <a:latin typeface="Arial MT"/>
                <a:cs typeface="Arial MT"/>
              </a:rPr>
              <a:t> </a:t>
            </a:r>
            <a:r>
              <a:rPr sz="2100" spc="-5" dirty="0">
                <a:latin typeface="Arial MT"/>
                <a:cs typeface="Arial MT"/>
              </a:rPr>
              <a:t>required</a:t>
            </a:r>
            <a:r>
              <a:rPr sz="2100" spc="-20" dirty="0">
                <a:latin typeface="Arial MT"/>
                <a:cs typeface="Arial MT"/>
              </a:rPr>
              <a:t> </a:t>
            </a:r>
            <a:r>
              <a:rPr sz="2100" spc="-5" dirty="0">
                <a:latin typeface="Arial MT"/>
                <a:cs typeface="Arial MT"/>
              </a:rPr>
              <a:t>to</a:t>
            </a:r>
            <a:r>
              <a:rPr sz="2100" spc="-10" dirty="0">
                <a:latin typeface="Arial MT"/>
                <a:cs typeface="Arial MT"/>
              </a:rPr>
              <a:t> </a:t>
            </a:r>
            <a:r>
              <a:rPr sz="2100" b="1" spc="-5" dirty="0">
                <a:latin typeface="Arial"/>
                <a:cs typeface="Arial"/>
              </a:rPr>
              <a:t>triage</a:t>
            </a:r>
            <a:endParaRPr sz="2100">
              <a:latin typeface="Arial"/>
              <a:cs typeface="Arial"/>
            </a:endParaRPr>
          </a:p>
          <a:p>
            <a:pPr marL="12700">
              <a:lnSpc>
                <a:spcPct val="100000"/>
              </a:lnSpc>
            </a:pPr>
            <a:r>
              <a:rPr sz="2100" spc="-5" dirty="0">
                <a:latin typeface="Arial MT"/>
                <a:cs typeface="Arial MT"/>
              </a:rPr>
              <a:t>casualties</a:t>
            </a:r>
            <a:r>
              <a:rPr sz="2100" spc="-20" dirty="0">
                <a:latin typeface="Arial MT"/>
                <a:cs typeface="Arial MT"/>
              </a:rPr>
              <a:t> </a:t>
            </a:r>
            <a:r>
              <a:rPr sz="2100" spc="-5" dirty="0">
                <a:latin typeface="Arial MT"/>
                <a:cs typeface="Arial MT"/>
              </a:rPr>
              <a:t>based</a:t>
            </a:r>
            <a:r>
              <a:rPr sz="2100" spc="-10" dirty="0">
                <a:latin typeface="Arial MT"/>
                <a:cs typeface="Arial MT"/>
              </a:rPr>
              <a:t> </a:t>
            </a:r>
            <a:r>
              <a:rPr sz="2100" spc="-5" dirty="0">
                <a:latin typeface="Arial MT"/>
                <a:cs typeface="Arial MT"/>
              </a:rPr>
              <a:t>on</a:t>
            </a:r>
            <a:r>
              <a:rPr sz="2100" spc="-10" dirty="0">
                <a:latin typeface="Arial MT"/>
                <a:cs typeface="Arial MT"/>
              </a:rPr>
              <a:t> </a:t>
            </a:r>
            <a:r>
              <a:rPr sz="2100" spc="-5" dirty="0">
                <a:latin typeface="Arial MT"/>
                <a:cs typeface="Arial MT"/>
              </a:rPr>
              <a:t>severity</a:t>
            </a:r>
            <a:r>
              <a:rPr sz="2100" spc="-15" dirty="0">
                <a:latin typeface="Arial MT"/>
                <a:cs typeface="Arial MT"/>
              </a:rPr>
              <a:t> </a:t>
            </a:r>
            <a:r>
              <a:rPr sz="2100" dirty="0">
                <a:latin typeface="Arial MT"/>
                <a:cs typeface="Arial MT"/>
              </a:rPr>
              <a:t>of </a:t>
            </a:r>
            <a:r>
              <a:rPr sz="2100" spc="-5" dirty="0">
                <a:latin typeface="Arial MT"/>
                <a:cs typeface="Arial MT"/>
              </a:rPr>
              <a:t>injuries</a:t>
            </a:r>
            <a:endParaRPr sz="2100">
              <a:latin typeface="Arial MT"/>
              <a:cs typeface="Arial MT"/>
            </a:endParaRPr>
          </a:p>
          <a:p>
            <a:pPr>
              <a:lnSpc>
                <a:spcPct val="100000"/>
              </a:lnSpc>
              <a:spcBef>
                <a:spcPts val="20"/>
              </a:spcBef>
            </a:pPr>
            <a:endParaRPr sz="1900">
              <a:latin typeface="Arial MT"/>
              <a:cs typeface="Arial MT"/>
            </a:endParaRPr>
          </a:p>
          <a:p>
            <a:pPr marL="12700" marR="205104">
              <a:lnSpc>
                <a:spcPct val="100000"/>
              </a:lnSpc>
            </a:pPr>
            <a:r>
              <a:rPr sz="2100" dirty="0">
                <a:latin typeface="Arial MT"/>
                <a:cs typeface="Arial MT"/>
              </a:rPr>
              <a:t>The</a:t>
            </a:r>
            <a:r>
              <a:rPr sz="2100" spc="-15" dirty="0">
                <a:latin typeface="Arial MT"/>
                <a:cs typeface="Arial MT"/>
              </a:rPr>
              <a:t> </a:t>
            </a:r>
            <a:r>
              <a:rPr sz="2100" spc="-5" dirty="0">
                <a:latin typeface="Arial MT"/>
                <a:cs typeface="Arial MT"/>
              </a:rPr>
              <a:t>CPP</a:t>
            </a:r>
            <a:r>
              <a:rPr sz="2100" spc="-50" dirty="0">
                <a:latin typeface="Arial MT"/>
                <a:cs typeface="Arial MT"/>
              </a:rPr>
              <a:t> </a:t>
            </a:r>
            <a:r>
              <a:rPr sz="2100" dirty="0">
                <a:latin typeface="Arial MT"/>
                <a:cs typeface="Arial MT"/>
              </a:rPr>
              <a:t>will</a:t>
            </a:r>
            <a:r>
              <a:rPr sz="2100" spc="-20" dirty="0">
                <a:latin typeface="Arial MT"/>
                <a:cs typeface="Arial MT"/>
              </a:rPr>
              <a:t> </a:t>
            </a:r>
            <a:r>
              <a:rPr sz="2100" spc="-5" dirty="0">
                <a:latin typeface="Arial MT"/>
                <a:cs typeface="Arial MT"/>
              </a:rPr>
              <a:t>prioritize</a:t>
            </a:r>
            <a:r>
              <a:rPr sz="2100" spc="-15" dirty="0">
                <a:latin typeface="Arial MT"/>
                <a:cs typeface="Arial MT"/>
              </a:rPr>
              <a:t> </a:t>
            </a:r>
            <a:r>
              <a:rPr sz="2100" spc="-5" dirty="0">
                <a:latin typeface="Arial MT"/>
                <a:cs typeface="Arial MT"/>
              </a:rPr>
              <a:t>care</a:t>
            </a:r>
            <a:r>
              <a:rPr sz="2100" spc="-15" dirty="0">
                <a:latin typeface="Arial MT"/>
                <a:cs typeface="Arial MT"/>
              </a:rPr>
              <a:t> </a:t>
            </a:r>
            <a:r>
              <a:rPr sz="2100" spc="-5" dirty="0">
                <a:latin typeface="Arial MT"/>
                <a:cs typeface="Arial MT"/>
              </a:rPr>
              <a:t>for</a:t>
            </a:r>
            <a:r>
              <a:rPr sz="2100" spc="-15" dirty="0">
                <a:latin typeface="Arial MT"/>
                <a:cs typeface="Arial MT"/>
              </a:rPr>
              <a:t> </a:t>
            </a:r>
            <a:r>
              <a:rPr sz="2100" spc="-5" dirty="0">
                <a:latin typeface="Arial MT"/>
                <a:cs typeface="Arial MT"/>
              </a:rPr>
              <a:t>the</a:t>
            </a:r>
            <a:r>
              <a:rPr sz="2100" spc="-10" dirty="0">
                <a:latin typeface="Arial MT"/>
                <a:cs typeface="Arial MT"/>
              </a:rPr>
              <a:t> </a:t>
            </a:r>
            <a:r>
              <a:rPr sz="2100" dirty="0">
                <a:latin typeface="Arial MT"/>
                <a:cs typeface="Arial MT"/>
              </a:rPr>
              <a:t>most </a:t>
            </a:r>
            <a:r>
              <a:rPr sz="2100" spc="-570" dirty="0">
                <a:latin typeface="Arial MT"/>
                <a:cs typeface="Arial MT"/>
              </a:rPr>
              <a:t> </a:t>
            </a:r>
            <a:r>
              <a:rPr sz="2100" spc="-5" dirty="0">
                <a:latin typeface="Arial MT"/>
                <a:cs typeface="Arial MT"/>
              </a:rPr>
              <a:t>urgent</a:t>
            </a:r>
            <a:r>
              <a:rPr sz="2100" spc="-15" dirty="0">
                <a:latin typeface="Arial MT"/>
                <a:cs typeface="Arial MT"/>
              </a:rPr>
              <a:t> </a:t>
            </a:r>
            <a:r>
              <a:rPr sz="2100" spc="-5" dirty="0">
                <a:latin typeface="Arial MT"/>
                <a:cs typeface="Arial MT"/>
              </a:rPr>
              <a:t>casualties</a:t>
            </a:r>
            <a:endParaRPr sz="2100">
              <a:latin typeface="Arial MT"/>
              <a:cs typeface="Arial MT"/>
            </a:endParaRPr>
          </a:p>
          <a:p>
            <a:pPr>
              <a:lnSpc>
                <a:spcPct val="100000"/>
              </a:lnSpc>
              <a:spcBef>
                <a:spcPts val="10"/>
              </a:spcBef>
            </a:pPr>
            <a:endParaRPr sz="1900">
              <a:latin typeface="Arial MT"/>
              <a:cs typeface="Arial MT"/>
            </a:endParaRPr>
          </a:p>
          <a:p>
            <a:pPr marL="12700" marR="38735" indent="-635">
              <a:lnSpc>
                <a:spcPct val="100000"/>
              </a:lnSpc>
            </a:pPr>
            <a:r>
              <a:rPr sz="2100" spc="-5" dirty="0">
                <a:latin typeface="Arial MT"/>
                <a:cs typeface="Arial MT"/>
              </a:rPr>
              <a:t>First responder personnel </a:t>
            </a:r>
            <a:r>
              <a:rPr sz="2100" dirty="0">
                <a:latin typeface="Arial MT"/>
                <a:cs typeface="Arial MT"/>
              </a:rPr>
              <a:t>can </a:t>
            </a:r>
            <a:r>
              <a:rPr sz="2100" b="1" spc="-5" dirty="0">
                <a:latin typeface="Arial"/>
                <a:cs typeface="Arial"/>
              </a:rPr>
              <a:t>assist</a:t>
            </a:r>
            <a:r>
              <a:rPr sz="2100" spc="-5" dirty="0">
                <a:latin typeface="Arial MT"/>
                <a:cs typeface="Arial MT"/>
              </a:rPr>
              <a:t>, </a:t>
            </a:r>
            <a:r>
              <a:rPr sz="2100" dirty="0">
                <a:latin typeface="Arial MT"/>
                <a:cs typeface="Arial MT"/>
              </a:rPr>
              <a:t> care </a:t>
            </a:r>
            <a:r>
              <a:rPr sz="2100" spc="-5" dirty="0">
                <a:latin typeface="Arial MT"/>
                <a:cs typeface="Arial MT"/>
              </a:rPr>
              <a:t>for less urgent casualties, </a:t>
            </a:r>
            <a:r>
              <a:rPr sz="2100" b="1" spc="-5" dirty="0">
                <a:latin typeface="Arial"/>
                <a:cs typeface="Arial"/>
              </a:rPr>
              <a:t>monitor </a:t>
            </a:r>
            <a:r>
              <a:rPr sz="2100" b="1" dirty="0">
                <a:latin typeface="Arial"/>
                <a:cs typeface="Arial"/>
              </a:rPr>
              <a:t> </a:t>
            </a:r>
            <a:r>
              <a:rPr sz="2100" spc="-5" dirty="0">
                <a:latin typeface="Arial MT"/>
                <a:cs typeface="Arial MT"/>
              </a:rPr>
              <a:t>casualties after emergency interventions, </a:t>
            </a:r>
            <a:r>
              <a:rPr sz="2100" spc="-570" dirty="0">
                <a:latin typeface="Arial MT"/>
                <a:cs typeface="Arial MT"/>
              </a:rPr>
              <a:t> </a:t>
            </a:r>
            <a:r>
              <a:rPr sz="2100" dirty="0">
                <a:latin typeface="Arial MT"/>
                <a:cs typeface="Arial MT"/>
              </a:rPr>
              <a:t>and </a:t>
            </a:r>
            <a:r>
              <a:rPr sz="2100" spc="-5" dirty="0">
                <a:latin typeface="Arial MT"/>
                <a:cs typeface="Arial MT"/>
              </a:rPr>
              <a:t>help </a:t>
            </a:r>
            <a:r>
              <a:rPr sz="2100" b="1" spc="-5" dirty="0">
                <a:latin typeface="Arial"/>
                <a:cs typeface="Arial"/>
              </a:rPr>
              <a:t>prepare </a:t>
            </a:r>
            <a:r>
              <a:rPr sz="2100" spc="-5" dirty="0">
                <a:latin typeface="Arial MT"/>
                <a:cs typeface="Arial MT"/>
              </a:rPr>
              <a:t>casualties for </a:t>
            </a:r>
            <a:r>
              <a:rPr sz="2100" dirty="0">
                <a:latin typeface="Arial MT"/>
                <a:cs typeface="Arial MT"/>
              </a:rPr>
              <a:t> </a:t>
            </a:r>
            <a:r>
              <a:rPr sz="2100" spc="-5" dirty="0">
                <a:latin typeface="Arial MT"/>
                <a:cs typeface="Arial MT"/>
              </a:rPr>
              <a:t>evacuation</a:t>
            </a:r>
            <a:endParaRPr sz="2100">
              <a:latin typeface="Arial MT"/>
              <a:cs typeface="Arial MT"/>
            </a:endParaRPr>
          </a:p>
        </p:txBody>
      </p:sp>
      <p:sp>
        <p:nvSpPr>
          <p:cNvPr id="7" name="object 7"/>
          <p:cNvSpPr/>
          <p:nvPr/>
        </p:nvSpPr>
        <p:spPr>
          <a:xfrm>
            <a:off x="6540627" y="2076070"/>
            <a:ext cx="0" cy="596265"/>
          </a:xfrm>
          <a:custGeom>
            <a:avLst/>
            <a:gdLst/>
            <a:ahLst/>
            <a:cxnLst/>
            <a:rect l="l" t="t" r="r" b="b"/>
            <a:pathLst>
              <a:path h="596264">
                <a:moveTo>
                  <a:pt x="0" y="595744"/>
                </a:moveTo>
                <a:lnTo>
                  <a:pt x="0" y="0"/>
                </a:lnTo>
              </a:path>
            </a:pathLst>
          </a:custGeom>
          <a:ln w="101600">
            <a:solidFill>
              <a:srgbClr val="CD9146"/>
            </a:solidFill>
          </a:ln>
        </p:spPr>
        <p:txBody>
          <a:bodyPr wrap="square" lIns="0" tIns="0" rIns="0" bIns="0" rtlCol="0"/>
          <a:lstStyle/>
          <a:p>
            <a:endParaRPr/>
          </a:p>
        </p:txBody>
      </p:sp>
      <p:sp>
        <p:nvSpPr>
          <p:cNvPr id="8" name="object 8"/>
          <p:cNvSpPr/>
          <p:nvPr/>
        </p:nvSpPr>
        <p:spPr>
          <a:xfrm>
            <a:off x="6540627" y="4865757"/>
            <a:ext cx="0" cy="1515745"/>
          </a:xfrm>
          <a:custGeom>
            <a:avLst/>
            <a:gdLst/>
            <a:ahLst/>
            <a:cxnLst/>
            <a:rect l="l" t="t" r="r" b="b"/>
            <a:pathLst>
              <a:path h="1515745">
                <a:moveTo>
                  <a:pt x="0" y="1515440"/>
                </a:moveTo>
                <a:lnTo>
                  <a:pt x="0" y="0"/>
                </a:lnTo>
              </a:path>
            </a:pathLst>
          </a:custGeom>
          <a:ln w="101600">
            <a:solidFill>
              <a:srgbClr val="CD9146"/>
            </a:solidFill>
          </a:ln>
        </p:spPr>
        <p:txBody>
          <a:bodyPr wrap="square" lIns="0" tIns="0" rIns="0" bIns="0" rtlCol="0"/>
          <a:lstStyle/>
          <a:p>
            <a:endParaRPr/>
          </a:p>
        </p:txBody>
      </p:sp>
      <p:sp>
        <p:nvSpPr>
          <p:cNvPr id="9" name="object 9"/>
          <p:cNvSpPr/>
          <p:nvPr/>
        </p:nvSpPr>
        <p:spPr>
          <a:xfrm>
            <a:off x="6540627" y="3030856"/>
            <a:ext cx="0" cy="596265"/>
          </a:xfrm>
          <a:custGeom>
            <a:avLst/>
            <a:gdLst/>
            <a:ahLst/>
            <a:cxnLst/>
            <a:rect l="l" t="t" r="r" b="b"/>
            <a:pathLst>
              <a:path h="596264">
                <a:moveTo>
                  <a:pt x="0" y="595744"/>
                </a:moveTo>
                <a:lnTo>
                  <a:pt x="0" y="0"/>
                </a:lnTo>
              </a:path>
            </a:pathLst>
          </a:custGeom>
          <a:ln w="101600">
            <a:solidFill>
              <a:srgbClr val="CD9146"/>
            </a:solidFill>
          </a:ln>
        </p:spPr>
        <p:txBody>
          <a:bodyPr wrap="square" lIns="0" tIns="0" rIns="0" bIns="0" rtlCol="0"/>
          <a:lstStyle/>
          <a:p>
            <a:endParaRPr/>
          </a:p>
        </p:txBody>
      </p:sp>
      <p:sp>
        <p:nvSpPr>
          <p:cNvPr id="10" name="object 10"/>
          <p:cNvSpPr/>
          <p:nvPr/>
        </p:nvSpPr>
        <p:spPr>
          <a:xfrm>
            <a:off x="6540627" y="3946018"/>
            <a:ext cx="0" cy="596265"/>
          </a:xfrm>
          <a:custGeom>
            <a:avLst/>
            <a:gdLst/>
            <a:ahLst/>
            <a:cxnLst/>
            <a:rect l="l" t="t" r="r" b="b"/>
            <a:pathLst>
              <a:path h="596264">
                <a:moveTo>
                  <a:pt x="0" y="595744"/>
                </a:moveTo>
                <a:lnTo>
                  <a:pt x="0" y="0"/>
                </a:lnTo>
              </a:path>
            </a:pathLst>
          </a:custGeom>
          <a:ln w="101600">
            <a:solidFill>
              <a:srgbClr val="CD9146"/>
            </a:solidFill>
          </a:ln>
        </p:spPr>
        <p:txBody>
          <a:bodyPr wrap="square" lIns="0" tIns="0" rIns="0" bIns="0" rtlCol="0"/>
          <a:lstStyle/>
          <a:p>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437765" algn="l"/>
              </a:tabLst>
            </a:pPr>
            <a:r>
              <a:rPr spc="-5" dirty="0"/>
              <a:t>#TCCC-CPP-PPT-04-01</a:t>
            </a:r>
            <a:r>
              <a:rPr spc="3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13</a:t>
            </a:fld>
            <a:endParaRPr sz="1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67070"/>
                </a:solidFill>
                <a:latin typeface="Arial"/>
                <a:cs typeface="Arial"/>
              </a:rPr>
              <a:t>Module 4:</a:t>
            </a:r>
            <a:r>
              <a:rPr sz="2000" b="1" spc="-15" dirty="0">
                <a:solidFill>
                  <a:srgbClr val="767070"/>
                </a:solidFill>
                <a:latin typeface="Arial"/>
                <a:cs typeface="Arial"/>
              </a:rPr>
              <a:t> </a:t>
            </a:r>
            <a:r>
              <a:rPr sz="2000" b="1" spc="-5" dirty="0">
                <a:solidFill>
                  <a:srgbClr val="767070"/>
                </a:solidFill>
                <a:latin typeface="Arial"/>
                <a:cs typeface="Arial"/>
              </a:rPr>
              <a:t>Principles</a:t>
            </a:r>
            <a:r>
              <a:rPr sz="2000" b="1" spc="-20" dirty="0">
                <a:solidFill>
                  <a:srgbClr val="767070"/>
                </a:solidFill>
                <a:latin typeface="Arial"/>
                <a:cs typeface="Arial"/>
              </a:rPr>
              <a:t> </a:t>
            </a:r>
            <a:r>
              <a:rPr sz="2000" b="1" spc="-5" dirty="0">
                <a:solidFill>
                  <a:srgbClr val="767070"/>
                </a:solidFill>
                <a:latin typeface="Arial"/>
                <a:cs typeface="Arial"/>
              </a:rPr>
              <a:t>and</a:t>
            </a:r>
            <a:r>
              <a:rPr sz="2000" b="1" spc="-80" dirty="0">
                <a:solidFill>
                  <a:srgbClr val="767070"/>
                </a:solidFill>
                <a:latin typeface="Arial"/>
                <a:cs typeface="Arial"/>
              </a:rPr>
              <a:t> </a:t>
            </a:r>
            <a:r>
              <a:rPr sz="2000" b="1" spc="-5" dirty="0">
                <a:solidFill>
                  <a:srgbClr val="767070"/>
                </a:solidFill>
                <a:latin typeface="Arial"/>
                <a:cs typeface="Arial"/>
              </a:rPr>
              <a:t>Application</a:t>
            </a:r>
            <a:r>
              <a:rPr sz="2000" b="1" dirty="0">
                <a:solidFill>
                  <a:srgbClr val="767070"/>
                </a:solidFill>
                <a:latin typeface="Arial"/>
                <a:cs typeface="Arial"/>
              </a:rPr>
              <a:t> </a:t>
            </a:r>
            <a:r>
              <a:rPr sz="2000" b="1" spc="-5" dirty="0">
                <a:solidFill>
                  <a:srgbClr val="767070"/>
                </a:solidFill>
                <a:latin typeface="Arial"/>
                <a:cs typeface="Arial"/>
              </a:rPr>
              <a:t>of</a:t>
            </a:r>
            <a:r>
              <a:rPr sz="2000" b="1" spc="-10" dirty="0">
                <a:solidFill>
                  <a:srgbClr val="767070"/>
                </a:solidFill>
                <a:latin typeface="Arial"/>
                <a:cs typeface="Arial"/>
              </a:rPr>
              <a:t> TFC</a:t>
            </a:r>
            <a:endParaRPr sz="2000" dirty="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xfrm>
            <a:off x="2548253" y="756197"/>
            <a:ext cx="7095490" cy="1201420"/>
          </a:xfrm>
          <a:prstGeom prst="rect">
            <a:avLst/>
          </a:prstGeom>
        </p:spPr>
        <p:txBody>
          <a:bodyPr vert="horz" wrap="square" lIns="0" tIns="125095" rIns="0" bIns="0" rtlCol="0">
            <a:spAutoFit/>
          </a:bodyPr>
          <a:lstStyle/>
          <a:p>
            <a:pPr algn="ctr">
              <a:lnSpc>
                <a:spcPct val="100000"/>
              </a:lnSpc>
              <a:spcBef>
                <a:spcPts val="985"/>
              </a:spcBef>
            </a:pPr>
            <a:r>
              <a:rPr spc="-5" dirty="0"/>
              <a:t>TRIAGE</a:t>
            </a:r>
            <a:r>
              <a:rPr spc="-35" dirty="0"/>
              <a:t> </a:t>
            </a:r>
            <a:r>
              <a:rPr spc="-25" dirty="0">
                <a:solidFill>
                  <a:srgbClr val="000000"/>
                </a:solidFill>
              </a:rPr>
              <a:t>CONSIDERATIONS</a:t>
            </a:r>
          </a:p>
          <a:p>
            <a:pPr algn="ctr">
              <a:lnSpc>
                <a:spcPct val="100000"/>
              </a:lnSpc>
              <a:spcBef>
                <a:spcPts val="690"/>
              </a:spcBef>
            </a:pPr>
            <a:r>
              <a:rPr sz="2800" b="0" spc="-5" dirty="0">
                <a:solidFill>
                  <a:srgbClr val="000000"/>
                </a:solidFill>
                <a:latin typeface="Arial MT"/>
                <a:cs typeface="Arial MT"/>
              </a:rPr>
              <a:t>This</a:t>
            </a:r>
            <a:r>
              <a:rPr sz="2800" b="0" spc="-10" dirty="0">
                <a:solidFill>
                  <a:srgbClr val="000000"/>
                </a:solidFill>
                <a:latin typeface="Arial MT"/>
                <a:cs typeface="Arial MT"/>
              </a:rPr>
              <a:t> </a:t>
            </a:r>
            <a:r>
              <a:rPr sz="2800" b="0" dirty="0">
                <a:solidFill>
                  <a:srgbClr val="000000"/>
                </a:solidFill>
                <a:latin typeface="Arial MT"/>
                <a:cs typeface="Arial MT"/>
              </a:rPr>
              <a:t>would be</a:t>
            </a:r>
            <a:r>
              <a:rPr sz="2800" b="0" spc="-10" dirty="0">
                <a:solidFill>
                  <a:srgbClr val="000000"/>
                </a:solidFill>
                <a:latin typeface="Arial MT"/>
                <a:cs typeface="Arial MT"/>
              </a:rPr>
              <a:t> </a:t>
            </a:r>
            <a:r>
              <a:rPr sz="2800" b="0" dirty="0">
                <a:solidFill>
                  <a:srgbClr val="000000"/>
                </a:solidFill>
                <a:latin typeface="Arial MT"/>
                <a:cs typeface="Arial MT"/>
              </a:rPr>
              <a:t>an</a:t>
            </a:r>
            <a:r>
              <a:rPr sz="2800" b="0" spc="-5" dirty="0">
                <a:solidFill>
                  <a:srgbClr val="000000"/>
                </a:solidFill>
                <a:latin typeface="Arial MT"/>
                <a:cs typeface="Arial MT"/>
              </a:rPr>
              <a:t> </a:t>
            </a:r>
            <a:r>
              <a:rPr sz="2800" b="0" dirty="0">
                <a:solidFill>
                  <a:srgbClr val="000000"/>
                </a:solidFill>
                <a:latin typeface="Arial MT"/>
                <a:cs typeface="Arial MT"/>
              </a:rPr>
              <a:t>example of</a:t>
            </a:r>
            <a:r>
              <a:rPr sz="2800" b="0" spc="-20" dirty="0">
                <a:solidFill>
                  <a:srgbClr val="000000"/>
                </a:solidFill>
                <a:latin typeface="Arial MT"/>
                <a:cs typeface="Arial MT"/>
              </a:rPr>
              <a:t> </a:t>
            </a:r>
            <a:r>
              <a:rPr sz="2800" b="0" dirty="0">
                <a:solidFill>
                  <a:srgbClr val="000000"/>
                </a:solidFill>
                <a:latin typeface="Arial MT"/>
                <a:cs typeface="Arial MT"/>
              </a:rPr>
              <a:t>your</a:t>
            </a:r>
            <a:r>
              <a:rPr sz="2800" b="0" spc="-10" dirty="0">
                <a:solidFill>
                  <a:srgbClr val="000000"/>
                </a:solidFill>
                <a:latin typeface="Arial MT"/>
                <a:cs typeface="Arial MT"/>
              </a:rPr>
              <a:t> </a:t>
            </a:r>
            <a:r>
              <a:rPr sz="2800" b="0" dirty="0">
                <a:solidFill>
                  <a:srgbClr val="000000"/>
                </a:solidFill>
                <a:latin typeface="Arial MT"/>
                <a:cs typeface="Arial MT"/>
              </a:rPr>
              <a:t>immediate</a:t>
            </a:r>
            <a:endParaRPr sz="2800">
              <a:latin typeface="Arial MT"/>
              <a:cs typeface="Arial MT"/>
            </a:endParaRPr>
          </a:p>
        </p:txBody>
      </p:sp>
      <p:sp>
        <p:nvSpPr>
          <p:cNvPr id="5" name="object 5"/>
          <p:cNvSpPr txBox="1"/>
          <p:nvPr/>
        </p:nvSpPr>
        <p:spPr>
          <a:xfrm>
            <a:off x="7506011" y="4177538"/>
            <a:ext cx="1253490" cy="1220470"/>
          </a:xfrm>
          <a:prstGeom prst="rect">
            <a:avLst/>
          </a:prstGeom>
        </p:spPr>
        <p:txBody>
          <a:bodyPr vert="horz" wrap="square" lIns="0" tIns="61594" rIns="0" bIns="0" rtlCol="0">
            <a:spAutoFit/>
          </a:bodyPr>
          <a:lstStyle/>
          <a:p>
            <a:pPr marL="61594" marR="5080" indent="-49530" algn="just">
              <a:lnSpc>
                <a:spcPts val="3020"/>
              </a:lnSpc>
              <a:spcBef>
                <a:spcPts val="484"/>
              </a:spcBef>
            </a:pPr>
            <a:r>
              <a:rPr sz="2800" b="1" spc="-5" dirty="0">
                <a:latin typeface="Arial"/>
                <a:cs typeface="Arial"/>
              </a:rPr>
              <a:t>A</a:t>
            </a:r>
            <a:r>
              <a:rPr sz="2800" b="1" dirty="0">
                <a:latin typeface="Arial"/>
                <a:cs typeface="Arial"/>
              </a:rPr>
              <a:t>ltered  Mental </a:t>
            </a:r>
            <a:r>
              <a:rPr sz="2800" b="1" spc="-770" dirty="0">
                <a:latin typeface="Arial"/>
                <a:cs typeface="Arial"/>
              </a:rPr>
              <a:t> </a:t>
            </a:r>
            <a:r>
              <a:rPr sz="2800" b="1" spc="-5" dirty="0">
                <a:latin typeface="Arial"/>
                <a:cs typeface="Arial"/>
              </a:rPr>
              <a:t>Status</a:t>
            </a:r>
            <a:endParaRPr sz="2800">
              <a:latin typeface="Arial"/>
              <a:cs typeface="Arial"/>
            </a:endParaRPr>
          </a:p>
        </p:txBody>
      </p:sp>
      <p:sp>
        <p:nvSpPr>
          <p:cNvPr id="6" name="object 6"/>
          <p:cNvSpPr/>
          <p:nvPr/>
        </p:nvSpPr>
        <p:spPr>
          <a:xfrm>
            <a:off x="1028700" y="2899410"/>
            <a:ext cx="1059180" cy="1059180"/>
          </a:xfrm>
          <a:custGeom>
            <a:avLst/>
            <a:gdLst/>
            <a:ahLst/>
            <a:cxnLst/>
            <a:rect l="l" t="t" r="r" b="b"/>
            <a:pathLst>
              <a:path w="1059180" h="1059179">
                <a:moveTo>
                  <a:pt x="529590" y="0"/>
                </a:moveTo>
                <a:lnTo>
                  <a:pt x="481387" y="2164"/>
                </a:lnTo>
                <a:lnTo>
                  <a:pt x="434396" y="8532"/>
                </a:lnTo>
                <a:lnTo>
                  <a:pt x="388805" y="18917"/>
                </a:lnTo>
                <a:lnTo>
                  <a:pt x="344800" y="33132"/>
                </a:lnTo>
                <a:lnTo>
                  <a:pt x="302568" y="50991"/>
                </a:lnTo>
                <a:lnTo>
                  <a:pt x="262297" y="72305"/>
                </a:lnTo>
                <a:lnTo>
                  <a:pt x="224173" y="96888"/>
                </a:lnTo>
                <a:lnTo>
                  <a:pt x="188383" y="124554"/>
                </a:lnTo>
                <a:lnTo>
                  <a:pt x="155114" y="155114"/>
                </a:lnTo>
                <a:lnTo>
                  <a:pt x="124554" y="188383"/>
                </a:lnTo>
                <a:lnTo>
                  <a:pt x="96888" y="224173"/>
                </a:lnTo>
                <a:lnTo>
                  <a:pt x="72305" y="262297"/>
                </a:lnTo>
                <a:lnTo>
                  <a:pt x="50991" y="302568"/>
                </a:lnTo>
                <a:lnTo>
                  <a:pt x="33132" y="344800"/>
                </a:lnTo>
                <a:lnTo>
                  <a:pt x="18917" y="388805"/>
                </a:lnTo>
                <a:lnTo>
                  <a:pt x="8532" y="434396"/>
                </a:lnTo>
                <a:lnTo>
                  <a:pt x="2164" y="481387"/>
                </a:lnTo>
                <a:lnTo>
                  <a:pt x="0" y="529589"/>
                </a:lnTo>
                <a:lnTo>
                  <a:pt x="2164" y="577792"/>
                </a:lnTo>
                <a:lnTo>
                  <a:pt x="8532" y="624783"/>
                </a:lnTo>
                <a:lnTo>
                  <a:pt x="18917" y="670374"/>
                </a:lnTo>
                <a:lnTo>
                  <a:pt x="33132" y="714379"/>
                </a:lnTo>
                <a:lnTo>
                  <a:pt x="50991" y="756611"/>
                </a:lnTo>
                <a:lnTo>
                  <a:pt x="72305" y="796882"/>
                </a:lnTo>
                <a:lnTo>
                  <a:pt x="96888" y="835006"/>
                </a:lnTo>
                <a:lnTo>
                  <a:pt x="124554" y="870796"/>
                </a:lnTo>
                <a:lnTo>
                  <a:pt x="155114" y="904065"/>
                </a:lnTo>
                <a:lnTo>
                  <a:pt x="188383" y="934625"/>
                </a:lnTo>
                <a:lnTo>
                  <a:pt x="224173" y="962291"/>
                </a:lnTo>
                <a:lnTo>
                  <a:pt x="262297" y="986874"/>
                </a:lnTo>
                <a:lnTo>
                  <a:pt x="302568" y="1008188"/>
                </a:lnTo>
                <a:lnTo>
                  <a:pt x="344800" y="1026047"/>
                </a:lnTo>
                <a:lnTo>
                  <a:pt x="388805" y="1040262"/>
                </a:lnTo>
                <a:lnTo>
                  <a:pt x="434396" y="1050647"/>
                </a:lnTo>
                <a:lnTo>
                  <a:pt x="481387" y="1057015"/>
                </a:lnTo>
                <a:lnTo>
                  <a:pt x="529590" y="1059180"/>
                </a:lnTo>
                <a:lnTo>
                  <a:pt x="577792" y="1057015"/>
                </a:lnTo>
                <a:lnTo>
                  <a:pt x="624783" y="1050647"/>
                </a:lnTo>
                <a:lnTo>
                  <a:pt x="670374" y="1040262"/>
                </a:lnTo>
                <a:lnTo>
                  <a:pt x="714379" y="1026047"/>
                </a:lnTo>
                <a:lnTo>
                  <a:pt x="756611" y="1008188"/>
                </a:lnTo>
                <a:lnTo>
                  <a:pt x="796882" y="986874"/>
                </a:lnTo>
                <a:lnTo>
                  <a:pt x="835006" y="962291"/>
                </a:lnTo>
                <a:lnTo>
                  <a:pt x="870796" y="934625"/>
                </a:lnTo>
                <a:lnTo>
                  <a:pt x="904065" y="904065"/>
                </a:lnTo>
                <a:lnTo>
                  <a:pt x="934625" y="870796"/>
                </a:lnTo>
                <a:lnTo>
                  <a:pt x="962291" y="835006"/>
                </a:lnTo>
                <a:lnTo>
                  <a:pt x="986874" y="796882"/>
                </a:lnTo>
                <a:lnTo>
                  <a:pt x="1008188" y="756611"/>
                </a:lnTo>
                <a:lnTo>
                  <a:pt x="1026047" y="714379"/>
                </a:lnTo>
                <a:lnTo>
                  <a:pt x="1040262" y="670374"/>
                </a:lnTo>
                <a:lnTo>
                  <a:pt x="1050647" y="624783"/>
                </a:lnTo>
                <a:lnTo>
                  <a:pt x="1057015" y="577792"/>
                </a:lnTo>
                <a:lnTo>
                  <a:pt x="1059180" y="529589"/>
                </a:lnTo>
                <a:lnTo>
                  <a:pt x="1057015" y="481387"/>
                </a:lnTo>
                <a:lnTo>
                  <a:pt x="1050647" y="434396"/>
                </a:lnTo>
                <a:lnTo>
                  <a:pt x="1040262" y="388805"/>
                </a:lnTo>
                <a:lnTo>
                  <a:pt x="1026047" y="344800"/>
                </a:lnTo>
                <a:lnTo>
                  <a:pt x="1008188" y="302568"/>
                </a:lnTo>
                <a:lnTo>
                  <a:pt x="986874" y="262297"/>
                </a:lnTo>
                <a:lnTo>
                  <a:pt x="962291" y="224173"/>
                </a:lnTo>
                <a:lnTo>
                  <a:pt x="934625" y="188383"/>
                </a:lnTo>
                <a:lnTo>
                  <a:pt x="904065" y="155114"/>
                </a:lnTo>
                <a:lnTo>
                  <a:pt x="870796" y="124554"/>
                </a:lnTo>
                <a:lnTo>
                  <a:pt x="835006" y="96888"/>
                </a:lnTo>
                <a:lnTo>
                  <a:pt x="796882" y="72305"/>
                </a:lnTo>
                <a:lnTo>
                  <a:pt x="756611" y="50991"/>
                </a:lnTo>
                <a:lnTo>
                  <a:pt x="714379" y="33132"/>
                </a:lnTo>
                <a:lnTo>
                  <a:pt x="670374" y="18917"/>
                </a:lnTo>
                <a:lnTo>
                  <a:pt x="624783" y="8532"/>
                </a:lnTo>
                <a:lnTo>
                  <a:pt x="577792" y="2164"/>
                </a:lnTo>
                <a:lnTo>
                  <a:pt x="529590" y="0"/>
                </a:lnTo>
                <a:close/>
              </a:path>
            </a:pathLst>
          </a:custGeom>
          <a:solidFill>
            <a:srgbClr val="921828"/>
          </a:solidFill>
        </p:spPr>
        <p:txBody>
          <a:bodyPr wrap="square" lIns="0" tIns="0" rIns="0" bIns="0" rtlCol="0"/>
          <a:lstStyle/>
          <a:p>
            <a:endParaRPr/>
          </a:p>
        </p:txBody>
      </p:sp>
      <p:sp>
        <p:nvSpPr>
          <p:cNvPr id="7" name="object 7"/>
          <p:cNvSpPr/>
          <p:nvPr/>
        </p:nvSpPr>
        <p:spPr>
          <a:xfrm>
            <a:off x="3297173" y="2899410"/>
            <a:ext cx="1060450" cy="1059180"/>
          </a:xfrm>
          <a:custGeom>
            <a:avLst/>
            <a:gdLst/>
            <a:ahLst/>
            <a:cxnLst/>
            <a:rect l="l" t="t" r="r" b="b"/>
            <a:pathLst>
              <a:path w="1060450" h="1059179">
                <a:moveTo>
                  <a:pt x="529971" y="0"/>
                </a:moveTo>
                <a:lnTo>
                  <a:pt x="481732" y="2164"/>
                </a:lnTo>
                <a:lnTo>
                  <a:pt x="434707" y="8532"/>
                </a:lnTo>
                <a:lnTo>
                  <a:pt x="389083" y="18917"/>
                </a:lnTo>
                <a:lnTo>
                  <a:pt x="345046" y="33132"/>
                </a:lnTo>
                <a:lnTo>
                  <a:pt x="302783" y="50991"/>
                </a:lnTo>
                <a:lnTo>
                  <a:pt x="262483" y="72305"/>
                </a:lnTo>
                <a:lnTo>
                  <a:pt x="224332" y="96888"/>
                </a:lnTo>
                <a:lnTo>
                  <a:pt x="188516" y="124554"/>
                </a:lnTo>
                <a:lnTo>
                  <a:pt x="155224" y="155114"/>
                </a:lnTo>
                <a:lnTo>
                  <a:pt x="124641" y="188383"/>
                </a:lnTo>
                <a:lnTo>
                  <a:pt x="96956" y="224173"/>
                </a:lnTo>
                <a:lnTo>
                  <a:pt x="72356" y="262297"/>
                </a:lnTo>
                <a:lnTo>
                  <a:pt x="51026" y="302568"/>
                </a:lnTo>
                <a:lnTo>
                  <a:pt x="33156" y="344800"/>
                </a:lnTo>
                <a:lnTo>
                  <a:pt x="18930" y="388805"/>
                </a:lnTo>
                <a:lnTo>
                  <a:pt x="8538" y="434396"/>
                </a:lnTo>
                <a:lnTo>
                  <a:pt x="2165" y="481387"/>
                </a:lnTo>
                <a:lnTo>
                  <a:pt x="0" y="529589"/>
                </a:lnTo>
                <a:lnTo>
                  <a:pt x="2165" y="577792"/>
                </a:lnTo>
                <a:lnTo>
                  <a:pt x="8538" y="624783"/>
                </a:lnTo>
                <a:lnTo>
                  <a:pt x="18930" y="670374"/>
                </a:lnTo>
                <a:lnTo>
                  <a:pt x="33156" y="714379"/>
                </a:lnTo>
                <a:lnTo>
                  <a:pt x="51026" y="756611"/>
                </a:lnTo>
                <a:lnTo>
                  <a:pt x="72356" y="796882"/>
                </a:lnTo>
                <a:lnTo>
                  <a:pt x="96956" y="835006"/>
                </a:lnTo>
                <a:lnTo>
                  <a:pt x="124641" y="870796"/>
                </a:lnTo>
                <a:lnTo>
                  <a:pt x="155224" y="904065"/>
                </a:lnTo>
                <a:lnTo>
                  <a:pt x="188516" y="934625"/>
                </a:lnTo>
                <a:lnTo>
                  <a:pt x="224332" y="962291"/>
                </a:lnTo>
                <a:lnTo>
                  <a:pt x="262483" y="986874"/>
                </a:lnTo>
                <a:lnTo>
                  <a:pt x="302783" y="1008188"/>
                </a:lnTo>
                <a:lnTo>
                  <a:pt x="345046" y="1026047"/>
                </a:lnTo>
                <a:lnTo>
                  <a:pt x="389083" y="1040262"/>
                </a:lnTo>
                <a:lnTo>
                  <a:pt x="434707" y="1050647"/>
                </a:lnTo>
                <a:lnTo>
                  <a:pt x="481732" y="1057015"/>
                </a:lnTo>
                <a:lnTo>
                  <a:pt x="529971" y="1059180"/>
                </a:lnTo>
                <a:lnTo>
                  <a:pt x="578209" y="1057015"/>
                </a:lnTo>
                <a:lnTo>
                  <a:pt x="625234" y="1050647"/>
                </a:lnTo>
                <a:lnTo>
                  <a:pt x="670858" y="1040262"/>
                </a:lnTo>
                <a:lnTo>
                  <a:pt x="714895" y="1026047"/>
                </a:lnTo>
                <a:lnTo>
                  <a:pt x="757158" y="1008188"/>
                </a:lnTo>
                <a:lnTo>
                  <a:pt x="797458" y="986874"/>
                </a:lnTo>
                <a:lnTo>
                  <a:pt x="835609" y="962291"/>
                </a:lnTo>
                <a:lnTo>
                  <a:pt x="871425" y="934625"/>
                </a:lnTo>
                <a:lnTo>
                  <a:pt x="904717" y="904065"/>
                </a:lnTo>
                <a:lnTo>
                  <a:pt x="935300" y="870796"/>
                </a:lnTo>
                <a:lnTo>
                  <a:pt x="962985" y="835006"/>
                </a:lnTo>
                <a:lnTo>
                  <a:pt x="987585" y="796882"/>
                </a:lnTo>
                <a:lnTo>
                  <a:pt x="1008915" y="756611"/>
                </a:lnTo>
                <a:lnTo>
                  <a:pt x="1026785" y="714379"/>
                </a:lnTo>
                <a:lnTo>
                  <a:pt x="1041011" y="670374"/>
                </a:lnTo>
                <a:lnTo>
                  <a:pt x="1051403" y="624783"/>
                </a:lnTo>
                <a:lnTo>
                  <a:pt x="1057776" y="577792"/>
                </a:lnTo>
                <a:lnTo>
                  <a:pt x="1059942" y="529589"/>
                </a:lnTo>
                <a:lnTo>
                  <a:pt x="1057776" y="481387"/>
                </a:lnTo>
                <a:lnTo>
                  <a:pt x="1051403" y="434396"/>
                </a:lnTo>
                <a:lnTo>
                  <a:pt x="1041011" y="388805"/>
                </a:lnTo>
                <a:lnTo>
                  <a:pt x="1026785" y="344800"/>
                </a:lnTo>
                <a:lnTo>
                  <a:pt x="1008915" y="302568"/>
                </a:lnTo>
                <a:lnTo>
                  <a:pt x="987585" y="262297"/>
                </a:lnTo>
                <a:lnTo>
                  <a:pt x="962985" y="224173"/>
                </a:lnTo>
                <a:lnTo>
                  <a:pt x="935300" y="188383"/>
                </a:lnTo>
                <a:lnTo>
                  <a:pt x="904717" y="155114"/>
                </a:lnTo>
                <a:lnTo>
                  <a:pt x="871425" y="124554"/>
                </a:lnTo>
                <a:lnTo>
                  <a:pt x="835609" y="96888"/>
                </a:lnTo>
                <a:lnTo>
                  <a:pt x="797458" y="72305"/>
                </a:lnTo>
                <a:lnTo>
                  <a:pt x="757158" y="50991"/>
                </a:lnTo>
                <a:lnTo>
                  <a:pt x="714895" y="33132"/>
                </a:lnTo>
                <a:lnTo>
                  <a:pt x="670858" y="18917"/>
                </a:lnTo>
                <a:lnTo>
                  <a:pt x="625234" y="8532"/>
                </a:lnTo>
                <a:lnTo>
                  <a:pt x="578209" y="2164"/>
                </a:lnTo>
                <a:lnTo>
                  <a:pt x="529971" y="0"/>
                </a:lnTo>
                <a:close/>
              </a:path>
            </a:pathLst>
          </a:custGeom>
          <a:solidFill>
            <a:srgbClr val="000000"/>
          </a:solidFill>
        </p:spPr>
        <p:txBody>
          <a:bodyPr wrap="square" lIns="0" tIns="0" rIns="0" bIns="0" rtlCol="0"/>
          <a:lstStyle/>
          <a:p>
            <a:endParaRPr/>
          </a:p>
        </p:txBody>
      </p:sp>
      <p:sp>
        <p:nvSpPr>
          <p:cNvPr id="8" name="object 8"/>
          <p:cNvSpPr txBox="1"/>
          <p:nvPr/>
        </p:nvSpPr>
        <p:spPr>
          <a:xfrm>
            <a:off x="2796220" y="3097022"/>
            <a:ext cx="2200275" cy="1904364"/>
          </a:xfrm>
          <a:prstGeom prst="rect">
            <a:avLst/>
          </a:prstGeom>
        </p:spPr>
        <p:txBody>
          <a:bodyPr vert="horz" wrap="square" lIns="0" tIns="12700" rIns="0" bIns="0" rtlCol="0">
            <a:spAutoFit/>
          </a:bodyPr>
          <a:lstStyle/>
          <a:p>
            <a:pPr marR="130175" algn="ctr">
              <a:lnSpc>
                <a:spcPct val="100000"/>
              </a:lnSpc>
              <a:spcBef>
                <a:spcPts val="100"/>
              </a:spcBef>
            </a:pPr>
            <a:r>
              <a:rPr sz="4000" b="1" spc="-5" dirty="0">
                <a:solidFill>
                  <a:srgbClr val="FFFFFF"/>
                </a:solidFill>
                <a:latin typeface="Arial"/>
                <a:cs typeface="Arial"/>
              </a:rPr>
              <a:t>#2</a:t>
            </a:r>
            <a:endParaRPr sz="4000">
              <a:latin typeface="Arial"/>
              <a:cs typeface="Arial"/>
            </a:endParaRPr>
          </a:p>
          <a:p>
            <a:pPr marL="12700" marR="5080" indent="502920">
              <a:lnSpc>
                <a:spcPct val="100000"/>
              </a:lnSpc>
              <a:spcBef>
                <a:spcPts val="3270"/>
              </a:spcBef>
            </a:pPr>
            <a:r>
              <a:rPr sz="2800" b="1" spc="-5" dirty="0">
                <a:latin typeface="Arial"/>
                <a:cs typeface="Arial"/>
              </a:rPr>
              <a:t>Airway </a:t>
            </a:r>
            <a:r>
              <a:rPr sz="2800" b="1" dirty="0">
                <a:latin typeface="Arial"/>
                <a:cs typeface="Arial"/>
              </a:rPr>
              <a:t> </a:t>
            </a:r>
            <a:r>
              <a:rPr sz="2800" b="1" spc="-5" dirty="0">
                <a:latin typeface="Arial"/>
                <a:cs typeface="Arial"/>
              </a:rPr>
              <a:t>Comp</a:t>
            </a:r>
            <a:r>
              <a:rPr sz="2800" b="1" dirty="0">
                <a:latin typeface="Arial"/>
                <a:cs typeface="Arial"/>
              </a:rPr>
              <a:t>r</a:t>
            </a:r>
            <a:r>
              <a:rPr sz="2800" b="1" spc="-5" dirty="0">
                <a:latin typeface="Arial"/>
                <a:cs typeface="Arial"/>
              </a:rPr>
              <a:t>om</a:t>
            </a:r>
            <a:r>
              <a:rPr sz="2800" b="1" dirty="0">
                <a:latin typeface="Arial"/>
                <a:cs typeface="Arial"/>
              </a:rPr>
              <a:t>ise</a:t>
            </a:r>
            <a:endParaRPr sz="2800">
              <a:latin typeface="Arial"/>
              <a:cs typeface="Arial"/>
            </a:endParaRPr>
          </a:p>
        </p:txBody>
      </p:sp>
      <p:sp>
        <p:nvSpPr>
          <p:cNvPr id="9" name="object 9"/>
          <p:cNvSpPr/>
          <p:nvPr/>
        </p:nvSpPr>
        <p:spPr>
          <a:xfrm>
            <a:off x="743712" y="5218939"/>
            <a:ext cx="1590040" cy="424815"/>
          </a:xfrm>
          <a:custGeom>
            <a:avLst/>
            <a:gdLst/>
            <a:ahLst/>
            <a:cxnLst/>
            <a:rect l="l" t="t" r="r" b="b"/>
            <a:pathLst>
              <a:path w="1590039" h="424814">
                <a:moveTo>
                  <a:pt x="1377315" y="0"/>
                </a:moveTo>
                <a:lnTo>
                  <a:pt x="212217" y="0"/>
                </a:lnTo>
                <a:lnTo>
                  <a:pt x="163556" y="5604"/>
                </a:lnTo>
                <a:lnTo>
                  <a:pt x="118887" y="21569"/>
                </a:lnTo>
                <a:lnTo>
                  <a:pt x="79484" y="46620"/>
                </a:lnTo>
                <a:lnTo>
                  <a:pt x="46620" y="79484"/>
                </a:lnTo>
                <a:lnTo>
                  <a:pt x="21569" y="118887"/>
                </a:lnTo>
                <a:lnTo>
                  <a:pt x="5604" y="163556"/>
                </a:lnTo>
                <a:lnTo>
                  <a:pt x="0" y="212216"/>
                </a:lnTo>
                <a:lnTo>
                  <a:pt x="5604" y="260877"/>
                </a:lnTo>
                <a:lnTo>
                  <a:pt x="21569" y="305546"/>
                </a:lnTo>
                <a:lnTo>
                  <a:pt x="46620" y="344949"/>
                </a:lnTo>
                <a:lnTo>
                  <a:pt x="79484" y="377813"/>
                </a:lnTo>
                <a:lnTo>
                  <a:pt x="118887" y="402864"/>
                </a:lnTo>
                <a:lnTo>
                  <a:pt x="163556" y="418829"/>
                </a:lnTo>
                <a:lnTo>
                  <a:pt x="212217" y="424433"/>
                </a:lnTo>
                <a:lnTo>
                  <a:pt x="1377315" y="424433"/>
                </a:lnTo>
                <a:lnTo>
                  <a:pt x="1425975" y="418829"/>
                </a:lnTo>
                <a:lnTo>
                  <a:pt x="1470644" y="402864"/>
                </a:lnTo>
                <a:lnTo>
                  <a:pt x="1510047" y="377813"/>
                </a:lnTo>
                <a:lnTo>
                  <a:pt x="1542911" y="344949"/>
                </a:lnTo>
                <a:lnTo>
                  <a:pt x="1567962" y="305546"/>
                </a:lnTo>
                <a:lnTo>
                  <a:pt x="1583927" y="260877"/>
                </a:lnTo>
                <a:lnTo>
                  <a:pt x="1589532" y="212216"/>
                </a:lnTo>
                <a:lnTo>
                  <a:pt x="1583927" y="163556"/>
                </a:lnTo>
                <a:lnTo>
                  <a:pt x="1567962" y="118887"/>
                </a:lnTo>
                <a:lnTo>
                  <a:pt x="1542911" y="79484"/>
                </a:lnTo>
                <a:lnTo>
                  <a:pt x="1510047" y="46620"/>
                </a:lnTo>
                <a:lnTo>
                  <a:pt x="1470644" y="21569"/>
                </a:lnTo>
                <a:lnTo>
                  <a:pt x="1425975" y="5604"/>
                </a:lnTo>
                <a:lnTo>
                  <a:pt x="1377315" y="0"/>
                </a:lnTo>
                <a:close/>
              </a:path>
            </a:pathLst>
          </a:custGeom>
          <a:solidFill>
            <a:srgbClr val="921828"/>
          </a:solidFill>
        </p:spPr>
        <p:txBody>
          <a:bodyPr wrap="square" lIns="0" tIns="0" rIns="0" bIns="0" rtlCol="0"/>
          <a:lstStyle/>
          <a:p>
            <a:endParaRPr/>
          </a:p>
        </p:txBody>
      </p:sp>
      <p:sp>
        <p:nvSpPr>
          <p:cNvPr id="10" name="object 10"/>
          <p:cNvSpPr txBox="1"/>
          <p:nvPr/>
        </p:nvSpPr>
        <p:spPr>
          <a:xfrm>
            <a:off x="774344" y="3097022"/>
            <a:ext cx="1528445" cy="2489835"/>
          </a:xfrm>
          <a:prstGeom prst="rect">
            <a:avLst/>
          </a:prstGeom>
        </p:spPr>
        <p:txBody>
          <a:bodyPr vert="horz" wrap="square" lIns="0" tIns="12700" rIns="0" bIns="0" rtlCol="0">
            <a:spAutoFit/>
          </a:bodyPr>
          <a:lstStyle/>
          <a:p>
            <a:pPr marL="39370" algn="ctr">
              <a:lnSpc>
                <a:spcPct val="100000"/>
              </a:lnSpc>
              <a:spcBef>
                <a:spcPts val="100"/>
              </a:spcBef>
            </a:pPr>
            <a:r>
              <a:rPr sz="4000" b="1" spc="-5" dirty="0">
                <a:solidFill>
                  <a:srgbClr val="FFFFFF"/>
                </a:solidFill>
                <a:latin typeface="Arial"/>
                <a:cs typeface="Arial"/>
              </a:rPr>
              <a:t>#1</a:t>
            </a:r>
            <a:endParaRPr sz="4000">
              <a:latin typeface="Arial"/>
              <a:cs typeface="Arial"/>
            </a:endParaRPr>
          </a:p>
          <a:p>
            <a:pPr marL="12700" marR="5080" indent="-99695" algn="ctr">
              <a:lnSpc>
                <a:spcPct val="100000"/>
              </a:lnSpc>
              <a:spcBef>
                <a:spcPts val="3270"/>
              </a:spcBef>
            </a:pPr>
            <a:r>
              <a:rPr sz="2800" b="1" dirty="0">
                <a:latin typeface="Arial"/>
                <a:cs typeface="Arial"/>
              </a:rPr>
              <a:t>Massive </a:t>
            </a:r>
            <a:r>
              <a:rPr sz="2800" b="1" spc="5" dirty="0">
                <a:latin typeface="Arial"/>
                <a:cs typeface="Arial"/>
              </a:rPr>
              <a:t> </a:t>
            </a:r>
            <a:r>
              <a:rPr sz="2800" b="1" spc="-5" dirty="0">
                <a:latin typeface="Arial"/>
                <a:cs typeface="Arial"/>
              </a:rPr>
              <a:t>B</a:t>
            </a:r>
            <a:r>
              <a:rPr sz="2800" b="1" dirty="0">
                <a:latin typeface="Arial"/>
                <a:cs typeface="Arial"/>
              </a:rPr>
              <a:t>lee</a:t>
            </a:r>
            <a:r>
              <a:rPr sz="2800" b="1" spc="-5" dirty="0">
                <a:latin typeface="Arial"/>
                <a:cs typeface="Arial"/>
              </a:rPr>
              <a:t>d</a:t>
            </a:r>
            <a:r>
              <a:rPr sz="2800" b="1" dirty="0">
                <a:latin typeface="Arial"/>
                <a:cs typeface="Arial"/>
              </a:rPr>
              <a:t>i</a:t>
            </a:r>
            <a:r>
              <a:rPr sz="2800" b="1" spc="-5" dirty="0">
                <a:latin typeface="Arial"/>
                <a:cs typeface="Arial"/>
              </a:rPr>
              <a:t>n</a:t>
            </a:r>
            <a:r>
              <a:rPr sz="2800" b="1" dirty="0">
                <a:latin typeface="Arial"/>
                <a:cs typeface="Arial"/>
              </a:rPr>
              <a:t>g</a:t>
            </a:r>
            <a:endParaRPr sz="2800">
              <a:latin typeface="Arial"/>
              <a:cs typeface="Arial"/>
            </a:endParaRPr>
          </a:p>
          <a:p>
            <a:pPr marR="16510" algn="ctr">
              <a:lnSpc>
                <a:spcPct val="100000"/>
              </a:lnSpc>
              <a:spcBef>
                <a:spcPts val="2210"/>
              </a:spcBef>
            </a:pPr>
            <a:r>
              <a:rPr sz="2000" b="1" spc="-5" dirty="0">
                <a:solidFill>
                  <a:srgbClr val="F1F1F1"/>
                </a:solidFill>
                <a:latin typeface="Arial"/>
                <a:cs typeface="Arial"/>
              </a:rPr>
              <a:t>#1</a:t>
            </a:r>
            <a:r>
              <a:rPr sz="2000" b="1" spc="-40" dirty="0">
                <a:solidFill>
                  <a:srgbClr val="F1F1F1"/>
                </a:solidFill>
                <a:latin typeface="Arial"/>
                <a:cs typeface="Arial"/>
              </a:rPr>
              <a:t> </a:t>
            </a:r>
            <a:r>
              <a:rPr sz="2000" b="1" spc="-5" dirty="0">
                <a:solidFill>
                  <a:srgbClr val="F1F1F1"/>
                </a:solidFill>
                <a:latin typeface="Arial"/>
                <a:cs typeface="Arial"/>
              </a:rPr>
              <a:t>Priority</a:t>
            </a:r>
            <a:endParaRPr sz="2000">
              <a:latin typeface="Arial"/>
              <a:cs typeface="Arial"/>
            </a:endParaRPr>
          </a:p>
        </p:txBody>
      </p:sp>
      <p:sp>
        <p:nvSpPr>
          <p:cNvPr id="11" name="object 11"/>
          <p:cNvSpPr/>
          <p:nvPr/>
        </p:nvSpPr>
        <p:spPr>
          <a:xfrm>
            <a:off x="5566409" y="2899410"/>
            <a:ext cx="1059180" cy="1059180"/>
          </a:xfrm>
          <a:custGeom>
            <a:avLst/>
            <a:gdLst/>
            <a:ahLst/>
            <a:cxnLst/>
            <a:rect l="l" t="t" r="r" b="b"/>
            <a:pathLst>
              <a:path w="1059179" h="1059179">
                <a:moveTo>
                  <a:pt x="529590" y="0"/>
                </a:moveTo>
                <a:lnTo>
                  <a:pt x="481387" y="2164"/>
                </a:lnTo>
                <a:lnTo>
                  <a:pt x="434396" y="8532"/>
                </a:lnTo>
                <a:lnTo>
                  <a:pt x="388805" y="18917"/>
                </a:lnTo>
                <a:lnTo>
                  <a:pt x="344800" y="33132"/>
                </a:lnTo>
                <a:lnTo>
                  <a:pt x="302568" y="50991"/>
                </a:lnTo>
                <a:lnTo>
                  <a:pt x="262297" y="72305"/>
                </a:lnTo>
                <a:lnTo>
                  <a:pt x="224173" y="96888"/>
                </a:lnTo>
                <a:lnTo>
                  <a:pt x="188383" y="124554"/>
                </a:lnTo>
                <a:lnTo>
                  <a:pt x="155114" y="155114"/>
                </a:lnTo>
                <a:lnTo>
                  <a:pt x="124554" y="188383"/>
                </a:lnTo>
                <a:lnTo>
                  <a:pt x="96888" y="224173"/>
                </a:lnTo>
                <a:lnTo>
                  <a:pt x="72305" y="262297"/>
                </a:lnTo>
                <a:lnTo>
                  <a:pt x="50991" y="302568"/>
                </a:lnTo>
                <a:lnTo>
                  <a:pt x="33132" y="344800"/>
                </a:lnTo>
                <a:lnTo>
                  <a:pt x="18917" y="388805"/>
                </a:lnTo>
                <a:lnTo>
                  <a:pt x="8532" y="434396"/>
                </a:lnTo>
                <a:lnTo>
                  <a:pt x="2164" y="481387"/>
                </a:lnTo>
                <a:lnTo>
                  <a:pt x="0" y="529589"/>
                </a:lnTo>
                <a:lnTo>
                  <a:pt x="2164" y="577792"/>
                </a:lnTo>
                <a:lnTo>
                  <a:pt x="8532" y="624783"/>
                </a:lnTo>
                <a:lnTo>
                  <a:pt x="18917" y="670374"/>
                </a:lnTo>
                <a:lnTo>
                  <a:pt x="33132" y="714379"/>
                </a:lnTo>
                <a:lnTo>
                  <a:pt x="50991" y="756611"/>
                </a:lnTo>
                <a:lnTo>
                  <a:pt x="72305" y="796882"/>
                </a:lnTo>
                <a:lnTo>
                  <a:pt x="96888" y="835006"/>
                </a:lnTo>
                <a:lnTo>
                  <a:pt x="124554" y="870796"/>
                </a:lnTo>
                <a:lnTo>
                  <a:pt x="155114" y="904065"/>
                </a:lnTo>
                <a:lnTo>
                  <a:pt x="188383" y="934625"/>
                </a:lnTo>
                <a:lnTo>
                  <a:pt x="224173" y="962291"/>
                </a:lnTo>
                <a:lnTo>
                  <a:pt x="262297" y="986874"/>
                </a:lnTo>
                <a:lnTo>
                  <a:pt x="302568" y="1008188"/>
                </a:lnTo>
                <a:lnTo>
                  <a:pt x="344800" y="1026047"/>
                </a:lnTo>
                <a:lnTo>
                  <a:pt x="388805" y="1040262"/>
                </a:lnTo>
                <a:lnTo>
                  <a:pt x="434396" y="1050647"/>
                </a:lnTo>
                <a:lnTo>
                  <a:pt x="481387" y="1057015"/>
                </a:lnTo>
                <a:lnTo>
                  <a:pt x="529590" y="1059180"/>
                </a:lnTo>
                <a:lnTo>
                  <a:pt x="577792" y="1057015"/>
                </a:lnTo>
                <a:lnTo>
                  <a:pt x="624783" y="1050647"/>
                </a:lnTo>
                <a:lnTo>
                  <a:pt x="670374" y="1040262"/>
                </a:lnTo>
                <a:lnTo>
                  <a:pt x="714379" y="1026047"/>
                </a:lnTo>
                <a:lnTo>
                  <a:pt x="756611" y="1008188"/>
                </a:lnTo>
                <a:lnTo>
                  <a:pt x="796882" y="986874"/>
                </a:lnTo>
                <a:lnTo>
                  <a:pt x="835006" y="962291"/>
                </a:lnTo>
                <a:lnTo>
                  <a:pt x="870796" y="934625"/>
                </a:lnTo>
                <a:lnTo>
                  <a:pt x="904065" y="904065"/>
                </a:lnTo>
                <a:lnTo>
                  <a:pt x="934625" y="870796"/>
                </a:lnTo>
                <a:lnTo>
                  <a:pt x="962291" y="835006"/>
                </a:lnTo>
                <a:lnTo>
                  <a:pt x="986874" y="796882"/>
                </a:lnTo>
                <a:lnTo>
                  <a:pt x="1008188" y="756611"/>
                </a:lnTo>
                <a:lnTo>
                  <a:pt x="1026047" y="714379"/>
                </a:lnTo>
                <a:lnTo>
                  <a:pt x="1040262" y="670374"/>
                </a:lnTo>
                <a:lnTo>
                  <a:pt x="1050647" y="624783"/>
                </a:lnTo>
                <a:lnTo>
                  <a:pt x="1057015" y="577792"/>
                </a:lnTo>
                <a:lnTo>
                  <a:pt x="1059180" y="529589"/>
                </a:lnTo>
                <a:lnTo>
                  <a:pt x="1057015" y="481387"/>
                </a:lnTo>
                <a:lnTo>
                  <a:pt x="1050647" y="434396"/>
                </a:lnTo>
                <a:lnTo>
                  <a:pt x="1040262" y="388805"/>
                </a:lnTo>
                <a:lnTo>
                  <a:pt x="1026047" y="344800"/>
                </a:lnTo>
                <a:lnTo>
                  <a:pt x="1008188" y="302568"/>
                </a:lnTo>
                <a:lnTo>
                  <a:pt x="986874" y="262297"/>
                </a:lnTo>
                <a:lnTo>
                  <a:pt x="962291" y="224173"/>
                </a:lnTo>
                <a:lnTo>
                  <a:pt x="934625" y="188383"/>
                </a:lnTo>
                <a:lnTo>
                  <a:pt x="904065" y="155114"/>
                </a:lnTo>
                <a:lnTo>
                  <a:pt x="870796" y="124554"/>
                </a:lnTo>
                <a:lnTo>
                  <a:pt x="835006" y="96888"/>
                </a:lnTo>
                <a:lnTo>
                  <a:pt x="796882" y="72305"/>
                </a:lnTo>
                <a:lnTo>
                  <a:pt x="756611" y="50991"/>
                </a:lnTo>
                <a:lnTo>
                  <a:pt x="714379" y="33132"/>
                </a:lnTo>
                <a:lnTo>
                  <a:pt x="670374" y="18917"/>
                </a:lnTo>
                <a:lnTo>
                  <a:pt x="624783" y="8532"/>
                </a:lnTo>
                <a:lnTo>
                  <a:pt x="577792" y="2164"/>
                </a:lnTo>
                <a:lnTo>
                  <a:pt x="529590" y="0"/>
                </a:lnTo>
                <a:close/>
              </a:path>
            </a:pathLst>
          </a:custGeom>
          <a:solidFill>
            <a:srgbClr val="000000"/>
          </a:solidFill>
        </p:spPr>
        <p:txBody>
          <a:bodyPr wrap="square" lIns="0" tIns="0" rIns="0" bIns="0" rtlCol="0"/>
          <a:lstStyle/>
          <a:p>
            <a:endParaRPr/>
          </a:p>
        </p:txBody>
      </p:sp>
      <p:sp>
        <p:nvSpPr>
          <p:cNvPr id="12" name="object 12"/>
          <p:cNvSpPr txBox="1"/>
          <p:nvPr/>
        </p:nvSpPr>
        <p:spPr>
          <a:xfrm>
            <a:off x="5043900" y="3097022"/>
            <a:ext cx="2004695" cy="1904364"/>
          </a:xfrm>
          <a:prstGeom prst="rect">
            <a:avLst/>
          </a:prstGeom>
        </p:spPr>
        <p:txBody>
          <a:bodyPr vert="horz" wrap="square" lIns="0" tIns="12700" rIns="0" bIns="0" rtlCol="0">
            <a:spAutoFit/>
          </a:bodyPr>
          <a:lstStyle/>
          <a:p>
            <a:pPr marL="99060" algn="ctr">
              <a:lnSpc>
                <a:spcPct val="100000"/>
              </a:lnSpc>
              <a:spcBef>
                <a:spcPts val="100"/>
              </a:spcBef>
            </a:pPr>
            <a:r>
              <a:rPr sz="4000" b="1" spc="-5" dirty="0">
                <a:solidFill>
                  <a:srgbClr val="FFFFFF"/>
                </a:solidFill>
                <a:latin typeface="Arial"/>
                <a:cs typeface="Arial"/>
              </a:rPr>
              <a:t>#3</a:t>
            </a:r>
            <a:endParaRPr sz="4000">
              <a:latin typeface="Arial"/>
              <a:cs typeface="Arial"/>
            </a:endParaRPr>
          </a:p>
          <a:p>
            <a:pPr marL="348615" marR="5080" indent="-336550">
              <a:lnSpc>
                <a:spcPct val="100000"/>
              </a:lnSpc>
              <a:spcBef>
                <a:spcPts val="3270"/>
              </a:spcBef>
            </a:pPr>
            <a:r>
              <a:rPr sz="2800" b="1" spc="-5" dirty="0">
                <a:latin typeface="Arial"/>
                <a:cs typeface="Arial"/>
              </a:rPr>
              <a:t>R</a:t>
            </a:r>
            <a:r>
              <a:rPr sz="2800" b="1" dirty="0">
                <a:latin typeface="Arial"/>
                <a:cs typeface="Arial"/>
              </a:rPr>
              <a:t>es</a:t>
            </a:r>
            <a:r>
              <a:rPr sz="2800" b="1" spc="-5" dirty="0">
                <a:latin typeface="Arial"/>
                <a:cs typeface="Arial"/>
              </a:rPr>
              <a:t>p</a:t>
            </a:r>
            <a:r>
              <a:rPr sz="2800" b="1" dirty="0">
                <a:latin typeface="Arial"/>
                <a:cs typeface="Arial"/>
              </a:rPr>
              <a:t>irat</a:t>
            </a:r>
            <a:r>
              <a:rPr sz="2800" b="1" spc="-5" dirty="0">
                <a:latin typeface="Arial"/>
                <a:cs typeface="Arial"/>
              </a:rPr>
              <a:t>o</a:t>
            </a:r>
            <a:r>
              <a:rPr sz="2800" b="1" dirty="0">
                <a:latin typeface="Arial"/>
                <a:cs typeface="Arial"/>
              </a:rPr>
              <a:t>ry  Distress</a:t>
            </a:r>
            <a:endParaRPr sz="2800">
              <a:latin typeface="Arial"/>
              <a:cs typeface="Arial"/>
            </a:endParaRPr>
          </a:p>
        </p:txBody>
      </p:sp>
      <p:sp>
        <p:nvSpPr>
          <p:cNvPr id="13" name="object 13"/>
          <p:cNvSpPr txBox="1"/>
          <p:nvPr/>
        </p:nvSpPr>
        <p:spPr>
          <a:xfrm>
            <a:off x="9162910" y="4073572"/>
            <a:ext cx="2752725" cy="1047115"/>
          </a:xfrm>
          <a:prstGeom prst="rect">
            <a:avLst/>
          </a:prstGeom>
        </p:spPr>
        <p:txBody>
          <a:bodyPr vert="horz" wrap="square" lIns="0" tIns="12065" rIns="0" bIns="0" rtlCol="0">
            <a:spAutoFit/>
          </a:bodyPr>
          <a:lstStyle/>
          <a:p>
            <a:pPr marL="734060" marR="5080" indent="-721995">
              <a:lnSpc>
                <a:spcPct val="119700"/>
              </a:lnSpc>
              <a:spcBef>
                <a:spcPts val="95"/>
              </a:spcBef>
            </a:pPr>
            <a:r>
              <a:rPr sz="2800" b="1" spc="-5" dirty="0">
                <a:latin typeface="Arial"/>
                <a:cs typeface="Arial"/>
              </a:rPr>
              <a:t>HE</a:t>
            </a:r>
            <a:r>
              <a:rPr sz="2800" b="1" dirty="0">
                <a:latin typeface="Arial"/>
                <a:cs typeface="Arial"/>
              </a:rPr>
              <a:t>M</a:t>
            </a:r>
            <a:r>
              <a:rPr sz="2800" b="1" spc="-5" dirty="0">
                <a:latin typeface="Arial"/>
                <a:cs typeface="Arial"/>
              </a:rPr>
              <a:t>ORRHAG</a:t>
            </a:r>
            <a:r>
              <a:rPr sz="2800" b="1" dirty="0">
                <a:latin typeface="Arial"/>
                <a:cs typeface="Arial"/>
              </a:rPr>
              <a:t>IC  </a:t>
            </a:r>
            <a:r>
              <a:rPr sz="2800" b="1" spc="-5" dirty="0">
                <a:latin typeface="Arial"/>
                <a:cs typeface="Arial"/>
              </a:rPr>
              <a:t>SHOCK</a:t>
            </a:r>
            <a:endParaRPr sz="2800">
              <a:latin typeface="Arial"/>
              <a:cs typeface="Arial"/>
            </a:endParaRPr>
          </a:p>
        </p:txBody>
      </p:sp>
      <p:sp>
        <p:nvSpPr>
          <p:cNvPr id="14" name="object 14"/>
          <p:cNvSpPr/>
          <p:nvPr/>
        </p:nvSpPr>
        <p:spPr>
          <a:xfrm>
            <a:off x="7602473" y="2899410"/>
            <a:ext cx="1060450" cy="1059180"/>
          </a:xfrm>
          <a:custGeom>
            <a:avLst/>
            <a:gdLst/>
            <a:ahLst/>
            <a:cxnLst/>
            <a:rect l="l" t="t" r="r" b="b"/>
            <a:pathLst>
              <a:path w="1060450" h="1059179">
                <a:moveTo>
                  <a:pt x="529971" y="0"/>
                </a:moveTo>
                <a:lnTo>
                  <a:pt x="481732" y="2164"/>
                </a:lnTo>
                <a:lnTo>
                  <a:pt x="434707" y="8532"/>
                </a:lnTo>
                <a:lnTo>
                  <a:pt x="389083" y="18917"/>
                </a:lnTo>
                <a:lnTo>
                  <a:pt x="345046" y="33132"/>
                </a:lnTo>
                <a:lnTo>
                  <a:pt x="302783" y="50991"/>
                </a:lnTo>
                <a:lnTo>
                  <a:pt x="262483" y="72305"/>
                </a:lnTo>
                <a:lnTo>
                  <a:pt x="224332" y="96888"/>
                </a:lnTo>
                <a:lnTo>
                  <a:pt x="188516" y="124554"/>
                </a:lnTo>
                <a:lnTo>
                  <a:pt x="155224" y="155114"/>
                </a:lnTo>
                <a:lnTo>
                  <a:pt x="124641" y="188383"/>
                </a:lnTo>
                <a:lnTo>
                  <a:pt x="96956" y="224173"/>
                </a:lnTo>
                <a:lnTo>
                  <a:pt x="72356" y="262297"/>
                </a:lnTo>
                <a:lnTo>
                  <a:pt x="51026" y="302568"/>
                </a:lnTo>
                <a:lnTo>
                  <a:pt x="33156" y="344800"/>
                </a:lnTo>
                <a:lnTo>
                  <a:pt x="18930" y="388805"/>
                </a:lnTo>
                <a:lnTo>
                  <a:pt x="8538" y="434396"/>
                </a:lnTo>
                <a:lnTo>
                  <a:pt x="2165" y="481387"/>
                </a:lnTo>
                <a:lnTo>
                  <a:pt x="0" y="529589"/>
                </a:lnTo>
                <a:lnTo>
                  <a:pt x="2165" y="577792"/>
                </a:lnTo>
                <a:lnTo>
                  <a:pt x="8538" y="624783"/>
                </a:lnTo>
                <a:lnTo>
                  <a:pt x="18930" y="670374"/>
                </a:lnTo>
                <a:lnTo>
                  <a:pt x="33156" y="714379"/>
                </a:lnTo>
                <a:lnTo>
                  <a:pt x="51026" y="756611"/>
                </a:lnTo>
                <a:lnTo>
                  <a:pt x="72356" y="796882"/>
                </a:lnTo>
                <a:lnTo>
                  <a:pt x="96956" y="835006"/>
                </a:lnTo>
                <a:lnTo>
                  <a:pt x="124641" y="870796"/>
                </a:lnTo>
                <a:lnTo>
                  <a:pt x="155224" y="904065"/>
                </a:lnTo>
                <a:lnTo>
                  <a:pt x="188516" y="934625"/>
                </a:lnTo>
                <a:lnTo>
                  <a:pt x="224332" y="962291"/>
                </a:lnTo>
                <a:lnTo>
                  <a:pt x="262483" y="986874"/>
                </a:lnTo>
                <a:lnTo>
                  <a:pt x="302783" y="1008188"/>
                </a:lnTo>
                <a:lnTo>
                  <a:pt x="345046" y="1026047"/>
                </a:lnTo>
                <a:lnTo>
                  <a:pt x="389083" y="1040262"/>
                </a:lnTo>
                <a:lnTo>
                  <a:pt x="434707" y="1050647"/>
                </a:lnTo>
                <a:lnTo>
                  <a:pt x="481732" y="1057015"/>
                </a:lnTo>
                <a:lnTo>
                  <a:pt x="529971" y="1059180"/>
                </a:lnTo>
                <a:lnTo>
                  <a:pt x="578209" y="1057015"/>
                </a:lnTo>
                <a:lnTo>
                  <a:pt x="625234" y="1050647"/>
                </a:lnTo>
                <a:lnTo>
                  <a:pt x="670858" y="1040262"/>
                </a:lnTo>
                <a:lnTo>
                  <a:pt x="714895" y="1026047"/>
                </a:lnTo>
                <a:lnTo>
                  <a:pt x="757158" y="1008188"/>
                </a:lnTo>
                <a:lnTo>
                  <a:pt x="797458" y="986874"/>
                </a:lnTo>
                <a:lnTo>
                  <a:pt x="835609" y="962291"/>
                </a:lnTo>
                <a:lnTo>
                  <a:pt x="871425" y="934625"/>
                </a:lnTo>
                <a:lnTo>
                  <a:pt x="904717" y="904065"/>
                </a:lnTo>
                <a:lnTo>
                  <a:pt x="935300" y="870796"/>
                </a:lnTo>
                <a:lnTo>
                  <a:pt x="962985" y="835006"/>
                </a:lnTo>
                <a:lnTo>
                  <a:pt x="987585" y="796882"/>
                </a:lnTo>
                <a:lnTo>
                  <a:pt x="1008915" y="756611"/>
                </a:lnTo>
                <a:lnTo>
                  <a:pt x="1026785" y="714379"/>
                </a:lnTo>
                <a:lnTo>
                  <a:pt x="1041011" y="670374"/>
                </a:lnTo>
                <a:lnTo>
                  <a:pt x="1051403" y="624783"/>
                </a:lnTo>
                <a:lnTo>
                  <a:pt x="1057776" y="577792"/>
                </a:lnTo>
                <a:lnTo>
                  <a:pt x="1059942" y="529589"/>
                </a:lnTo>
                <a:lnTo>
                  <a:pt x="1057776" y="481387"/>
                </a:lnTo>
                <a:lnTo>
                  <a:pt x="1051403" y="434396"/>
                </a:lnTo>
                <a:lnTo>
                  <a:pt x="1041011" y="388805"/>
                </a:lnTo>
                <a:lnTo>
                  <a:pt x="1026785" y="344800"/>
                </a:lnTo>
                <a:lnTo>
                  <a:pt x="1008915" y="302568"/>
                </a:lnTo>
                <a:lnTo>
                  <a:pt x="987585" y="262297"/>
                </a:lnTo>
                <a:lnTo>
                  <a:pt x="962985" y="224173"/>
                </a:lnTo>
                <a:lnTo>
                  <a:pt x="935300" y="188383"/>
                </a:lnTo>
                <a:lnTo>
                  <a:pt x="904717" y="155114"/>
                </a:lnTo>
                <a:lnTo>
                  <a:pt x="871425" y="124554"/>
                </a:lnTo>
                <a:lnTo>
                  <a:pt x="835609" y="96888"/>
                </a:lnTo>
                <a:lnTo>
                  <a:pt x="797458" y="72305"/>
                </a:lnTo>
                <a:lnTo>
                  <a:pt x="757158" y="50991"/>
                </a:lnTo>
                <a:lnTo>
                  <a:pt x="714895" y="33132"/>
                </a:lnTo>
                <a:lnTo>
                  <a:pt x="670858" y="18917"/>
                </a:lnTo>
                <a:lnTo>
                  <a:pt x="625234" y="8532"/>
                </a:lnTo>
                <a:lnTo>
                  <a:pt x="578209" y="2164"/>
                </a:lnTo>
                <a:lnTo>
                  <a:pt x="529971" y="0"/>
                </a:lnTo>
                <a:close/>
              </a:path>
            </a:pathLst>
          </a:custGeom>
          <a:solidFill>
            <a:srgbClr val="000000"/>
          </a:solidFill>
        </p:spPr>
        <p:txBody>
          <a:bodyPr wrap="square" lIns="0" tIns="0" rIns="0" bIns="0" rtlCol="0"/>
          <a:lstStyle/>
          <a:p>
            <a:endParaRPr/>
          </a:p>
        </p:txBody>
      </p:sp>
      <p:sp>
        <p:nvSpPr>
          <p:cNvPr id="15" name="object 15"/>
          <p:cNvSpPr txBox="1"/>
          <p:nvPr/>
        </p:nvSpPr>
        <p:spPr>
          <a:xfrm>
            <a:off x="7837350" y="3097022"/>
            <a:ext cx="591185" cy="635635"/>
          </a:xfrm>
          <a:prstGeom prst="rect">
            <a:avLst/>
          </a:prstGeom>
        </p:spPr>
        <p:txBody>
          <a:bodyPr vert="horz" wrap="square" lIns="0" tIns="12700" rIns="0" bIns="0" rtlCol="0">
            <a:spAutoFit/>
          </a:bodyPr>
          <a:lstStyle/>
          <a:p>
            <a:pPr marL="12700">
              <a:lnSpc>
                <a:spcPct val="100000"/>
              </a:lnSpc>
              <a:spcBef>
                <a:spcPts val="100"/>
              </a:spcBef>
            </a:pPr>
            <a:r>
              <a:rPr sz="4000" b="1" spc="-5" dirty="0">
                <a:solidFill>
                  <a:srgbClr val="FFFFFF"/>
                </a:solidFill>
                <a:latin typeface="Arial"/>
                <a:cs typeface="Arial"/>
              </a:rPr>
              <a:t>#4</a:t>
            </a:r>
            <a:endParaRPr sz="4000">
              <a:latin typeface="Arial"/>
              <a:cs typeface="Arial"/>
            </a:endParaRPr>
          </a:p>
        </p:txBody>
      </p:sp>
      <p:sp>
        <p:nvSpPr>
          <p:cNvPr id="16" name="object 16"/>
          <p:cNvSpPr/>
          <p:nvPr/>
        </p:nvSpPr>
        <p:spPr>
          <a:xfrm>
            <a:off x="10104119" y="2899410"/>
            <a:ext cx="1059180" cy="1059180"/>
          </a:xfrm>
          <a:custGeom>
            <a:avLst/>
            <a:gdLst/>
            <a:ahLst/>
            <a:cxnLst/>
            <a:rect l="l" t="t" r="r" b="b"/>
            <a:pathLst>
              <a:path w="1059179" h="1059179">
                <a:moveTo>
                  <a:pt x="529590" y="0"/>
                </a:moveTo>
                <a:lnTo>
                  <a:pt x="481387" y="2164"/>
                </a:lnTo>
                <a:lnTo>
                  <a:pt x="434396" y="8532"/>
                </a:lnTo>
                <a:lnTo>
                  <a:pt x="388805" y="18917"/>
                </a:lnTo>
                <a:lnTo>
                  <a:pt x="344800" y="33132"/>
                </a:lnTo>
                <a:lnTo>
                  <a:pt x="302568" y="50991"/>
                </a:lnTo>
                <a:lnTo>
                  <a:pt x="262297" y="72305"/>
                </a:lnTo>
                <a:lnTo>
                  <a:pt x="224173" y="96888"/>
                </a:lnTo>
                <a:lnTo>
                  <a:pt x="188383" y="124554"/>
                </a:lnTo>
                <a:lnTo>
                  <a:pt x="155114" y="155114"/>
                </a:lnTo>
                <a:lnTo>
                  <a:pt x="124554" y="188383"/>
                </a:lnTo>
                <a:lnTo>
                  <a:pt x="96888" y="224173"/>
                </a:lnTo>
                <a:lnTo>
                  <a:pt x="72305" y="262297"/>
                </a:lnTo>
                <a:lnTo>
                  <a:pt x="50991" y="302568"/>
                </a:lnTo>
                <a:lnTo>
                  <a:pt x="33132" y="344800"/>
                </a:lnTo>
                <a:lnTo>
                  <a:pt x="18917" y="388805"/>
                </a:lnTo>
                <a:lnTo>
                  <a:pt x="8532" y="434396"/>
                </a:lnTo>
                <a:lnTo>
                  <a:pt x="2164" y="481387"/>
                </a:lnTo>
                <a:lnTo>
                  <a:pt x="0" y="529589"/>
                </a:lnTo>
                <a:lnTo>
                  <a:pt x="2164" y="577792"/>
                </a:lnTo>
                <a:lnTo>
                  <a:pt x="8532" y="624783"/>
                </a:lnTo>
                <a:lnTo>
                  <a:pt x="18917" y="670374"/>
                </a:lnTo>
                <a:lnTo>
                  <a:pt x="33132" y="714379"/>
                </a:lnTo>
                <a:lnTo>
                  <a:pt x="50991" y="756611"/>
                </a:lnTo>
                <a:lnTo>
                  <a:pt x="72305" y="796882"/>
                </a:lnTo>
                <a:lnTo>
                  <a:pt x="96888" y="835006"/>
                </a:lnTo>
                <a:lnTo>
                  <a:pt x="124554" y="870796"/>
                </a:lnTo>
                <a:lnTo>
                  <a:pt x="155114" y="904065"/>
                </a:lnTo>
                <a:lnTo>
                  <a:pt x="188383" y="934625"/>
                </a:lnTo>
                <a:lnTo>
                  <a:pt x="224173" y="962291"/>
                </a:lnTo>
                <a:lnTo>
                  <a:pt x="262297" y="986874"/>
                </a:lnTo>
                <a:lnTo>
                  <a:pt x="302568" y="1008188"/>
                </a:lnTo>
                <a:lnTo>
                  <a:pt x="344800" y="1026047"/>
                </a:lnTo>
                <a:lnTo>
                  <a:pt x="388805" y="1040262"/>
                </a:lnTo>
                <a:lnTo>
                  <a:pt x="434396" y="1050647"/>
                </a:lnTo>
                <a:lnTo>
                  <a:pt x="481387" y="1057015"/>
                </a:lnTo>
                <a:lnTo>
                  <a:pt x="529590" y="1059180"/>
                </a:lnTo>
                <a:lnTo>
                  <a:pt x="577792" y="1057015"/>
                </a:lnTo>
                <a:lnTo>
                  <a:pt x="624783" y="1050647"/>
                </a:lnTo>
                <a:lnTo>
                  <a:pt x="670374" y="1040262"/>
                </a:lnTo>
                <a:lnTo>
                  <a:pt x="714379" y="1026047"/>
                </a:lnTo>
                <a:lnTo>
                  <a:pt x="756611" y="1008188"/>
                </a:lnTo>
                <a:lnTo>
                  <a:pt x="796882" y="986874"/>
                </a:lnTo>
                <a:lnTo>
                  <a:pt x="835006" y="962291"/>
                </a:lnTo>
                <a:lnTo>
                  <a:pt x="870796" y="934625"/>
                </a:lnTo>
                <a:lnTo>
                  <a:pt x="904065" y="904065"/>
                </a:lnTo>
                <a:lnTo>
                  <a:pt x="934625" y="870796"/>
                </a:lnTo>
                <a:lnTo>
                  <a:pt x="962291" y="835006"/>
                </a:lnTo>
                <a:lnTo>
                  <a:pt x="986874" y="796882"/>
                </a:lnTo>
                <a:lnTo>
                  <a:pt x="1008188" y="756611"/>
                </a:lnTo>
                <a:lnTo>
                  <a:pt x="1026047" y="714379"/>
                </a:lnTo>
                <a:lnTo>
                  <a:pt x="1040262" y="670374"/>
                </a:lnTo>
                <a:lnTo>
                  <a:pt x="1050647" y="624783"/>
                </a:lnTo>
                <a:lnTo>
                  <a:pt x="1057015" y="577792"/>
                </a:lnTo>
                <a:lnTo>
                  <a:pt x="1059180" y="529589"/>
                </a:lnTo>
                <a:lnTo>
                  <a:pt x="1057015" y="481387"/>
                </a:lnTo>
                <a:lnTo>
                  <a:pt x="1050647" y="434396"/>
                </a:lnTo>
                <a:lnTo>
                  <a:pt x="1040262" y="388805"/>
                </a:lnTo>
                <a:lnTo>
                  <a:pt x="1026047" y="344800"/>
                </a:lnTo>
                <a:lnTo>
                  <a:pt x="1008188" y="302568"/>
                </a:lnTo>
                <a:lnTo>
                  <a:pt x="986874" y="262297"/>
                </a:lnTo>
                <a:lnTo>
                  <a:pt x="962291" y="224173"/>
                </a:lnTo>
                <a:lnTo>
                  <a:pt x="934625" y="188383"/>
                </a:lnTo>
                <a:lnTo>
                  <a:pt x="904065" y="155114"/>
                </a:lnTo>
                <a:lnTo>
                  <a:pt x="870796" y="124554"/>
                </a:lnTo>
                <a:lnTo>
                  <a:pt x="835006" y="96888"/>
                </a:lnTo>
                <a:lnTo>
                  <a:pt x="796882" y="72305"/>
                </a:lnTo>
                <a:lnTo>
                  <a:pt x="756611" y="50991"/>
                </a:lnTo>
                <a:lnTo>
                  <a:pt x="714379" y="33132"/>
                </a:lnTo>
                <a:lnTo>
                  <a:pt x="670374" y="18917"/>
                </a:lnTo>
                <a:lnTo>
                  <a:pt x="624783" y="8532"/>
                </a:lnTo>
                <a:lnTo>
                  <a:pt x="577792" y="2164"/>
                </a:lnTo>
                <a:lnTo>
                  <a:pt x="529590" y="0"/>
                </a:lnTo>
                <a:close/>
              </a:path>
            </a:pathLst>
          </a:custGeom>
          <a:solidFill>
            <a:srgbClr val="000000"/>
          </a:solidFill>
        </p:spPr>
        <p:txBody>
          <a:bodyPr wrap="square" lIns="0" tIns="0" rIns="0" bIns="0" rtlCol="0"/>
          <a:lstStyle/>
          <a:p>
            <a:endParaRPr/>
          </a:p>
        </p:txBody>
      </p:sp>
      <p:sp>
        <p:nvSpPr>
          <p:cNvPr id="17" name="object 17"/>
          <p:cNvSpPr txBox="1"/>
          <p:nvPr/>
        </p:nvSpPr>
        <p:spPr>
          <a:xfrm>
            <a:off x="10338403" y="3097022"/>
            <a:ext cx="591185" cy="635635"/>
          </a:xfrm>
          <a:prstGeom prst="rect">
            <a:avLst/>
          </a:prstGeom>
        </p:spPr>
        <p:txBody>
          <a:bodyPr vert="horz" wrap="square" lIns="0" tIns="12700" rIns="0" bIns="0" rtlCol="0">
            <a:spAutoFit/>
          </a:bodyPr>
          <a:lstStyle/>
          <a:p>
            <a:pPr marL="12700">
              <a:lnSpc>
                <a:spcPct val="100000"/>
              </a:lnSpc>
              <a:spcBef>
                <a:spcPts val="100"/>
              </a:spcBef>
            </a:pPr>
            <a:r>
              <a:rPr sz="4000" b="1" spc="-5" dirty="0">
                <a:solidFill>
                  <a:srgbClr val="FFFFFF"/>
                </a:solidFill>
                <a:latin typeface="Arial"/>
                <a:cs typeface="Arial"/>
              </a:rPr>
              <a:t>#5</a:t>
            </a:r>
            <a:endParaRPr sz="4000">
              <a:latin typeface="Arial"/>
              <a:cs typeface="Arial"/>
            </a:endParaRPr>
          </a:p>
        </p:txBody>
      </p:sp>
      <p:sp>
        <p:nvSpPr>
          <p:cNvPr id="18" name="object 18"/>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437765" algn="l"/>
              </a:tabLst>
            </a:pPr>
            <a:r>
              <a:rPr spc="-5" dirty="0"/>
              <a:t>#TCCC-CPP-PPT-04-01</a:t>
            </a:r>
            <a:r>
              <a:rPr spc="3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14</a:t>
            </a:fld>
            <a:endParaRPr sz="12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4" cstate="print"/>
          <a:stretch>
            <a:fillRect/>
          </a:stretch>
        </p:blipFill>
        <p:spPr>
          <a:xfrm>
            <a:off x="307847" y="256031"/>
            <a:ext cx="1173480" cy="655320"/>
          </a:xfrm>
          <a:prstGeom prst="rect">
            <a:avLst/>
          </a:prstGeom>
        </p:spPr>
      </p:pic>
      <p:sp>
        <p:nvSpPr>
          <p:cNvPr id="3" name="object 3"/>
          <p:cNvSpPr txBox="1"/>
          <p:nvPr/>
        </p:nvSpPr>
        <p:spPr>
          <a:xfrm>
            <a:off x="11727942" y="6552996"/>
            <a:ext cx="110489"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606667"/>
                </a:solidFill>
                <a:latin typeface="Arial MT"/>
                <a:cs typeface="Arial MT"/>
              </a:rPr>
              <a:t>7</a:t>
            </a:r>
            <a:endParaRPr sz="1200">
              <a:latin typeface="Arial MT"/>
              <a:cs typeface="Arial MT"/>
            </a:endParaRPr>
          </a:p>
        </p:txBody>
      </p:sp>
      <p:sp>
        <p:nvSpPr>
          <p:cNvPr id="4" name="object 4"/>
          <p:cNvSpPr txBox="1"/>
          <p:nvPr/>
        </p:nvSpPr>
        <p:spPr>
          <a:xfrm>
            <a:off x="3320288" y="303021"/>
            <a:ext cx="5549265" cy="329565"/>
          </a:xfrm>
          <a:prstGeom prst="rect">
            <a:avLst/>
          </a:prstGeom>
        </p:spPr>
        <p:txBody>
          <a:bodyPr vert="horz" wrap="square" lIns="0" tIns="11430" rIns="0" bIns="0" rtlCol="0">
            <a:spAutoFit/>
          </a:bodyPr>
          <a:lstStyle/>
          <a:p>
            <a:pPr marL="12700">
              <a:lnSpc>
                <a:spcPct val="100000"/>
              </a:lnSpc>
              <a:spcBef>
                <a:spcPts val="95"/>
              </a:spcBef>
            </a:pPr>
            <a:r>
              <a:rPr lang="en-US" sz="2000" b="1" spc="-5" dirty="0">
                <a:solidFill>
                  <a:srgbClr val="767070"/>
                </a:solidFill>
                <a:latin typeface="Arial"/>
                <a:cs typeface="Arial"/>
              </a:rPr>
              <a:t>Module 4:</a:t>
            </a:r>
            <a:r>
              <a:rPr lang="en-US" sz="2000" b="1" spc="-15" dirty="0">
                <a:solidFill>
                  <a:srgbClr val="767070"/>
                </a:solidFill>
                <a:latin typeface="Arial"/>
                <a:cs typeface="Arial"/>
              </a:rPr>
              <a:t> </a:t>
            </a:r>
            <a:r>
              <a:rPr lang="en-US" sz="2000" b="1" spc="-5" dirty="0">
                <a:solidFill>
                  <a:srgbClr val="767070"/>
                </a:solidFill>
                <a:latin typeface="Arial"/>
                <a:cs typeface="Arial"/>
              </a:rPr>
              <a:t>Principles</a:t>
            </a:r>
            <a:r>
              <a:rPr lang="en-US" sz="2000" b="1" spc="-20" dirty="0">
                <a:solidFill>
                  <a:srgbClr val="767070"/>
                </a:solidFill>
                <a:latin typeface="Arial"/>
                <a:cs typeface="Arial"/>
              </a:rPr>
              <a:t> </a:t>
            </a:r>
            <a:r>
              <a:rPr lang="en-US" sz="2000" b="1" spc="-5" dirty="0">
                <a:solidFill>
                  <a:srgbClr val="767070"/>
                </a:solidFill>
                <a:latin typeface="Arial"/>
                <a:cs typeface="Arial"/>
              </a:rPr>
              <a:t>and</a:t>
            </a:r>
            <a:r>
              <a:rPr lang="en-US" sz="2000" b="1" spc="-80" dirty="0">
                <a:solidFill>
                  <a:srgbClr val="767070"/>
                </a:solidFill>
                <a:latin typeface="Arial"/>
                <a:cs typeface="Arial"/>
              </a:rPr>
              <a:t> </a:t>
            </a:r>
            <a:r>
              <a:rPr lang="en-US" sz="2000" b="1" spc="-5" dirty="0">
                <a:solidFill>
                  <a:srgbClr val="767070"/>
                </a:solidFill>
                <a:latin typeface="Arial"/>
                <a:cs typeface="Arial"/>
              </a:rPr>
              <a:t>Application</a:t>
            </a:r>
            <a:r>
              <a:rPr lang="en-US" sz="2000" b="1" dirty="0">
                <a:solidFill>
                  <a:srgbClr val="767070"/>
                </a:solidFill>
                <a:latin typeface="Arial"/>
                <a:cs typeface="Arial"/>
              </a:rPr>
              <a:t> </a:t>
            </a:r>
            <a:r>
              <a:rPr lang="en-US" sz="2000" b="1" spc="-5" dirty="0">
                <a:solidFill>
                  <a:srgbClr val="767070"/>
                </a:solidFill>
                <a:latin typeface="Arial"/>
                <a:cs typeface="Arial"/>
              </a:rPr>
              <a:t>of</a:t>
            </a:r>
            <a:r>
              <a:rPr lang="en-US" sz="2000" b="1" spc="-10" dirty="0">
                <a:solidFill>
                  <a:srgbClr val="767070"/>
                </a:solidFill>
                <a:latin typeface="Arial"/>
                <a:cs typeface="Arial"/>
              </a:rPr>
              <a:t> TFC</a:t>
            </a:r>
            <a:endParaRPr lang="en-US" sz="2000" dirty="0">
              <a:latin typeface="Arial"/>
              <a:cs typeface="Arial"/>
            </a:endParaRPr>
          </a:p>
        </p:txBody>
      </p:sp>
      <p:sp>
        <p:nvSpPr>
          <p:cNvPr id="10" name="object 10"/>
          <p:cNvSpPr txBox="1"/>
          <p:nvPr/>
        </p:nvSpPr>
        <p:spPr>
          <a:xfrm>
            <a:off x="1030325" y="935812"/>
            <a:ext cx="10130790" cy="575799"/>
          </a:xfrm>
          <a:prstGeom prst="rect">
            <a:avLst/>
          </a:prstGeom>
        </p:spPr>
        <p:txBody>
          <a:bodyPr vert="horz" wrap="square" lIns="0" tIns="74930" rIns="0" bIns="0" rtlCol="0">
            <a:spAutoFit/>
          </a:bodyPr>
          <a:lstStyle/>
          <a:p>
            <a:pPr marL="4051935" marR="5080" indent="-4039870" algn="ctr">
              <a:lnSpc>
                <a:spcPts val="3890"/>
              </a:lnSpc>
              <a:spcBef>
                <a:spcPts val="590"/>
              </a:spcBef>
            </a:pPr>
            <a:r>
              <a:rPr sz="3600" b="1" spc="-5" dirty="0">
                <a:solidFill>
                  <a:srgbClr val="FFFFFF"/>
                </a:solidFill>
                <a:latin typeface="Arial"/>
                <a:cs typeface="Arial"/>
              </a:rPr>
              <a:t>Casualty</a:t>
            </a:r>
            <a:r>
              <a:rPr sz="3600" b="1" spc="15" dirty="0">
                <a:solidFill>
                  <a:srgbClr val="FFFFFF"/>
                </a:solidFill>
                <a:latin typeface="Arial"/>
                <a:cs typeface="Arial"/>
              </a:rPr>
              <a:t> </a:t>
            </a:r>
            <a:r>
              <a:rPr lang="en-US" sz="3600" b="1" spc="15" dirty="0">
                <a:solidFill>
                  <a:srgbClr val="FFFFFF"/>
                </a:solidFill>
                <a:latin typeface="Arial"/>
                <a:cs typeface="Arial"/>
              </a:rPr>
              <a:t>Collection Point </a:t>
            </a:r>
            <a:endParaRPr sz="3600" dirty="0">
              <a:latin typeface="Arial"/>
              <a:cs typeface="Arial"/>
            </a:endParaRPr>
          </a:p>
        </p:txBody>
      </p:sp>
      <p:pic>
        <p:nvPicPr>
          <p:cNvPr id="5" name="04. Casualty Collection Point">
            <a:hlinkClick r:id="" action="ppaction://media"/>
            <a:extLst>
              <a:ext uri="{FF2B5EF4-FFF2-40B4-BE49-F238E27FC236}">
                <a16:creationId xmlns:a16="http://schemas.microsoft.com/office/drawing/2014/main" id="{155F466D-803E-AFA2-FB55-EB39BD06031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35848" y="1567448"/>
            <a:ext cx="8518144" cy="4791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767070"/>
                </a:solidFill>
              </a:rPr>
              <a:t>Module 4:</a:t>
            </a:r>
            <a:r>
              <a:rPr sz="2000" spc="-15" dirty="0">
                <a:solidFill>
                  <a:srgbClr val="767070"/>
                </a:solidFill>
              </a:rPr>
              <a:t> </a:t>
            </a:r>
            <a:r>
              <a:rPr sz="2000" spc="-5" dirty="0">
                <a:solidFill>
                  <a:srgbClr val="767070"/>
                </a:solidFill>
              </a:rPr>
              <a:t>Principles</a:t>
            </a:r>
            <a:r>
              <a:rPr sz="2000" spc="-20" dirty="0">
                <a:solidFill>
                  <a:srgbClr val="767070"/>
                </a:solidFill>
              </a:rPr>
              <a:t> </a:t>
            </a:r>
            <a:r>
              <a:rPr sz="2000" spc="-5" dirty="0">
                <a:solidFill>
                  <a:srgbClr val="767070"/>
                </a:solidFill>
              </a:rPr>
              <a:t>and</a:t>
            </a:r>
            <a:r>
              <a:rPr sz="2000" spc="-80" dirty="0">
                <a:solidFill>
                  <a:srgbClr val="767070"/>
                </a:solidFill>
              </a:rPr>
              <a:t> </a:t>
            </a:r>
            <a:r>
              <a:rPr sz="2000" spc="-5" dirty="0">
                <a:solidFill>
                  <a:srgbClr val="767070"/>
                </a:solidFill>
              </a:rPr>
              <a:t>Application</a:t>
            </a:r>
            <a:r>
              <a:rPr sz="2000" dirty="0">
                <a:solidFill>
                  <a:srgbClr val="767070"/>
                </a:solidFill>
              </a:rPr>
              <a:t> </a:t>
            </a:r>
            <a:r>
              <a:rPr sz="2000" spc="-5" dirty="0">
                <a:solidFill>
                  <a:srgbClr val="767070"/>
                </a:solidFill>
              </a:rPr>
              <a:t>of</a:t>
            </a:r>
            <a:r>
              <a:rPr sz="2000" spc="-10" dirty="0">
                <a:solidFill>
                  <a:srgbClr val="767070"/>
                </a:solidFill>
              </a:rPr>
              <a:t> TFC</a:t>
            </a:r>
            <a:endParaRPr sz="2000"/>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2547492" y="709079"/>
            <a:ext cx="7096759" cy="1068070"/>
          </a:xfrm>
          <a:prstGeom prst="rect">
            <a:avLst/>
          </a:prstGeom>
        </p:spPr>
        <p:txBody>
          <a:bodyPr vert="horz" wrap="square" lIns="0" tIns="74295" rIns="0" bIns="0" rtlCol="0">
            <a:spAutoFit/>
          </a:bodyPr>
          <a:lstStyle/>
          <a:p>
            <a:pPr marL="1096645" marR="5080" indent="-1084580">
              <a:lnSpc>
                <a:spcPts val="3890"/>
              </a:lnSpc>
              <a:spcBef>
                <a:spcPts val="585"/>
              </a:spcBef>
            </a:pPr>
            <a:r>
              <a:rPr sz="3600" b="1" spc="-40" dirty="0">
                <a:solidFill>
                  <a:srgbClr val="CD9146"/>
                </a:solidFill>
                <a:latin typeface="Arial"/>
                <a:cs typeface="Arial"/>
              </a:rPr>
              <a:t>CASUALTY </a:t>
            </a:r>
            <a:r>
              <a:rPr sz="3600" b="1" spc="-5" dirty="0">
                <a:solidFill>
                  <a:srgbClr val="CD9146"/>
                </a:solidFill>
                <a:latin typeface="Arial"/>
                <a:cs typeface="Arial"/>
              </a:rPr>
              <a:t>COLLECTION </a:t>
            </a:r>
            <a:r>
              <a:rPr sz="3600" b="1" dirty="0">
                <a:solidFill>
                  <a:srgbClr val="CD9146"/>
                </a:solidFill>
                <a:latin typeface="Arial"/>
                <a:cs typeface="Arial"/>
              </a:rPr>
              <a:t>POINT </a:t>
            </a:r>
            <a:r>
              <a:rPr sz="3600" b="1" spc="-994" dirty="0">
                <a:solidFill>
                  <a:srgbClr val="CD9146"/>
                </a:solidFill>
                <a:latin typeface="Arial"/>
                <a:cs typeface="Arial"/>
              </a:rPr>
              <a:t> </a:t>
            </a:r>
            <a:r>
              <a:rPr sz="3600" b="1" dirty="0">
                <a:latin typeface="Arial"/>
                <a:cs typeface="Arial"/>
              </a:rPr>
              <a:t>SELECTION</a:t>
            </a:r>
            <a:r>
              <a:rPr sz="3600" b="1" spc="-20" dirty="0">
                <a:latin typeface="Arial"/>
                <a:cs typeface="Arial"/>
              </a:rPr>
              <a:t> </a:t>
            </a:r>
            <a:r>
              <a:rPr sz="3600" b="1" spc="-5" dirty="0">
                <a:latin typeface="Arial"/>
                <a:cs typeface="Arial"/>
              </a:rPr>
              <a:t>CRITERIA</a:t>
            </a:r>
            <a:endParaRPr sz="3600">
              <a:latin typeface="Arial"/>
              <a:cs typeface="Arial"/>
            </a:endParaRPr>
          </a:p>
        </p:txBody>
      </p:sp>
      <p:sp>
        <p:nvSpPr>
          <p:cNvPr id="5" name="object 5"/>
          <p:cNvSpPr txBox="1"/>
          <p:nvPr/>
        </p:nvSpPr>
        <p:spPr>
          <a:xfrm>
            <a:off x="3520677" y="3390826"/>
            <a:ext cx="1873885" cy="635000"/>
          </a:xfrm>
          <a:prstGeom prst="rect">
            <a:avLst/>
          </a:prstGeom>
        </p:spPr>
        <p:txBody>
          <a:bodyPr vert="horz" wrap="square" lIns="0" tIns="12065" rIns="0" bIns="0" rtlCol="0">
            <a:spAutoFit/>
          </a:bodyPr>
          <a:lstStyle/>
          <a:p>
            <a:pPr algn="ctr">
              <a:lnSpc>
                <a:spcPct val="100000"/>
              </a:lnSpc>
              <a:spcBef>
                <a:spcPts val="95"/>
              </a:spcBef>
            </a:pPr>
            <a:r>
              <a:rPr sz="2000" b="1" spc="-10" dirty="0">
                <a:solidFill>
                  <a:srgbClr val="CD9146"/>
                </a:solidFill>
                <a:latin typeface="Arial"/>
                <a:cs typeface="Arial"/>
              </a:rPr>
              <a:t>COMMAND</a:t>
            </a:r>
            <a:r>
              <a:rPr sz="2000" b="1" spc="-20" dirty="0">
                <a:solidFill>
                  <a:srgbClr val="CD9146"/>
                </a:solidFill>
                <a:latin typeface="Arial"/>
                <a:cs typeface="Arial"/>
              </a:rPr>
              <a:t> </a:t>
            </a:r>
            <a:r>
              <a:rPr sz="2000" spc="-10" dirty="0">
                <a:latin typeface="Arial MT"/>
                <a:cs typeface="Arial MT"/>
              </a:rPr>
              <a:t>and</a:t>
            </a:r>
            <a:endParaRPr sz="2000">
              <a:latin typeface="Arial MT"/>
              <a:cs typeface="Arial MT"/>
            </a:endParaRPr>
          </a:p>
          <a:p>
            <a:pPr marL="1270" algn="ctr">
              <a:lnSpc>
                <a:spcPct val="100000"/>
              </a:lnSpc>
            </a:pPr>
            <a:r>
              <a:rPr sz="2000" b="1" spc="-5" dirty="0">
                <a:solidFill>
                  <a:srgbClr val="CD9146"/>
                </a:solidFill>
                <a:latin typeface="Arial"/>
                <a:cs typeface="Arial"/>
              </a:rPr>
              <a:t>CONTROL</a:t>
            </a:r>
            <a:endParaRPr sz="2000">
              <a:latin typeface="Arial"/>
              <a:cs typeface="Arial"/>
            </a:endParaRPr>
          </a:p>
        </p:txBody>
      </p:sp>
      <p:sp>
        <p:nvSpPr>
          <p:cNvPr id="6" name="object 6"/>
          <p:cNvSpPr txBox="1"/>
          <p:nvPr/>
        </p:nvSpPr>
        <p:spPr>
          <a:xfrm>
            <a:off x="1149674" y="3390826"/>
            <a:ext cx="131064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CD9146"/>
                </a:solidFill>
                <a:latin typeface="Arial"/>
                <a:cs typeface="Arial"/>
              </a:rPr>
              <a:t>SECURITY</a:t>
            </a:r>
            <a:endParaRPr sz="2000">
              <a:latin typeface="Arial"/>
              <a:cs typeface="Arial"/>
            </a:endParaRPr>
          </a:p>
        </p:txBody>
      </p:sp>
      <p:sp>
        <p:nvSpPr>
          <p:cNvPr id="7" name="object 7"/>
          <p:cNvSpPr txBox="1"/>
          <p:nvPr/>
        </p:nvSpPr>
        <p:spPr>
          <a:xfrm>
            <a:off x="9641792" y="3390826"/>
            <a:ext cx="1651000" cy="635000"/>
          </a:xfrm>
          <a:prstGeom prst="rect">
            <a:avLst/>
          </a:prstGeom>
        </p:spPr>
        <p:txBody>
          <a:bodyPr vert="horz" wrap="square" lIns="0" tIns="12065" rIns="0" bIns="0" rtlCol="0">
            <a:spAutoFit/>
          </a:bodyPr>
          <a:lstStyle/>
          <a:p>
            <a:pPr algn="ctr">
              <a:lnSpc>
                <a:spcPct val="100000"/>
              </a:lnSpc>
              <a:spcBef>
                <a:spcPts val="95"/>
              </a:spcBef>
            </a:pPr>
            <a:r>
              <a:rPr sz="2000" spc="-5" dirty="0">
                <a:latin typeface="Arial MT"/>
                <a:cs typeface="Arial MT"/>
              </a:rPr>
              <a:t>Situational</a:t>
            </a:r>
            <a:endParaRPr sz="2000">
              <a:latin typeface="Arial MT"/>
              <a:cs typeface="Arial MT"/>
            </a:endParaRPr>
          </a:p>
          <a:p>
            <a:pPr algn="ctr">
              <a:lnSpc>
                <a:spcPct val="100000"/>
              </a:lnSpc>
            </a:pPr>
            <a:r>
              <a:rPr sz="2000" b="1" spc="-25" dirty="0">
                <a:solidFill>
                  <a:srgbClr val="CD9146"/>
                </a:solidFill>
                <a:latin typeface="Arial"/>
                <a:cs typeface="Arial"/>
              </a:rPr>
              <a:t>AWARENESS</a:t>
            </a:r>
            <a:endParaRPr sz="2000">
              <a:latin typeface="Arial"/>
              <a:cs typeface="Arial"/>
            </a:endParaRPr>
          </a:p>
        </p:txBody>
      </p:sp>
      <p:sp>
        <p:nvSpPr>
          <p:cNvPr id="8" name="object 8"/>
          <p:cNvSpPr txBox="1"/>
          <p:nvPr/>
        </p:nvSpPr>
        <p:spPr>
          <a:xfrm>
            <a:off x="5973640" y="3390826"/>
            <a:ext cx="2978150" cy="635000"/>
          </a:xfrm>
          <a:prstGeom prst="rect">
            <a:avLst/>
          </a:prstGeom>
        </p:spPr>
        <p:txBody>
          <a:bodyPr vert="horz" wrap="square" lIns="0" tIns="12065" rIns="0" bIns="0" rtlCol="0">
            <a:spAutoFit/>
          </a:bodyPr>
          <a:lstStyle/>
          <a:p>
            <a:pPr marL="102235" marR="5080" indent="-90170">
              <a:lnSpc>
                <a:spcPct val="100000"/>
              </a:lnSpc>
              <a:spcBef>
                <a:spcPts val="95"/>
              </a:spcBef>
            </a:pPr>
            <a:r>
              <a:rPr sz="2000" spc="-5" dirty="0">
                <a:latin typeface="Arial MT"/>
                <a:cs typeface="Arial MT"/>
              </a:rPr>
              <a:t>Appropriate</a:t>
            </a:r>
            <a:r>
              <a:rPr sz="2000" spc="-35" dirty="0">
                <a:latin typeface="Arial MT"/>
                <a:cs typeface="Arial MT"/>
              </a:rPr>
              <a:t> </a:t>
            </a:r>
            <a:r>
              <a:rPr sz="2000" b="1" spc="-5" dirty="0">
                <a:solidFill>
                  <a:srgbClr val="CD9146"/>
                </a:solidFill>
                <a:latin typeface="Arial"/>
                <a:cs typeface="Arial"/>
              </a:rPr>
              <a:t>TRIAGE</a:t>
            </a:r>
            <a:r>
              <a:rPr sz="2000" b="1" spc="-95" dirty="0">
                <a:solidFill>
                  <a:srgbClr val="CD9146"/>
                </a:solidFill>
                <a:latin typeface="Arial"/>
                <a:cs typeface="Arial"/>
              </a:rPr>
              <a:t> </a:t>
            </a:r>
            <a:r>
              <a:rPr sz="2000" b="1" spc="-10" dirty="0">
                <a:solidFill>
                  <a:srgbClr val="CD9146"/>
                </a:solidFill>
                <a:latin typeface="Arial"/>
                <a:cs typeface="Arial"/>
              </a:rPr>
              <a:t>AND </a:t>
            </a:r>
            <a:r>
              <a:rPr sz="2000" b="1" spc="-540" dirty="0">
                <a:solidFill>
                  <a:srgbClr val="CD9146"/>
                </a:solidFill>
                <a:latin typeface="Arial"/>
                <a:cs typeface="Arial"/>
              </a:rPr>
              <a:t> </a:t>
            </a:r>
            <a:r>
              <a:rPr sz="2000" b="1" spc="-5" dirty="0">
                <a:solidFill>
                  <a:srgbClr val="CD9146"/>
                </a:solidFill>
                <a:latin typeface="Arial"/>
                <a:cs typeface="Arial"/>
              </a:rPr>
              <a:t>MEDICAL</a:t>
            </a:r>
            <a:r>
              <a:rPr sz="2000" b="1" spc="-55" dirty="0">
                <a:solidFill>
                  <a:srgbClr val="CD9146"/>
                </a:solidFill>
                <a:latin typeface="Arial"/>
                <a:cs typeface="Arial"/>
              </a:rPr>
              <a:t> </a:t>
            </a:r>
            <a:r>
              <a:rPr sz="2000" b="1" spc="-20" dirty="0">
                <a:solidFill>
                  <a:srgbClr val="CD9146"/>
                </a:solidFill>
                <a:latin typeface="Arial"/>
                <a:cs typeface="Arial"/>
              </a:rPr>
              <a:t>TREATMENT</a:t>
            </a:r>
            <a:endParaRPr sz="2000">
              <a:latin typeface="Arial"/>
              <a:cs typeface="Arial"/>
            </a:endParaRPr>
          </a:p>
        </p:txBody>
      </p:sp>
      <p:sp>
        <p:nvSpPr>
          <p:cNvPr id="9" name="object 9"/>
          <p:cNvSpPr txBox="1"/>
          <p:nvPr/>
        </p:nvSpPr>
        <p:spPr>
          <a:xfrm>
            <a:off x="2214393" y="5827802"/>
            <a:ext cx="1966595" cy="330200"/>
          </a:xfrm>
          <a:prstGeom prst="rect">
            <a:avLst/>
          </a:prstGeom>
        </p:spPr>
        <p:txBody>
          <a:bodyPr vert="horz" wrap="square" lIns="0" tIns="12065" rIns="0" bIns="0" rtlCol="0">
            <a:spAutoFit/>
          </a:bodyPr>
          <a:lstStyle/>
          <a:p>
            <a:pPr marL="12700">
              <a:lnSpc>
                <a:spcPct val="100000"/>
              </a:lnSpc>
              <a:spcBef>
                <a:spcPts val="95"/>
              </a:spcBef>
            </a:pPr>
            <a:r>
              <a:rPr sz="2000" b="1" spc="-20" dirty="0">
                <a:solidFill>
                  <a:srgbClr val="CD9146"/>
                </a:solidFill>
                <a:latin typeface="Arial"/>
                <a:cs typeface="Arial"/>
              </a:rPr>
              <a:t>ORGANIZATION</a:t>
            </a:r>
            <a:endParaRPr sz="2000">
              <a:latin typeface="Arial"/>
              <a:cs typeface="Arial"/>
            </a:endParaRPr>
          </a:p>
        </p:txBody>
      </p:sp>
      <p:sp>
        <p:nvSpPr>
          <p:cNvPr id="10" name="object 10"/>
          <p:cNvSpPr txBox="1"/>
          <p:nvPr/>
        </p:nvSpPr>
        <p:spPr>
          <a:xfrm>
            <a:off x="4470702" y="5827802"/>
            <a:ext cx="2704465" cy="635000"/>
          </a:xfrm>
          <a:prstGeom prst="rect">
            <a:avLst/>
          </a:prstGeom>
        </p:spPr>
        <p:txBody>
          <a:bodyPr vert="horz" wrap="square" lIns="0" tIns="12065" rIns="0" bIns="0" rtlCol="0">
            <a:spAutoFit/>
          </a:bodyPr>
          <a:lstStyle/>
          <a:p>
            <a:pPr algn="ctr">
              <a:lnSpc>
                <a:spcPct val="100000"/>
              </a:lnSpc>
              <a:spcBef>
                <a:spcPts val="95"/>
              </a:spcBef>
            </a:pPr>
            <a:r>
              <a:rPr sz="2000" spc="-5" dirty="0">
                <a:latin typeface="Arial MT"/>
                <a:cs typeface="Arial MT"/>
              </a:rPr>
              <a:t>Control</a:t>
            </a:r>
            <a:r>
              <a:rPr sz="2000" spc="-25" dirty="0">
                <a:latin typeface="Arial MT"/>
                <a:cs typeface="Arial MT"/>
              </a:rPr>
              <a:t> </a:t>
            </a:r>
            <a:r>
              <a:rPr sz="2000" spc="-5" dirty="0">
                <a:latin typeface="Arial MT"/>
                <a:cs typeface="Arial MT"/>
              </a:rPr>
              <a:t>of</a:t>
            </a:r>
            <a:r>
              <a:rPr sz="2000" spc="-40" dirty="0">
                <a:latin typeface="Arial MT"/>
                <a:cs typeface="Arial MT"/>
              </a:rPr>
              <a:t> </a:t>
            </a:r>
            <a:r>
              <a:rPr sz="2000" b="1" spc="-5" dirty="0">
                <a:solidFill>
                  <a:srgbClr val="CD9146"/>
                </a:solidFill>
                <a:latin typeface="Arial"/>
                <a:cs typeface="Arial"/>
              </a:rPr>
              <a:t>EQUIPMENT</a:t>
            </a:r>
            <a:endParaRPr sz="2000">
              <a:latin typeface="Arial"/>
              <a:cs typeface="Arial"/>
            </a:endParaRPr>
          </a:p>
          <a:p>
            <a:pPr algn="ctr">
              <a:lnSpc>
                <a:spcPct val="100000"/>
              </a:lnSpc>
            </a:pPr>
            <a:r>
              <a:rPr sz="2000" spc="-5" dirty="0">
                <a:latin typeface="Arial MT"/>
                <a:cs typeface="Arial MT"/>
              </a:rPr>
              <a:t>and</a:t>
            </a:r>
            <a:r>
              <a:rPr sz="2000" spc="-35" dirty="0">
                <a:latin typeface="Arial MT"/>
                <a:cs typeface="Arial MT"/>
              </a:rPr>
              <a:t> </a:t>
            </a:r>
            <a:r>
              <a:rPr sz="2000" b="1" spc="-5" dirty="0">
                <a:solidFill>
                  <a:srgbClr val="CD9146"/>
                </a:solidFill>
                <a:latin typeface="Arial"/>
                <a:cs typeface="Arial"/>
              </a:rPr>
              <a:t>SUPPLIES</a:t>
            </a:r>
            <a:endParaRPr sz="2000">
              <a:latin typeface="Arial"/>
              <a:cs typeface="Arial"/>
            </a:endParaRPr>
          </a:p>
        </p:txBody>
      </p:sp>
      <p:sp>
        <p:nvSpPr>
          <p:cNvPr id="11" name="object 11"/>
          <p:cNvSpPr txBox="1"/>
          <p:nvPr/>
        </p:nvSpPr>
        <p:spPr>
          <a:xfrm>
            <a:off x="7778788" y="5827802"/>
            <a:ext cx="2265680" cy="330200"/>
          </a:xfrm>
          <a:prstGeom prst="rect">
            <a:avLst/>
          </a:prstGeom>
        </p:spPr>
        <p:txBody>
          <a:bodyPr vert="horz" wrap="square" lIns="0" tIns="12065" rIns="0" bIns="0" rtlCol="0">
            <a:spAutoFit/>
          </a:bodyPr>
          <a:lstStyle/>
          <a:p>
            <a:pPr marL="12700">
              <a:lnSpc>
                <a:spcPct val="100000"/>
              </a:lnSpc>
              <a:spcBef>
                <a:spcPts val="95"/>
              </a:spcBef>
            </a:pPr>
            <a:r>
              <a:rPr sz="2000" b="1" spc="-15" dirty="0">
                <a:solidFill>
                  <a:srgbClr val="CD9146"/>
                </a:solidFill>
                <a:latin typeface="Arial"/>
                <a:cs typeface="Arial"/>
              </a:rPr>
              <a:t>ACCOUNTABILITY</a:t>
            </a:r>
            <a:endParaRPr sz="2000">
              <a:latin typeface="Arial"/>
              <a:cs typeface="Arial"/>
            </a:endParaRPr>
          </a:p>
        </p:txBody>
      </p:sp>
      <p:pic>
        <p:nvPicPr>
          <p:cNvPr id="12" name="object 12"/>
          <p:cNvPicPr/>
          <p:nvPr/>
        </p:nvPicPr>
        <p:blipFill>
          <a:blip r:embed="rId4" cstate="print"/>
          <a:stretch>
            <a:fillRect/>
          </a:stretch>
        </p:blipFill>
        <p:spPr>
          <a:xfrm>
            <a:off x="1269015" y="2039947"/>
            <a:ext cx="1096337" cy="1182852"/>
          </a:xfrm>
          <a:prstGeom prst="rect">
            <a:avLst/>
          </a:prstGeom>
        </p:spPr>
      </p:pic>
      <p:pic>
        <p:nvPicPr>
          <p:cNvPr id="13" name="object 13"/>
          <p:cNvPicPr/>
          <p:nvPr/>
        </p:nvPicPr>
        <p:blipFill>
          <a:blip r:embed="rId5" cstate="print"/>
          <a:stretch>
            <a:fillRect/>
          </a:stretch>
        </p:blipFill>
        <p:spPr>
          <a:xfrm>
            <a:off x="6447613" y="2117024"/>
            <a:ext cx="2060196" cy="1179162"/>
          </a:xfrm>
          <a:prstGeom prst="rect">
            <a:avLst/>
          </a:prstGeom>
        </p:spPr>
      </p:pic>
      <p:pic>
        <p:nvPicPr>
          <p:cNvPr id="14" name="object 14"/>
          <p:cNvPicPr/>
          <p:nvPr/>
        </p:nvPicPr>
        <p:blipFill>
          <a:blip r:embed="rId6" cstate="print"/>
          <a:stretch>
            <a:fillRect/>
          </a:stretch>
        </p:blipFill>
        <p:spPr>
          <a:xfrm>
            <a:off x="2388108" y="4300728"/>
            <a:ext cx="1735073" cy="1431785"/>
          </a:xfrm>
          <a:prstGeom prst="rect">
            <a:avLst/>
          </a:prstGeom>
        </p:spPr>
      </p:pic>
      <p:pic>
        <p:nvPicPr>
          <p:cNvPr id="15" name="object 15"/>
          <p:cNvPicPr/>
          <p:nvPr/>
        </p:nvPicPr>
        <p:blipFill>
          <a:blip r:embed="rId7" cstate="print"/>
          <a:stretch>
            <a:fillRect/>
          </a:stretch>
        </p:blipFill>
        <p:spPr>
          <a:xfrm>
            <a:off x="4962103" y="4331385"/>
            <a:ext cx="1884671" cy="1341258"/>
          </a:xfrm>
          <a:prstGeom prst="rect">
            <a:avLst/>
          </a:prstGeom>
        </p:spPr>
      </p:pic>
      <p:pic>
        <p:nvPicPr>
          <p:cNvPr id="16" name="object 16"/>
          <p:cNvPicPr/>
          <p:nvPr/>
        </p:nvPicPr>
        <p:blipFill>
          <a:blip r:embed="rId8" cstate="print"/>
          <a:stretch>
            <a:fillRect/>
          </a:stretch>
        </p:blipFill>
        <p:spPr>
          <a:xfrm>
            <a:off x="3770851" y="1858839"/>
            <a:ext cx="1430673" cy="1439083"/>
          </a:xfrm>
          <a:prstGeom prst="rect">
            <a:avLst/>
          </a:prstGeom>
        </p:spPr>
      </p:pic>
      <p:pic>
        <p:nvPicPr>
          <p:cNvPr id="17" name="object 17"/>
          <p:cNvPicPr/>
          <p:nvPr/>
        </p:nvPicPr>
        <p:blipFill>
          <a:blip r:embed="rId9" cstate="print"/>
          <a:stretch>
            <a:fillRect/>
          </a:stretch>
        </p:blipFill>
        <p:spPr>
          <a:xfrm>
            <a:off x="7950280" y="4192550"/>
            <a:ext cx="1858682" cy="1598648"/>
          </a:xfrm>
          <a:prstGeom prst="rect">
            <a:avLst/>
          </a:prstGeom>
        </p:spPr>
      </p:pic>
      <p:pic>
        <p:nvPicPr>
          <p:cNvPr id="18" name="object 18"/>
          <p:cNvPicPr/>
          <p:nvPr/>
        </p:nvPicPr>
        <p:blipFill>
          <a:blip r:embed="rId10" cstate="print"/>
          <a:stretch>
            <a:fillRect/>
          </a:stretch>
        </p:blipFill>
        <p:spPr>
          <a:xfrm>
            <a:off x="9669221" y="1884513"/>
            <a:ext cx="1418539" cy="1430186"/>
          </a:xfrm>
          <a:prstGeom prst="rect">
            <a:avLst/>
          </a:prstGeom>
        </p:spPr>
      </p:pic>
      <p:sp>
        <p:nvSpPr>
          <p:cNvPr id="19" name="object 19"/>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437765" algn="l"/>
              </a:tabLst>
            </a:pPr>
            <a:r>
              <a:rPr spc="-5" dirty="0"/>
              <a:t>#TCCC-CPP-PPT-04-01</a:t>
            </a:r>
            <a:r>
              <a:rPr spc="3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16</a:t>
            </a:fld>
            <a:endParaRPr sz="1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67070"/>
                </a:solidFill>
                <a:latin typeface="Arial"/>
                <a:cs typeface="Arial"/>
              </a:rPr>
              <a:t>Module 4:</a:t>
            </a:r>
            <a:r>
              <a:rPr sz="2000" b="1" spc="-15" dirty="0">
                <a:solidFill>
                  <a:srgbClr val="767070"/>
                </a:solidFill>
                <a:latin typeface="Arial"/>
                <a:cs typeface="Arial"/>
              </a:rPr>
              <a:t> </a:t>
            </a:r>
            <a:r>
              <a:rPr sz="2000" b="1" spc="-5" dirty="0">
                <a:solidFill>
                  <a:srgbClr val="767070"/>
                </a:solidFill>
                <a:latin typeface="Arial"/>
                <a:cs typeface="Arial"/>
              </a:rPr>
              <a:t>Principles</a:t>
            </a:r>
            <a:r>
              <a:rPr sz="2000" b="1" spc="-20" dirty="0">
                <a:solidFill>
                  <a:srgbClr val="767070"/>
                </a:solidFill>
                <a:latin typeface="Arial"/>
                <a:cs typeface="Arial"/>
              </a:rPr>
              <a:t> </a:t>
            </a:r>
            <a:r>
              <a:rPr sz="2000" b="1" spc="-5" dirty="0">
                <a:solidFill>
                  <a:srgbClr val="767070"/>
                </a:solidFill>
                <a:latin typeface="Arial"/>
                <a:cs typeface="Arial"/>
              </a:rPr>
              <a:t>and</a:t>
            </a:r>
            <a:r>
              <a:rPr sz="2000" b="1" spc="-80" dirty="0">
                <a:solidFill>
                  <a:srgbClr val="767070"/>
                </a:solidFill>
                <a:latin typeface="Arial"/>
                <a:cs typeface="Arial"/>
              </a:rPr>
              <a:t> </a:t>
            </a:r>
            <a:r>
              <a:rPr sz="2000" b="1" spc="-5" dirty="0">
                <a:solidFill>
                  <a:srgbClr val="767070"/>
                </a:solidFill>
                <a:latin typeface="Arial"/>
                <a:cs typeface="Arial"/>
              </a:rPr>
              <a:t>Application</a:t>
            </a:r>
            <a:r>
              <a:rPr sz="2000" b="1" dirty="0">
                <a:solidFill>
                  <a:srgbClr val="767070"/>
                </a:solidFill>
                <a:latin typeface="Arial"/>
                <a:cs typeface="Arial"/>
              </a:rPr>
              <a:t> </a:t>
            </a:r>
            <a:r>
              <a:rPr sz="2000" b="1" spc="-5" dirty="0">
                <a:solidFill>
                  <a:srgbClr val="767070"/>
                </a:solidFill>
                <a:latin typeface="Arial"/>
                <a:cs typeface="Arial"/>
              </a:rPr>
              <a:t>of</a:t>
            </a:r>
            <a:r>
              <a:rPr sz="2000" b="1" spc="-10" dirty="0">
                <a:solidFill>
                  <a:srgbClr val="767070"/>
                </a:solidFill>
                <a:latin typeface="Arial"/>
                <a:cs typeface="Arial"/>
              </a:rPr>
              <a:t> TFC</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6067805" y="2087879"/>
            <a:ext cx="5847080" cy="4144645"/>
            <a:chOff x="6067805" y="2087879"/>
            <a:chExt cx="5847080" cy="4144645"/>
          </a:xfrm>
        </p:grpSpPr>
        <p:pic>
          <p:nvPicPr>
            <p:cNvPr id="5" name="object 5"/>
            <p:cNvPicPr/>
            <p:nvPr/>
          </p:nvPicPr>
          <p:blipFill>
            <a:blip r:embed="rId4" cstate="print"/>
            <a:stretch>
              <a:fillRect/>
            </a:stretch>
          </p:blipFill>
          <p:spPr>
            <a:xfrm>
              <a:off x="6067805" y="2087879"/>
              <a:ext cx="5846825" cy="4144517"/>
            </a:xfrm>
            <a:prstGeom prst="rect">
              <a:avLst/>
            </a:prstGeom>
          </p:spPr>
        </p:pic>
        <p:pic>
          <p:nvPicPr>
            <p:cNvPr id="6" name="object 6"/>
            <p:cNvPicPr/>
            <p:nvPr/>
          </p:nvPicPr>
          <p:blipFill>
            <a:blip r:embed="rId5" cstate="print"/>
            <a:stretch>
              <a:fillRect/>
            </a:stretch>
          </p:blipFill>
          <p:spPr>
            <a:xfrm>
              <a:off x="8522970" y="3886974"/>
              <a:ext cx="890003" cy="890003"/>
            </a:xfrm>
            <a:prstGeom prst="rect">
              <a:avLst/>
            </a:prstGeom>
          </p:spPr>
        </p:pic>
        <p:pic>
          <p:nvPicPr>
            <p:cNvPr id="7" name="object 7"/>
            <p:cNvPicPr/>
            <p:nvPr/>
          </p:nvPicPr>
          <p:blipFill>
            <a:blip r:embed="rId6" cstate="print"/>
            <a:stretch>
              <a:fillRect/>
            </a:stretch>
          </p:blipFill>
          <p:spPr>
            <a:xfrm>
              <a:off x="9296400" y="4998720"/>
              <a:ext cx="559306" cy="252983"/>
            </a:xfrm>
            <a:prstGeom prst="rect">
              <a:avLst/>
            </a:prstGeom>
          </p:spPr>
        </p:pic>
        <p:pic>
          <p:nvPicPr>
            <p:cNvPr id="8" name="object 8"/>
            <p:cNvPicPr/>
            <p:nvPr/>
          </p:nvPicPr>
          <p:blipFill>
            <a:blip r:embed="rId7" cstate="print"/>
            <a:stretch>
              <a:fillRect/>
            </a:stretch>
          </p:blipFill>
          <p:spPr>
            <a:xfrm>
              <a:off x="9772650" y="4873751"/>
              <a:ext cx="495299" cy="529589"/>
            </a:xfrm>
            <a:prstGeom prst="rect">
              <a:avLst/>
            </a:prstGeom>
          </p:spPr>
        </p:pic>
      </p:grpSp>
      <p:sp>
        <p:nvSpPr>
          <p:cNvPr id="9" name="object 9"/>
          <p:cNvSpPr/>
          <p:nvPr/>
        </p:nvSpPr>
        <p:spPr>
          <a:xfrm>
            <a:off x="1030605" y="2124075"/>
            <a:ext cx="0" cy="694055"/>
          </a:xfrm>
          <a:custGeom>
            <a:avLst/>
            <a:gdLst/>
            <a:ahLst/>
            <a:cxnLst/>
            <a:rect l="l" t="t" r="r" b="b"/>
            <a:pathLst>
              <a:path h="694055">
                <a:moveTo>
                  <a:pt x="0" y="693737"/>
                </a:moveTo>
                <a:lnTo>
                  <a:pt x="0" y="0"/>
                </a:lnTo>
              </a:path>
            </a:pathLst>
          </a:custGeom>
          <a:ln w="101600">
            <a:solidFill>
              <a:srgbClr val="CD9146"/>
            </a:solidFill>
          </a:ln>
        </p:spPr>
        <p:txBody>
          <a:bodyPr wrap="square" lIns="0" tIns="0" rIns="0" bIns="0" rtlCol="0"/>
          <a:lstStyle/>
          <a:p>
            <a:endParaRPr/>
          </a:p>
        </p:txBody>
      </p:sp>
      <p:sp>
        <p:nvSpPr>
          <p:cNvPr id="10" name="object 10"/>
          <p:cNvSpPr/>
          <p:nvPr/>
        </p:nvSpPr>
        <p:spPr>
          <a:xfrm>
            <a:off x="1030605" y="3086480"/>
            <a:ext cx="0" cy="690880"/>
          </a:xfrm>
          <a:custGeom>
            <a:avLst/>
            <a:gdLst/>
            <a:ahLst/>
            <a:cxnLst/>
            <a:rect l="l" t="t" r="r" b="b"/>
            <a:pathLst>
              <a:path h="690879">
                <a:moveTo>
                  <a:pt x="0" y="690854"/>
                </a:moveTo>
                <a:lnTo>
                  <a:pt x="0" y="0"/>
                </a:lnTo>
              </a:path>
            </a:pathLst>
          </a:custGeom>
          <a:ln w="101600">
            <a:solidFill>
              <a:srgbClr val="CD9146"/>
            </a:solidFill>
          </a:ln>
        </p:spPr>
        <p:txBody>
          <a:bodyPr wrap="square" lIns="0" tIns="0" rIns="0" bIns="0" rtlCol="0"/>
          <a:lstStyle/>
          <a:p>
            <a:endParaRPr/>
          </a:p>
        </p:txBody>
      </p:sp>
      <p:pic>
        <p:nvPicPr>
          <p:cNvPr id="11" name="object 11"/>
          <p:cNvPicPr/>
          <p:nvPr/>
        </p:nvPicPr>
        <p:blipFill>
          <a:blip r:embed="rId8" cstate="print"/>
          <a:stretch>
            <a:fillRect/>
          </a:stretch>
        </p:blipFill>
        <p:spPr>
          <a:xfrm>
            <a:off x="4416552" y="1726692"/>
            <a:ext cx="1545335" cy="4629149"/>
          </a:xfrm>
          <a:prstGeom prst="rect">
            <a:avLst/>
          </a:prstGeom>
        </p:spPr>
      </p:pic>
      <p:sp>
        <p:nvSpPr>
          <p:cNvPr id="12" name="object 12"/>
          <p:cNvSpPr txBox="1"/>
          <p:nvPr/>
        </p:nvSpPr>
        <p:spPr>
          <a:xfrm>
            <a:off x="1220354" y="2103678"/>
            <a:ext cx="3305175" cy="756920"/>
          </a:xfrm>
          <a:prstGeom prst="rect">
            <a:avLst/>
          </a:prstGeom>
        </p:spPr>
        <p:txBody>
          <a:bodyPr vert="horz" wrap="square" lIns="0" tIns="12700" rIns="0" bIns="0" rtlCol="0">
            <a:spAutoFit/>
          </a:bodyPr>
          <a:lstStyle/>
          <a:p>
            <a:pPr marL="12700" marR="5080">
              <a:lnSpc>
                <a:spcPct val="100000"/>
              </a:lnSpc>
              <a:spcBef>
                <a:spcPts val="100"/>
              </a:spcBef>
            </a:pPr>
            <a:r>
              <a:rPr sz="2400" b="1" spc="-5" dirty="0">
                <a:latin typeface="Arial"/>
                <a:cs typeface="Arial"/>
              </a:rPr>
              <a:t>Locate</a:t>
            </a:r>
            <a:r>
              <a:rPr sz="2400" b="1" spc="-30" dirty="0">
                <a:latin typeface="Arial"/>
                <a:cs typeface="Arial"/>
              </a:rPr>
              <a:t> </a:t>
            </a:r>
            <a:r>
              <a:rPr sz="2400" b="1" dirty="0">
                <a:latin typeface="Arial"/>
                <a:cs typeface="Arial"/>
              </a:rPr>
              <a:t>CCP</a:t>
            </a:r>
            <a:r>
              <a:rPr sz="2400" b="1" spc="-85" dirty="0">
                <a:latin typeface="Arial"/>
                <a:cs typeface="Arial"/>
              </a:rPr>
              <a:t> </a:t>
            </a:r>
            <a:r>
              <a:rPr sz="2400" spc="-5" dirty="0">
                <a:latin typeface="Arial MT"/>
                <a:cs typeface="Arial MT"/>
              </a:rPr>
              <a:t>reasonably </a:t>
            </a:r>
            <a:r>
              <a:rPr sz="2400" spc="-650" dirty="0">
                <a:latin typeface="Arial MT"/>
                <a:cs typeface="Arial MT"/>
              </a:rPr>
              <a:t> </a:t>
            </a:r>
            <a:r>
              <a:rPr sz="2400" spc="-5" dirty="0">
                <a:latin typeface="Arial MT"/>
                <a:cs typeface="Arial MT"/>
              </a:rPr>
              <a:t>close</a:t>
            </a:r>
            <a:r>
              <a:rPr sz="2400" dirty="0">
                <a:latin typeface="Arial MT"/>
                <a:cs typeface="Arial MT"/>
              </a:rPr>
              <a:t> </a:t>
            </a:r>
            <a:r>
              <a:rPr sz="2400" spc="-5" dirty="0">
                <a:latin typeface="Arial MT"/>
                <a:cs typeface="Arial MT"/>
              </a:rPr>
              <a:t>to</a:t>
            </a:r>
            <a:r>
              <a:rPr sz="2400" spc="-10" dirty="0">
                <a:latin typeface="Arial MT"/>
                <a:cs typeface="Arial MT"/>
              </a:rPr>
              <a:t> </a:t>
            </a:r>
            <a:r>
              <a:rPr sz="2400" spc="-5" dirty="0">
                <a:latin typeface="Arial MT"/>
                <a:cs typeface="Arial MT"/>
              </a:rPr>
              <a:t>the</a:t>
            </a:r>
            <a:r>
              <a:rPr sz="2400" spc="-10" dirty="0">
                <a:latin typeface="Arial MT"/>
                <a:cs typeface="Arial MT"/>
              </a:rPr>
              <a:t> </a:t>
            </a:r>
            <a:r>
              <a:rPr sz="2400" spc="-5" dirty="0">
                <a:latin typeface="Arial MT"/>
                <a:cs typeface="Arial MT"/>
              </a:rPr>
              <a:t>fight</a:t>
            </a:r>
            <a:endParaRPr sz="2400">
              <a:latin typeface="Arial MT"/>
              <a:cs typeface="Arial MT"/>
            </a:endParaRPr>
          </a:p>
        </p:txBody>
      </p:sp>
      <p:sp>
        <p:nvSpPr>
          <p:cNvPr id="13" name="object 13"/>
          <p:cNvSpPr txBox="1"/>
          <p:nvPr/>
        </p:nvSpPr>
        <p:spPr>
          <a:xfrm>
            <a:off x="1220354" y="3063798"/>
            <a:ext cx="3349625" cy="3042920"/>
          </a:xfrm>
          <a:prstGeom prst="rect">
            <a:avLst/>
          </a:prstGeom>
        </p:spPr>
        <p:txBody>
          <a:bodyPr vert="horz" wrap="square" lIns="0" tIns="12700" rIns="0" bIns="0" rtlCol="0">
            <a:spAutoFit/>
          </a:bodyPr>
          <a:lstStyle/>
          <a:p>
            <a:pPr marL="12700">
              <a:lnSpc>
                <a:spcPct val="100000"/>
              </a:lnSpc>
              <a:spcBef>
                <a:spcPts val="100"/>
              </a:spcBef>
            </a:pPr>
            <a:r>
              <a:rPr sz="2400" spc="-5" dirty="0">
                <a:latin typeface="Arial MT"/>
                <a:cs typeface="Arial MT"/>
              </a:rPr>
              <a:t>Locate</a:t>
            </a:r>
            <a:r>
              <a:rPr sz="2400" spc="-20" dirty="0">
                <a:latin typeface="Arial MT"/>
                <a:cs typeface="Arial MT"/>
              </a:rPr>
              <a:t> </a:t>
            </a:r>
            <a:r>
              <a:rPr sz="2400" spc="-5" dirty="0">
                <a:latin typeface="Arial MT"/>
                <a:cs typeface="Arial MT"/>
              </a:rPr>
              <a:t>near</a:t>
            </a:r>
            <a:r>
              <a:rPr sz="2400" spc="-25" dirty="0">
                <a:latin typeface="Arial MT"/>
                <a:cs typeface="Arial MT"/>
              </a:rPr>
              <a:t> </a:t>
            </a:r>
            <a:r>
              <a:rPr sz="2400" spc="-5" dirty="0">
                <a:latin typeface="Arial MT"/>
                <a:cs typeface="Arial MT"/>
              </a:rPr>
              <a:t>natural</a:t>
            </a:r>
            <a:endParaRPr sz="2400">
              <a:latin typeface="Arial MT"/>
              <a:cs typeface="Arial MT"/>
            </a:endParaRPr>
          </a:p>
          <a:p>
            <a:pPr marL="12700">
              <a:lnSpc>
                <a:spcPct val="100000"/>
              </a:lnSpc>
            </a:pPr>
            <a:r>
              <a:rPr sz="2400" b="1" spc="-5" dirty="0">
                <a:latin typeface="Arial"/>
                <a:cs typeface="Arial"/>
              </a:rPr>
              <a:t>"lines</a:t>
            </a:r>
            <a:r>
              <a:rPr sz="2400" b="1" spc="-35" dirty="0">
                <a:latin typeface="Arial"/>
                <a:cs typeface="Arial"/>
              </a:rPr>
              <a:t> </a:t>
            </a:r>
            <a:r>
              <a:rPr sz="2400" b="1" spc="-5" dirty="0">
                <a:latin typeface="Arial"/>
                <a:cs typeface="Arial"/>
              </a:rPr>
              <a:t>of</a:t>
            </a:r>
            <a:r>
              <a:rPr sz="2400" b="1" spc="-30" dirty="0">
                <a:latin typeface="Arial"/>
                <a:cs typeface="Arial"/>
              </a:rPr>
              <a:t> </a:t>
            </a:r>
            <a:r>
              <a:rPr sz="2400" b="1" spc="-5" dirty="0">
                <a:latin typeface="Arial"/>
                <a:cs typeface="Arial"/>
              </a:rPr>
              <a:t>drift"</a:t>
            </a:r>
            <a:endParaRPr sz="2400">
              <a:latin typeface="Arial"/>
              <a:cs typeface="Arial"/>
            </a:endParaRPr>
          </a:p>
          <a:p>
            <a:pPr marL="12700">
              <a:lnSpc>
                <a:spcPct val="100000"/>
              </a:lnSpc>
              <a:spcBef>
                <a:spcPts val="1800"/>
              </a:spcBef>
            </a:pPr>
            <a:r>
              <a:rPr sz="2400" spc="-15" dirty="0">
                <a:latin typeface="Arial MT"/>
                <a:cs typeface="Arial MT"/>
              </a:rPr>
              <a:t>Offer</a:t>
            </a:r>
            <a:r>
              <a:rPr sz="2400" spc="-35" dirty="0">
                <a:latin typeface="Arial MT"/>
                <a:cs typeface="Arial MT"/>
              </a:rPr>
              <a:t> </a:t>
            </a:r>
            <a:r>
              <a:rPr sz="2400" b="1" spc="-5" dirty="0">
                <a:latin typeface="Arial"/>
                <a:cs typeface="Arial"/>
              </a:rPr>
              <a:t>COVER</a:t>
            </a:r>
            <a:r>
              <a:rPr sz="2400" b="1" spc="-25" dirty="0">
                <a:latin typeface="Arial"/>
                <a:cs typeface="Arial"/>
              </a:rPr>
              <a:t> </a:t>
            </a:r>
            <a:r>
              <a:rPr sz="2400" spc="-5" dirty="0">
                <a:latin typeface="Arial MT"/>
                <a:cs typeface="Arial MT"/>
              </a:rPr>
              <a:t>and</a:t>
            </a:r>
            <a:endParaRPr sz="2400">
              <a:latin typeface="Arial MT"/>
              <a:cs typeface="Arial MT"/>
            </a:endParaRPr>
          </a:p>
          <a:p>
            <a:pPr marL="12700">
              <a:lnSpc>
                <a:spcPct val="100000"/>
              </a:lnSpc>
            </a:pPr>
            <a:r>
              <a:rPr sz="2400" b="1" spc="-5" dirty="0">
                <a:latin typeface="Arial"/>
                <a:cs typeface="Arial"/>
              </a:rPr>
              <a:t>CONCEALMENT</a:t>
            </a:r>
            <a:r>
              <a:rPr sz="2400" b="1" spc="-30" dirty="0">
                <a:latin typeface="Arial"/>
                <a:cs typeface="Arial"/>
              </a:rPr>
              <a:t> </a:t>
            </a:r>
            <a:r>
              <a:rPr sz="2400" spc="-5" dirty="0">
                <a:latin typeface="Arial MT"/>
                <a:cs typeface="Arial MT"/>
              </a:rPr>
              <a:t>from</a:t>
            </a:r>
            <a:endParaRPr sz="2400">
              <a:latin typeface="Arial MT"/>
              <a:cs typeface="Arial MT"/>
            </a:endParaRPr>
          </a:p>
          <a:p>
            <a:pPr marL="12700">
              <a:lnSpc>
                <a:spcPct val="100000"/>
              </a:lnSpc>
            </a:pPr>
            <a:r>
              <a:rPr sz="2400" spc="-5" dirty="0">
                <a:latin typeface="Arial MT"/>
                <a:cs typeface="Arial MT"/>
              </a:rPr>
              <a:t>the</a:t>
            </a:r>
            <a:r>
              <a:rPr sz="2400" spc="-45" dirty="0">
                <a:latin typeface="Arial MT"/>
                <a:cs typeface="Arial MT"/>
              </a:rPr>
              <a:t> </a:t>
            </a:r>
            <a:r>
              <a:rPr sz="2400" spc="-5" dirty="0">
                <a:latin typeface="Arial MT"/>
                <a:cs typeface="Arial MT"/>
              </a:rPr>
              <a:t>enemy</a:t>
            </a:r>
            <a:endParaRPr sz="2400">
              <a:latin typeface="Arial MT"/>
              <a:cs typeface="Arial MT"/>
            </a:endParaRPr>
          </a:p>
          <a:p>
            <a:pPr marL="12700" marR="5080">
              <a:lnSpc>
                <a:spcPct val="100000"/>
              </a:lnSpc>
              <a:spcBef>
                <a:spcPts val="1800"/>
              </a:spcBef>
            </a:pPr>
            <a:r>
              <a:rPr sz="2400" spc="-5" dirty="0">
                <a:latin typeface="Arial MT"/>
                <a:cs typeface="Arial MT"/>
              </a:rPr>
              <a:t>Have </a:t>
            </a:r>
            <a:r>
              <a:rPr sz="2400" b="1" spc="-5" dirty="0">
                <a:latin typeface="Arial"/>
                <a:cs typeface="Arial"/>
              </a:rPr>
              <a:t>ACCESS </a:t>
            </a:r>
            <a:r>
              <a:rPr sz="2400" b="1" spc="-25" dirty="0">
                <a:latin typeface="Arial"/>
                <a:cs typeface="Arial"/>
              </a:rPr>
              <a:t>TO </a:t>
            </a:r>
            <a:r>
              <a:rPr sz="2400" b="1" spc="-20" dirty="0">
                <a:latin typeface="Arial"/>
                <a:cs typeface="Arial"/>
              </a:rPr>
              <a:t> </a:t>
            </a:r>
            <a:r>
              <a:rPr sz="2400" b="1" spc="-40" dirty="0">
                <a:latin typeface="Arial"/>
                <a:cs typeface="Arial"/>
              </a:rPr>
              <a:t>EVACUATION</a:t>
            </a:r>
            <a:r>
              <a:rPr sz="2400" b="1" spc="-75" dirty="0">
                <a:latin typeface="Arial"/>
                <a:cs typeface="Arial"/>
              </a:rPr>
              <a:t> </a:t>
            </a:r>
            <a:r>
              <a:rPr sz="2400" b="1" spc="-5" dirty="0">
                <a:latin typeface="Arial"/>
                <a:cs typeface="Arial"/>
              </a:rPr>
              <a:t>ROUTES</a:t>
            </a:r>
            <a:endParaRPr sz="2400">
              <a:latin typeface="Arial"/>
              <a:cs typeface="Arial"/>
            </a:endParaRPr>
          </a:p>
        </p:txBody>
      </p:sp>
      <p:sp>
        <p:nvSpPr>
          <p:cNvPr id="14" name="object 14"/>
          <p:cNvSpPr/>
          <p:nvPr/>
        </p:nvSpPr>
        <p:spPr>
          <a:xfrm>
            <a:off x="1030605" y="4022973"/>
            <a:ext cx="0" cy="1060450"/>
          </a:xfrm>
          <a:custGeom>
            <a:avLst/>
            <a:gdLst/>
            <a:ahLst/>
            <a:cxnLst/>
            <a:rect l="l" t="t" r="r" b="b"/>
            <a:pathLst>
              <a:path h="1060450">
                <a:moveTo>
                  <a:pt x="0" y="1059878"/>
                </a:moveTo>
                <a:lnTo>
                  <a:pt x="0" y="0"/>
                </a:lnTo>
              </a:path>
            </a:pathLst>
          </a:custGeom>
          <a:ln w="101600">
            <a:solidFill>
              <a:srgbClr val="CD9146"/>
            </a:solidFill>
          </a:ln>
        </p:spPr>
        <p:txBody>
          <a:bodyPr wrap="square" lIns="0" tIns="0" rIns="0" bIns="0" rtlCol="0"/>
          <a:lstStyle/>
          <a:p>
            <a:endParaRPr/>
          </a:p>
        </p:txBody>
      </p:sp>
      <p:sp>
        <p:nvSpPr>
          <p:cNvPr id="15" name="object 15"/>
          <p:cNvSpPr/>
          <p:nvPr/>
        </p:nvSpPr>
        <p:spPr>
          <a:xfrm>
            <a:off x="1030605" y="5372480"/>
            <a:ext cx="0" cy="694055"/>
          </a:xfrm>
          <a:custGeom>
            <a:avLst/>
            <a:gdLst/>
            <a:ahLst/>
            <a:cxnLst/>
            <a:rect l="l" t="t" r="r" b="b"/>
            <a:pathLst>
              <a:path h="694054">
                <a:moveTo>
                  <a:pt x="0" y="693737"/>
                </a:moveTo>
                <a:lnTo>
                  <a:pt x="0" y="0"/>
                </a:lnTo>
              </a:path>
            </a:pathLst>
          </a:custGeom>
          <a:ln w="101600">
            <a:solidFill>
              <a:srgbClr val="CD9146"/>
            </a:solidFill>
          </a:ln>
        </p:spPr>
        <p:txBody>
          <a:bodyPr wrap="square" lIns="0" tIns="0" rIns="0" bIns="0" rtlCol="0"/>
          <a:lstStyle/>
          <a:p>
            <a:endParaRPr/>
          </a:p>
        </p:txBody>
      </p:sp>
      <p:sp>
        <p:nvSpPr>
          <p:cNvPr id="16" name="object 16"/>
          <p:cNvSpPr txBox="1"/>
          <p:nvPr/>
        </p:nvSpPr>
        <p:spPr>
          <a:xfrm>
            <a:off x="9219438" y="4555997"/>
            <a:ext cx="969644" cy="288290"/>
          </a:xfrm>
          <a:prstGeom prst="rect">
            <a:avLst/>
          </a:prstGeom>
          <a:solidFill>
            <a:srgbClr val="FFFFFF">
              <a:alpha val="50195"/>
            </a:srgbClr>
          </a:solidFill>
        </p:spPr>
        <p:txBody>
          <a:bodyPr vert="horz" wrap="square" lIns="0" tIns="31750" rIns="0" bIns="0" rtlCol="0">
            <a:spAutoFit/>
          </a:bodyPr>
          <a:lstStyle/>
          <a:p>
            <a:pPr marL="69850">
              <a:lnSpc>
                <a:spcPct val="100000"/>
              </a:lnSpc>
              <a:spcBef>
                <a:spcPts val="250"/>
              </a:spcBef>
            </a:pPr>
            <a:r>
              <a:rPr sz="1400" spc="-5" dirty="0">
                <a:solidFill>
                  <a:srgbClr val="BC222C"/>
                </a:solidFill>
                <a:latin typeface="Arial MT"/>
                <a:cs typeface="Arial MT"/>
              </a:rPr>
              <a:t>Immediate</a:t>
            </a:r>
            <a:endParaRPr sz="1400">
              <a:latin typeface="Arial MT"/>
              <a:cs typeface="Arial MT"/>
            </a:endParaRPr>
          </a:p>
        </p:txBody>
      </p:sp>
      <p:grpSp>
        <p:nvGrpSpPr>
          <p:cNvPr id="17" name="object 17"/>
          <p:cNvGrpSpPr/>
          <p:nvPr/>
        </p:nvGrpSpPr>
        <p:grpSpPr>
          <a:xfrm>
            <a:off x="7786116" y="2544317"/>
            <a:ext cx="2314575" cy="604520"/>
            <a:chOff x="7786116" y="2544317"/>
            <a:chExt cx="2314575" cy="604520"/>
          </a:xfrm>
        </p:grpSpPr>
        <p:pic>
          <p:nvPicPr>
            <p:cNvPr id="18" name="object 18"/>
            <p:cNvPicPr/>
            <p:nvPr/>
          </p:nvPicPr>
          <p:blipFill>
            <a:blip r:embed="rId9" cstate="print"/>
            <a:stretch>
              <a:fillRect/>
            </a:stretch>
          </p:blipFill>
          <p:spPr>
            <a:xfrm>
              <a:off x="9848088" y="2544317"/>
              <a:ext cx="252221" cy="559307"/>
            </a:xfrm>
            <a:prstGeom prst="rect">
              <a:avLst/>
            </a:prstGeom>
          </p:spPr>
        </p:pic>
        <p:pic>
          <p:nvPicPr>
            <p:cNvPr id="19" name="object 19"/>
            <p:cNvPicPr/>
            <p:nvPr/>
          </p:nvPicPr>
          <p:blipFill>
            <a:blip r:embed="rId9" cstate="print"/>
            <a:stretch>
              <a:fillRect/>
            </a:stretch>
          </p:blipFill>
          <p:spPr>
            <a:xfrm>
              <a:off x="9477756" y="2544317"/>
              <a:ext cx="252221" cy="559307"/>
            </a:xfrm>
            <a:prstGeom prst="rect">
              <a:avLst/>
            </a:prstGeom>
          </p:spPr>
        </p:pic>
        <p:pic>
          <p:nvPicPr>
            <p:cNvPr id="20" name="object 20"/>
            <p:cNvPicPr/>
            <p:nvPr/>
          </p:nvPicPr>
          <p:blipFill>
            <a:blip r:embed="rId10" cstate="print"/>
            <a:stretch>
              <a:fillRect/>
            </a:stretch>
          </p:blipFill>
          <p:spPr>
            <a:xfrm>
              <a:off x="8767572" y="2544317"/>
              <a:ext cx="252209" cy="559307"/>
            </a:xfrm>
            <a:prstGeom prst="rect">
              <a:avLst/>
            </a:prstGeom>
          </p:spPr>
        </p:pic>
        <p:pic>
          <p:nvPicPr>
            <p:cNvPr id="21" name="object 21"/>
            <p:cNvPicPr/>
            <p:nvPr/>
          </p:nvPicPr>
          <p:blipFill>
            <a:blip r:embed="rId10" cstate="print"/>
            <a:stretch>
              <a:fillRect/>
            </a:stretch>
          </p:blipFill>
          <p:spPr>
            <a:xfrm>
              <a:off x="8483346" y="2544317"/>
              <a:ext cx="252221" cy="559307"/>
            </a:xfrm>
            <a:prstGeom prst="rect">
              <a:avLst/>
            </a:prstGeom>
          </p:spPr>
        </p:pic>
        <p:pic>
          <p:nvPicPr>
            <p:cNvPr id="22" name="object 22"/>
            <p:cNvPicPr/>
            <p:nvPr/>
          </p:nvPicPr>
          <p:blipFill>
            <a:blip r:embed="rId11" cstate="print"/>
            <a:stretch>
              <a:fillRect/>
            </a:stretch>
          </p:blipFill>
          <p:spPr>
            <a:xfrm>
              <a:off x="7786116" y="2588514"/>
              <a:ext cx="252221" cy="560069"/>
            </a:xfrm>
            <a:prstGeom prst="rect">
              <a:avLst/>
            </a:prstGeom>
          </p:spPr>
        </p:pic>
      </p:grpSp>
      <p:sp>
        <p:nvSpPr>
          <p:cNvPr id="23" name="object 23"/>
          <p:cNvSpPr txBox="1"/>
          <p:nvPr/>
        </p:nvSpPr>
        <p:spPr>
          <a:xfrm>
            <a:off x="9298685" y="3162300"/>
            <a:ext cx="969644" cy="288290"/>
          </a:xfrm>
          <a:prstGeom prst="rect">
            <a:avLst/>
          </a:prstGeom>
          <a:solidFill>
            <a:srgbClr val="FFFFFF">
              <a:alpha val="50195"/>
            </a:srgbClr>
          </a:solidFill>
        </p:spPr>
        <p:txBody>
          <a:bodyPr vert="horz" wrap="square" lIns="0" tIns="32384" rIns="0" bIns="0" rtlCol="0">
            <a:spAutoFit/>
          </a:bodyPr>
          <a:lstStyle/>
          <a:p>
            <a:pPr marL="158115">
              <a:lnSpc>
                <a:spcPct val="100000"/>
              </a:lnSpc>
              <a:spcBef>
                <a:spcPts val="254"/>
              </a:spcBef>
            </a:pPr>
            <a:r>
              <a:rPr sz="1400" spc="-5" dirty="0">
                <a:solidFill>
                  <a:srgbClr val="F4921F"/>
                </a:solidFill>
                <a:latin typeface="Arial MT"/>
                <a:cs typeface="Arial MT"/>
              </a:rPr>
              <a:t>Delayed</a:t>
            </a:r>
            <a:endParaRPr sz="1400">
              <a:latin typeface="Arial MT"/>
              <a:cs typeface="Arial MT"/>
            </a:endParaRPr>
          </a:p>
        </p:txBody>
      </p:sp>
      <p:sp>
        <p:nvSpPr>
          <p:cNvPr id="27" name="object 27"/>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437765" algn="l"/>
              </a:tabLst>
            </a:pPr>
            <a:r>
              <a:rPr spc="-5" dirty="0"/>
              <a:t>#TCCC-CPP-PPT-04-01</a:t>
            </a:r>
            <a:r>
              <a:rPr spc="3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17</a:t>
            </a:fld>
            <a:endParaRPr sz="1200"/>
          </a:p>
        </p:txBody>
      </p:sp>
      <p:sp>
        <p:nvSpPr>
          <p:cNvPr id="24" name="object 24"/>
          <p:cNvSpPr txBox="1"/>
          <p:nvPr/>
        </p:nvSpPr>
        <p:spPr>
          <a:xfrm>
            <a:off x="7484881" y="3168437"/>
            <a:ext cx="817880" cy="238760"/>
          </a:xfrm>
          <a:prstGeom prst="rect">
            <a:avLst/>
          </a:prstGeom>
        </p:spPr>
        <p:txBody>
          <a:bodyPr vert="horz" wrap="square" lIns="0" tIns="12065" rIns="0" bIns="0" rtlCol="0">
            <a:spAutoFit/>
          </a:bodyPr>
          <a:lstStyle/>
          <a:p>
            <a:pPr marL="12700">
              <a:lnSpc>
                <a:spcPct val="100000"/>
              </a:lnSpc>
              <a:spcBef>
                <a:spcPts val="95"/>
              </a:spcBef>
            </a:pPr>
            <a:r>
              <a:rPr sz="1400" spc="-5" dirty="0">
                <a:solidFill>
                  <a:srgbClr val="BEB392"/>
                </a:solidFill>
                <a:latin typeface="Arial MT"/>
                <a:cs typeface="Arial MT"/>
              </a:rPr>
              <a:t>Expectant</a:t>
            </a:r>
            <a:endParaRPr sz="1400">
              <a:latin typeface="Arial MT"/>
              <a:cs typeface="Arial MT"/>
            </a:endParaRPr>
          </a:p>
        </p:txBody>
      </p:sp>
      <p:sp>
        <p:nvSpPr>
          <p:cNvPr id="25" name="object 25"/>
          <p:cNvSpPr txBox="1"/>
          <p:nvPr/>
        </p:nvSpPr>
        <p:spPr>
          <a:xfrm>
            <a:off x="8470971" y="3168437"/>
            <a:ext cx="638175" cy="238760"/>
          </a:xfrm>
          <a:prstGeom prst="rect">
            <a:avLst/>
          </a:prstGeom>
        </p:spPr>
        <p:txBody>
          <a:bodyPr vert="horz" wrap="square" lIns="0" tIns="12065" rIns="0" bIns="0" rtlCol="0">
            <a:spAutoFit/>
          </a:bodyPr>
          <a:lstStyle/>
          <a:p>
            <a:pPr marL="12700">
              <a:lnSpc>
                <a:spcPct val="100000"/>
              </a:lnSpc>
              <a:spcBef>
                <a:spcPts val="95"/>
              </a:spcBef>
            </a:pPr>
            <a:r>
              <a:rPr sz="1400" spc="-5" dirty="0">
                <a:solidFill>
                  <a:srgbClr val="938D5C"/>
                </a:solidFill>
                <a:latin typeface="Arial MT"/>
                <a:cs typeface="Arial MT"/>
              </a:rPr>
              <a:t>Minimal</a:t>
            </a:r>
            <a:endParaRPr sz="1400">
              <a:latin typeface="Arial MT"/>
              <a:cs typeface="Arial MT"/>
            </a:endParaRPr>
          </a:p>
        </p:txBody>
      </p:sp>
      <p:sp>
        <p:nvSpPr>
          <p:cNvPr id="26" name="object 26"/>
          <p:cNvSpPr txBox="1">
            <a:spLocks noGrp="1"/>
          </p:cNvSpPr>
          <p:nvPr>
            <p:ph type="title"/>
          </p:nvPr>
        </p:nvSpPr>
        <p:spPr>
          <a:xfrm>
            <a:off x="1084209" y="892825"/>
            <a:ext cx="9967595" cy="574040"/>
          </a:xfrm>
          <a:prstGeom prst="rect">
            <a:avLst/>
          </a:prstGeom>
        </p:spPr>
        <p:txBody>
          <a:bodyPr vert="horz" wrap="square" lIns="0" tIns="12700" rIns="0" bIns="0" rtlCol="0">
            <a:spAutoFit/>
          </a:bodyPr>
          <a:lstStyle/>
          <a:p>
            <a:pPr marL="12700">
              <a:lnSpc>
                <a:spcPct val="100000"/>
              </a:lnSpc>
              <a:spcBef>
                <a:spcPts val="100"/>
              </a:spcBef>
            </a:pPr>
            <a:r>
              <a:rPr spc="-40" dirty="0"/>
              <a:t>CASUALTY</a:t>
            </a:r>
            <a:r>
              <a:rPr spc="-75" dirty="0"/>
              <a:t> </a:t>
            </a:r>
            <a:r>
              <a:rPr spc="-5" dirty="0"/>
              <a:t>COLLECTION</a:t>
            </a:r>
            <a:r>
              <a:rPr spc="-15" dirty="0"/>
              <a:t> </a:t>
            </a:r>
            <a:r>
              <a:rPr dirty="0"/>
              <a:t>POINT</a:t>
            </a:r>
            <a:r>
              <a:rPr spc="-15" dirty="0"/>
              <a:t> </a:t>
            </a:r>
            <a:r>
              <a:rPr dirty="0">
                <a:solidFill>
                  <a:srgbClr val="000000"/>
                </a:solidFill>
              </a:rPr>
              <a:t>PRINCIPLES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767070"/>
                </a:solidFill>
              </a:rPr>
              <a:t>Module 4:</a:t>
            </a:r>
            <a:r>
              <a:rPr sz="2000" spc="-15" dirty="0">
                <a:solidFill>
                  <a:srgbClr val="767070"/>
                </a:solidFill>
              </a:rPr>
              <a:t> </a:t>
            </a:r>
            <a:r>
              <a:rPr sz="2000" spc="-5" dirty="0">
                <a:solidFill>
                  <a:srgbClr val="767070"/>
                </a:solidFill>
              </a:rPr>
              <a:t>Principles</a:t>
            </a:r>
            <a:r>
              <a:rPr sz="2000" spc="-20" dirty="0">
                <a:solidFill>
                  <a:srgbClr val="767070"/>
                </a:solidFill>
              </a:rPr>
              <a:t> </a:t>
            </a:r>
            <a:r>
              <a:rPr sz="2000" spc="-5" dirty="0">
                <a:solidFill>
                  <a:srgbClr val="767070"/>
                </a:solidFill>
              </a:rPr>
              <a:t>and</a:t>
            </a:r>
            <a:r>
              <a:rPr sz="2000" spc="-80" dirty="0">
                <a:solidFill>
                  <a:srgbClr val="767070"/>
                </a:solidFill>
              </a:rPr>
              <a:t> </a:t>
            </a:r>
            <a:r>
              <a:rPr sz="2000" spc="-5" dirty="0">
                <a:solidFill>
                  <a:srgbClr val="767070"/>
                </a:solidFill>
              </a:rPr>
              <a:t>Application</a:t>
            </a:r>
            <a:r>
              <a:rPr sz="2000" dirty="0">
                <a:solidFill>
                  <a:srgbClr val="767070"/>
                </a:solidFill>
              </a:rPr>
              <a:t> </a:t>
            </a:r>
            <a:r>
              <a:rPr sz="2000" spc="-5" dirty="0">
                <a:solidFill>
                  <a:srgbClr val="767070"/>
                </a:solidFill>
              </a:rPr>
              <a:t>of</a:t>
            </a:r>
            <a:r>
              <a:rPr sz="2000" spc="-10" dirty="0">
                <a:solidFill>
                  <a:srgbClr val="767070"/>
                </a:solidFill>
              </a:rPr>
              <a:t> TFC</a:t>
            </a:r>
            <a:endParaRPr sz="2000"/>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2547492" y="687706"/>
            <a:ext cx="7096759" cy="1068070"/>
          </a:xfrm>
          <a:prstGeom prst="rect">
            <a:avLst/>
          </a:prstGeom>
        </p:spPr>
        <p:txBody>
          <a:bodyPr vert="horz" wrap="square" lIns="0" tIns="74295" rIns="0" bIns="0" rtlCol="0">
            <a:spAutoFit/>
          </a:bodyPr>
          <a:lstStyle/>
          <a:p>
            <a:pPr marL="575945" marR="5080" indent="-563880">
              <a:lnSpc>
                <a:spcPts val="3890"/>
              </a:lnSpc>
              <a:spcBef>
                <a:spcPts val="585"/>
              </a:spcBef>
            </a:pPr>
            <a:r>
              <a:rPr sz="3600" b="1" spc="-40" dirty="0">
                <a:solidFill>
                  <a:srgbClr val="CD9146"/>
                </a:solidFill>
                <a:latin typeface="Arial"/>
                <a:cs typeface="Arial"/>
              </a:rPr>
              <a:t>CASUALTY </a:t>
            </a:r>
            <a:r>
              <a:rPr sz="3600" b="1" spc="-5" dirty="0">
                <a:solidFill>
                  <a:srgbClr val="CD9146"/>
                </a:solidFill>
                <a:latin typeface="Arial"/>
                <a:cs typeface="Arial"/>
              </a:rPr>
              <a:t>COLLECTION </a:t>
            </a:r>
            <a:r>
              <a:rPr sz="3600" b="1" dirty="0">
                <a:solidFill>
                  <a:srgbClr val="CD9146"/>
                </a:solidFill>
                <a:latin typeface="Arial"/>
                <a:cs typeface="Arial"/>
              </a:rPr>
              <a:t>POINT </a:t>
            </a:r>
            <a:r>
              <a:rPr sz="3600" b="1" spc="-994" dirty="0">
                <a:solidFill>
                  <a:srgbClr val="CD9146"/>
                </a:solidFill>
                <a:latin typeface="Arial"/>
                <a:cs typeface="Arial"/>
              </a:rPr>
              <a:t> </a:t>
            </a:r>
            <a:r>
              <a:rPr sz="3600" b="1" spc="-5" dirty="0">
                <a:latin typeface="Arial"/>
                <a:cs typeface="Arial"/>
              </a:rPr>
              <a:t>ROLES/RESPONSIBILITIES</a:t>
            </a:r>
            <a:endParaRPr sz="3600">
              <a:latin typeface="Arial"/>
              <a:cs typeface="Arial"/>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437765" algn="l"/>
              </a:tabLst>
            </a:pPr>
            <a:r>
              <a:rPr spc="-5" dirty="0"/>
              <a:t>#TCCC-CPP-PPT-04-01</a:t>
            </a:r>
            <a:r>
              <a:rPr spc="3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18</a:t>
            </a:fld>
            <a:endParaRPr sz="1200"/>
          </a:p>
        </p:txBody>
      </p:sp>
      <p:graphicFrame>
        <p:nvGraphicFramePr>
          <p:cNvPr id="5" name="object 5"/>
          <p:cNvGraphicFramePr>
            <a:graphicFrameLocks noGrp="1"/>
          </p:cNvGraphicFramePr>
          <p:nvPr/>
        </p:nvGraphicFramePr>
        <p:xfrm>
          <a:off x="706147" y="1875725"/>
          <a:ext cx="10751820" cy="4495984"/>
        </p:xfrm>
        <a:graphic>
          <a:graphicData uri="http://schemas.openxmlformats.org/drawingml/2006/table">
            <a:tbl>
              <a:tblPr firstRow="1" bandRow="1">
                <a:tableStyleId>{2D5ABB26-0587-4C30-8999-92F81FD0307C}</a:tableStyleId>
              </a:tblPr>
              <a:tblGrid>
                <a:gridCol w="4987925">
                  <a:extLst>
                    <a:ext uri="{9D8B030D-6E8A-4147-A177-3AD203B41FA5}">
                      <a16:colId xmlns:a16="http://schemas.microsoft.com/office/drawing/2014/main" val="20000"/>
                    </a:ext>
                  </a:extLst>
                </a:gridCol>
                <a:gridCol w="5763895">
                  <a:extLst>
                    <a:ext uri="{9D8B030D-6E8A-4147-A177-3AD203B41FA5}">
                      <a16:colId xmlns:a16="http://schemas.microsoft.com/office/drawing/2014/main" val="20001"/>
                    </a:ext>
                  </a:extLst>
                </a:gridCol>
              </a:tblGrid>
              <a:tr h="686934">
                <a:tc>
                  <a:txBody>
                    <a:bodyPr/>
                    <a:lstStyle/>
                    <a:p>
                      <a:pPr marL="3810" algn="ctr">
                        <a:lnSpc>
                          <a:spcPct val="100000"/>
                        </a:lnSpc>
                        <a:spcBef>
                          <a:spcPts val="1195"/>
                        </a:spcBef>
                      </a:pPr>
                      <a:r>
                        <a:rPr sz="2400" b="1" spc="-5" dirty="0">
                          <a:latin typeface="Arial"/>
                          <a:cs typeface="Arial"/>
                        </a:rPr>
                        <a:t>UNIT</a:t>
                      </a:r>
                      <a:r>
                        <a:rPr sz="2400" b="1" spc="-25" dirty="0">
                          <a:latin typeface="Arial"/>
                          <a:cs typeface="Arial"/>
                        </a:rPr>
                        <a:t> </a:t>
                      </a:r>
                      <a:r>
                        <a:rPr sz="2400" b="1" spc="-5" dirty="0">
                          <a:latin typeface="Arial"/>
                          <a:cs typeface="Arial"/>
                        </a:rPr>
                        <a:t>LEADERSHIP</a:t>
                      </a:r>
                      <a:endParaRPr sz="2400">
                        <a:latin typeface="Arial"/>
                        <a:cs typeface="Arial"/>
                      </a:endParaRPr>
                    </a:p>
                  </a:txBody>
                  <a:tcPr marL="0" marR="0" marT="151765"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FFC000"/>
                    </a:solidFill>
                  </a:tcPr>
                </a:tc>
                <a:tc>
                  <a:txBody>
                    <a:bodyPr/>
                    <a:lstStyle/>
                    <a:p>
                      <a:pPr algn="ctr">
                        <a:lnSpc>
                          <a:spcPct val="100000"/>
                        </a:lnSpc>
                        <a:spcBef>
                          <a:spcPts val="1195"/>
                        </a:spcBef>
                      </a:pPr>
                      <a:r>
                        <a:rPr sz="2400" b="1" spc="-5" dirty="0">
                          <a:latin typeface="Arial"/>
                          <a:cs typeface="Arial"/>
                        </a:rPr>
                        <a:t>MEDICAL</a:t>
                      </a:r>
                      <a:r>
                        <a:rPr sz="2400" b="1" spc="-80" dirty="0">
                          <a:latin typeface="Arial"/>
                          <a:cs typeface="Arial"/>
                        </a:rPr>
                        <a:t> </a:t>
                      </a:r>
                      <a:r>
                        <a:rPr sz="2400" b="1" spc="-5" dirty="0">
                          <a:latin typeface="Arial"/>
                          <a:cs typeface="Arial"/>
                        </a:rPr>
                        <a:t>PERSONNEL</a:t>
                      </a:r>
                      <a:endParaRPr sz="2400">
                        <a:latin typeface="Arial"/>
                        <a:cs typeface="Arial"/>
                      </a:endParaRPr>
                    </a:p>
                  </a:txBody>
                  <a:tcPr marL="0" marR="0" marT="151765"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FFC000"/>
                    </a:solidFill>
                  </a:tcPr>
                </a:tc>
                <a:extLst>
                  <a:ext uri="{0D108BD9-81ED-4DB2-BD59-A6C34878D82A}">
                    <a16:rowId xmlns:a16="http://schemas.microsoft.com/office/drawing/2014/main" val="10000"/>
                  </a:ext>
                </a:extLst>
              </a:tr>
              <a:tr h="3809050">
                <a:tc>
                  <a:txBody>
                    <a:bodyPr/>
                    <a:lstStyle/>
                    <a:p>
                      <a:pPr marL="377190" indent="-286385">
                        <a:lnSpc>
                          <a:spcPct val="100000"/>
                        </a:lnSpc>
                        <a:spcBef>
                          <a:spcPts val="660"/>
                        </a:spcBef>
                        <a:buChar char="•"/>
                        <a:tabLst>
                          <a:tab pos="376555" algn="l"/>
                          <a:tab pos="377825" algn="l"/>
                        </a:tabLst>
                      </a:pPr>
                      <a:r>
                        <a:rPr sz="2400" spc="-5" dirty="0">
                          <a:latin typeface="Arial MT"/>
                          <a:cs typeface="Arial MT"/>
                        </a:rPr>
                        <a:t>Security</a:t>
                      </a:r>
                      <a:endParaRPr sz="2400">
                        <a:latin typeface="Arial MT"/>
                        <a:cs typeface="Arial MT"/>
                      </a:endParaRPr>
                    </a:p>
                    <a:p>
                      <a:pPr marL="377190" indent="-286385">
                        <a:lnSpc>
                          <a:spcPct val="100000"/>
                        </a:lnSpc>
                        <a:spcBef>
                          <a:spcPts val="720"/>
                        </a:spcBef>
                        <a:buChar char="•"/>
                        <a:tabLst>
                          <a:tab pos="376555" algn="l"/>
                          <a:tab pos="377825" algn="l"/>
                        </a:tabLst>
                      </a:pPr>
                      <a:r>
                        <a:rPr sz="2400" spc="-5" dirty="0">
                          <a:latin typeface="Arial MT"/>
                          <a:cs typeface="Arial MT"/>
                        </a:rPr>
                        <a:t>Command</a:t>
                      </a:r>
                      <a:r>
                        <a:rPr sz="2400" spc="-10" dirty="0">
                          <a:latin typeface="Arial MT"/>
                          <a:cs typeface="Arial MT"/>
                        </a:rPr>
                        <a:t> </a:t>
                      </a:r>
                      <a:r>
                        <a:rPr sz="2400" spc="-5" dirty="0">
                          <a:latin typeface="Arial MT"/>
                          <a:cs typeface="Arial MT"/>
                        </a:rPr>
                        <a:t>and</a:t>
                      </a:r>
                      <a:r>
                        <a:rPr sz="2400" spc="-15" dirty="0">
                          <a:latin typeface="Arial MT"/>
                          <a:cs typeface="Arial MT"/>
                        </a:rPr>
                        <a:t> </a:t>
                      </a:r>
                      <a:r>
                        <a:rPr sz="2400" spc="-5" dirty="0">
                          <a:latin typeface="Arial MT"/>
                          <a:cs typeface="Arial MT"/>
                        </a:rPr>
                        <a:t>Control</a:t>
                      </a:r>
                      <a:endParaRPr sz="2400">
                        <a:latin typeface="Arial MT"/>
                        <a:cs typeface="Arial MT"/>
                      </a:endParaRPr>
                    </a:p>
                    <a:p>
                      <a:pPr marL="377190" indent="-286385">
                        <a:lnSpc>
                          <a:spcPct val="100000"/>
                        </a:lnSpc>
                        <a:spcBef>
                          <a:spcPts val="720"/>
                        </a:spcBef>
                        <a:buChar char="•"/>
                        <a:tabLst>
                          <a:tab pos="376555" algn="l"/>
                          <a:tab pos="377825" algn="l"/>
                        </a:tabLst>
                      </a:pPr>
                      <a:r>
                        <a:rPr sz="2400" spc="-5" dirty="0">
                          <a:latin typeface="Arial MT"/>
                          <a:cs typeface="Arial MT"/>
                        </a:rPr>
                        <a:t>Battlefield</a:t>
                      </a:r>
                      <a:r>
                        <a:rPr sz="2400" spc="-10" dirty="0">
                          <a:latin typeface="Arial MT"/>
                          <a:cs typeface="Arial MT"/>
                        </a:rPr>
                        <a:t> </a:t>
                      </a:r>
                      <a:r>
                        <a:rPr sz="2400" spc="-5" dirty="0">
                          <a:latin typeface="Arial MT"/>
                          <a:cs typeface="Arial MT"/>
                        </a:rPr>
                        <a:t>Situational</a:t>
                      </a:r>
                      <a:r>
                        <a:rPr sz="2400" spc="-130" dirty="0">
                          <a:latin typeface="Arial MT"/>
                          <a:cs typeface="Arial MT"/>
                        </a:rPr>
                        <a:t> </a:t>
                      </a:r>
                      <a:r>
                        <a:rPr sz="2400" spc="-10" dirty="0">
                          <a:latin typeface="Arial MT"/>
                          <a:cs typeface="Arial MT"/>
                        </a:rPr>
                        <a:t>Awareness</a:t>
                      </a:r>
                      <a:endParaRPr sz="2400">
                        <a:latin typeface="Arial MT"/>
                        <a:cs typeface="Arial MT"/>
                      </a:endParaRPr>
                    </a:p>
                    <a:p>
                      <a:pPr marL="377190" indent="-286385">
                        <a:lnSpc>
                          <a:spcPct val="100000"/>
                        </a:lnSpc>
                        <a:spcBef>
                          <a:spcPts val="720"/>
                        </a:spcBef>
                        <a:buChar char="•"/>
                        <a:tabLst>
                          <a:tab pos="376555" algn="l"/>
                          <a:tab pos="377825" algn="l"/>
                        </a:tabLst>
                      </a:pPr>
                      <a:r>
                        <a:rPr sz="2400" spc="-5" dirty="0">
                          <a:latin typeface="Arial MT"/>
                          <a:cs typeface="Arial MT"/>
                        </a:rPr>
                        <a:t>Casualty Flow</a:t>
                      </a:r>
                      <a:r>
                        <a:rPr sz="2400" spc="-10" dirty="0">
                          <a:latin typeface="Arial MT"/>
                          <a:cs typeface="Arial MT"/>
                        </a:rPr>
                        <a:t> </a:t>
                      </a:r>
                      <a:r>
                        <a:rPr sz="2400" spc="-5" dirty="0">
                          <a:latin typeface="Arial MT"/>
                          <a:cs typeface="Arial MT"/>
                        </a:rPr>
                        <a:t>and</a:t>
                      </a:r>
                      <a:r>
                        <a:rPr sz="2400" spc="-10" dirty="0">
                          <a:latin typeface="Arial MT"/>
                          <a:cs typeface="Arial MT"/>
                        </a:rPr>
                        <a:t> </a:t>
                      </a:r>
                      <a:r>
                        <a:rPr sz="2400" spc="-5" dirty="0">
                          <a:latin typeface="Arial MT"/>
                          <a:cs typeface="Arial MT"/>
                        </a:rPr>
                        <a:t>Movement</a:t>
                      </a:r>
                      <a:endParaRPr sz="2400">
                        <a:latin typeface="Arial MT"/>
                        <a:cs typeface="Arial MT"/>
                      </a:endParaRPr>
                    </a:p>
                    <a:p>
                      <a:pPr marL="377190" indent="-286385">
                        <a:lnSpc>
                          <a:spcPct val="100000"/>
                        </a:lnSpc>
                        <a:spcBef>
                          <a:spcPts val="720"/>
                        </a:spcBef>
                        <a:buChar char="•"/>
                        <a:tabLst>
                          <a:tab pos="376555" algn="l"/>
                          <a:tab pos="377825" algn="l"/>
                        </a:tabLst>
                      </a:pPr>
                      <a:r>
                        <a:rPr sz="2400" spc="-5" dirty="0">
                          <a:latin typeface="Arial MT"/>
                          <a:cs typeface="Arial MT"/>
                        </a:rPr>
                        <a:t>Everything outside</a:t>
                      </a:r>
                      <a:r>
                        <a:rPr sz="2400" dirty="0">
                          <a:latin typeface="Arial MT"/>
                          <a:cs typeface="Arial MT"/>
                        </a:rPr>
                        <a:t> </a:t>
                      </a:r>
                      <a:r>
                        <a:rPr sz="2400" spc="-5" dirty="0">
                          <a:latin typeface="Arial MT"/>
                          <a:cs typeface="Arial MT"/>
                        </a:rPr>
                        <a:t>of</a:t>
                      </a:r>
                      <a:r>
                        <a:rPr sz="2400" spc="-15" dirty="0">
                          <a:latin typeface="Arial MT"/>
                          <a:cs typeface="Arial MT"/>
                        </a:rPr>
                        <a:t> </a:t>
                      </a:r>
                      <a:r>
                        <a:rPr sz="2400" spc="-5" dirty="0">
                          <a:latin typeface="Arial MT"/>
                          <a:cs typeface="Arial MT"/>
                        </a:rPr>
                        <a:t>the</a:t>
                      </a:r>
                      <a:r>
                        <a:rPr sz="2400" spc="-10" dirty="0">
                          <a:latin typeface="Arial MT"/>
                          <a:cs typeface="Arial MT"/>
                        </a:rPr>
                        <a:t> </a:t>
                      </a:r>
                      <a:r>
                        <a:rPr sz="2400" spc="-5" dirty="0">
                          <a:latin typeface="Arial MT"/>
                          <a:cs typeface="Arial MT"/>
                        </a:rPr>
                        <a:t>CCP</a:t>
                      </a:r>
                      <a:endParaRPr sz="2400">
                        <a:latin typeface="Arial MT"/>
                        <a:cs typeface="Arial MT"/>
                      </a:endParaRPr>
                    </a:p>
                  </a:txBody>
                  <a:tcPr marL="0" marR="0" marT="83820" marB="0">
                    <a:lnL w="28575">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solidFill>
                      <a:srgbClr val="E7E7E7"/>
                    </a:solidFill>
                  </a:tcPr>
                </a:tc>
                <a:tc>
                  <a:txBody>
                    <a:bodyPr/>
                    <a:lstStyle/>
                    <a:p>
                      <a:pPr marL="377190" indent="-274955">
                        <a:lnSpc>
                          <a:spcPct val="100000"/>
                        </a:lnSpc>
                        <a:spcBef>
                          <a:spcPts val="420"/>
                        </a:spcBef>
                        <a:buChar char="•"/>
                        <a:tabLst>
                          <a:tab pos="377190" algn="l"/>
                          <a:tab pos="377825" algn="l"/>
                        </a:tabLst>
                      </a:pPr>
                      <a:r>
                        <a:rPr sz="2400" spc="-20" dirty="0">
                          <a:latin typeface="Arial MT"/>
                          <a:cs typeface="Arial MT"/>
                        </a:rPr>
                        <a:t>Triage</a:t>
                      </a:r>
                      <a:endParaRPr sz="2400">
                        <a:latin typeface="Arial MT"/>
                        <a:cs typeface="Arial MT"/>
                      </a:endParaRPr>
                    </a:p>
                    <a:p>
                      <a:pPr marL="377190" indent="-274955">
                        <a:lnSpc>
                          <a:spcPct val="100000"/>
                        </a:lnSpc>
                        <a:spcBef>
                          <a:spcPts val="405"/>
                        </a:spcBef>
                        <a:buChar char="•"/>
                        <a:tabLst>
                          <a:tab pos="377190" algn="l"/>
                          <a:tab pos="377825" algn="l"/>
                        </a:tabLst>
                      </a:pPr>
                      <a:r>
                        <a:rPr sz="2400" spc="-5" dirty="0">
                          <a:latin typeface="Arial MT"/>
                          <a:cs typeface="Arial MT"/>
                        </a:rPr>
                        <a:t>Casualty treatment and</a:t>
                      </a:r>
                      <a:r>
                        <a:rPr sz="2400" spc="-15" dirty="0">
                          <a:latin typeface="Arial MT"/>
                          <a:cs typeface="Arial MT"/>
                        </a:rPr>
                        <a:t> </a:t>
                      </a:r>
                      <a:r>
                        <a:rPr sz="2400" spc="-5" dirty="0">
                          <a:latin typeface="Arial MT"/>
                          <a:cs typeface="Arial MT"/>
                        </a:rPr>
                        <a:t>monitoring</a:t>
                      </a:r>
                      <a:endParaRPr sz="2400">
                        <a:latin typeface="Arial MT"/>
                        <a:cs typeface="Arial MT"/>
                      </a:endParaRPr>
                    </a:p>
                    <a:p>
                      <a:pPr marL="377190" marR="612775" indent="-274320">
                        <a:lnSpc>
                          <a:spcPct val="113900"/>
                        </a:lnSpc>
                        <a:buChar char="•"/>
                        <a:tabLst>
                          <a:tab pos="377190" algn="l"/>
                          <a:tab pos="377825" algn="l"/>
                        </a:tabLst>
                      </a:pPr>
                      <a:r>
                        <a:rPr sz="2400" spc="-5" dirty="0">
                          <a:latin typeface="Arial MT"/>
                          <a:cs typeface="Arial MT"/>
                        </a:rPr>
                        <a:t>Casualty</a:t>
                      </a:r>
                      <a:r>
                        <a:rPr sz="2400" dirty="0">
                          <a:latin typeface="Arial MT"/>
                          <a:cs typeface="Arial MT"/>
                        </a:rPr>
                        <a:t> </a:t>
                      </a:r>
                      <a:r>
                        <a:rPr sz="2400" spc="-5" dirty="0">
                          <a:latin typeface="Arial MT"/>
                          <a:cs typeface="Arial MT"/>
                        </a:rPr>
                        <a:t>packaging</a:t>
                      </a:r>
                      <a:r>
                        <a:rPr sz="2400" spc="10" dirty="0">
                          <a:latin typeface="Arial MT"/>
                          <a:cs typeface="Arial MT"/>
                        </a:rPr>
                        <a:t> </a:t>
                      </a:r>
                      <a:r>
                        <a:rPr sz="2400" spc="-5" dirty="0">
                          <a:latin typeface="Arial MT"/>
                          <a:cs typeface="Arial MT"/>
                        </a:rPr>
                        <a:t>and staging</a:t>
                      </a:r>
                      <a:r>
                        <a:rPr sz="2400" spc="10" dirty="0">
                          <a:latin typeface="Arial MT"/>
                          <a:cs typeface="Arial MT"/>
                        </a:rPr>
                        <a:t> </a:t>
                      </a:r>
                      <a:r>
                        <a:rPr sz="2400" spc="-5" dirty="0">
                          <a:latin typeface="Arial MT"/>
                          <a:cs typeface="Arial MT"/>
                        </a:rPr>
                        <a:t>for </a:t>
                      </a:r>
                      <a:r>
                        <a:rPr sz="2400" spc="-655" dirty="0">
                          <a:latin typeface="Arial MT"/>
                          <a:cs typeface="Arial MT"/>
                        </a:rPr>
                        <a:t> </a:t>
                      </a:r>
                      <a:r>
                        <a:rPr sz="2400" spc="-5" dirty="0">
                          <a:latin typeface="Arial MT"/>
                          <a:cs typeface="Arial MT"/>
                        </a:rPr>
                        <a:t>evac</a:t>
                      </a:r>
                      <a:endParaRPr sz="2400">
                        <a:latin typeface="Arial MT"/>
                        <a:cs typeface="Arial MT"/>
                      </a:endParaRPr>
                    </a:p>
                    <a:p>
                      <a:pPr marL="377190" indent="-274955">
                        <a:lnSpc>
                          <a:spcPct val="100000"/>
                        </a:lnSpc>
                        <a:spcBef>
                          <a:spcPts val="400"/>
                        </a:spcBef>
                        <a:buChar char="•"/>
                        <a:tabLst>
                          <a:tab pos="377190" algn="l"/>
                          <a:tab pos="377825" algn="l"/>
                        </a:tabLst>
                      </a:pPr>
                      <a:r>
                        <a:rPr sz="2400" spc="-5" dirty="0">
                          <a:latin typeface="Arial MT"/>
                          <a:cs typeface="Arial MT"/>
                        </a:rPr>
                        <a:t>Assistance requests</a:t>
                      </a:r>
                      <a:r>
                        <a:rPr sz="2400" spc="5" dirty="0">
                          <a:latin typeface="Arial MT"/>
                          <a:cs typeface="Arial MT"/>
                        </a:rPr>
                        <a:t> </a:t>
                      </a:r>
                      <a:r>
                        <a:rPr sz="2400" spc="-5" dirty="0">
                          <a:latin typeface="Arial MT"/>
                          <a:cs typeface="Arial MT"/>
                        </a:rPr>
                        <a:t>from</a:t>
                      </a:r>
                      <a:r>
                        <a:rPr sz="2400" spc="-10" dirty="0">
                          <a:latin typeface="Arial MT"/>
                          <a:cs typeface="Arial MT"/>
                        </a:rPr>
                        <a:t> </a:t>
                      </a:r>
                      <a:r>
                        <a:rPr sz="2400" spc="-5" dirty="0">
                          <a:latin typeface="Arial MT"/>
                          <a:cs typeface="Arial MT"/>
                        </a:rPr>
                        <a:t>other</a:t>
                      </a:r>
                      <a:r>
                        <a:rPr sz="2400" dirty="0">
                          <a:latin typeface="Arial MT"/>
                          <a:cs typeface="Arial MT"/>
                        </a:rPr>
                        <a:t> </a:t>
                      </a:r>
                      <a:r>
                        <a:rPr sz="2400" spc="-5" dirty="0">
                          <a:latin typeface="Arial MT"/>
                          <a:cs typeface="Arial MT"/>
                        </a:rPr>
                        <a:t>units</a:t>
                      </a:r>
                      <a:endParaRPr sz="2400">
                        <a:latin typeface="Arial MT"/>
                        <a:cs typeface="Arial MT"/>
                      </a:endParaRPr>
                    </a:p>
                    <a:p>
                      <a:pPr marL="377190" marR="765810" indent="-274320">
                        <a:lnSpc>
                          <a:spcPct val="113900"/>
                        </a:lnSpc>
                        <a:buChar char="•"/>
                        <a:tabLst>
                          <a:tab pos="377190" algn="l"/>
                          <a:tab pos="377825" algn="l"/>
                        </a:tabLst>
                      </a:pPr>
                      <a:r>
                        <a:rPr sz="2400" spc="-5" dirty="0">
                          <a:latin typeface="Arial MT"/>
                          <a:cs typeface="Arial MT"/>
                        </a:rPr>
                        <a:t>Provide</a:t>
                      </a:r>
                      <a:r>
                        <a:rPr sz="2400" dirty="0">
                          <a:latin typeface="Arial MT"/>
                          <a:cs typeface="Arial MT"/>
                        </a:rPr>
                        <a:t> </a:t>
                      </a:r>
                      <a:r>
                        <a:rPr sz="2400" spc="-5" dirty="0">
                          <a:latin typeface="Arial MT"/>
                          <a:cs typeface="Arial MT"/>
                        </a:rPr>
                        <a:t>guidance</a:t>
                      </a:r>
                      <a:r>
                        <a:rPr sz="2400" spc="15" dirty="0">
                          <a:latin typeface="Arial MT"/>
                          <a:cs typeface="Arial MT"/>
                        </a:rPr>
                        <a:t> </a:t>
                      </a:r>
                      <a:r>
                        <a:rPr sz="2400" spc="-5" dirty="0">
                          <a:latin typeface="Arial MT"/>
                          <a:cs typeface="Arial MT"/>
                        </a:rPr>
                        <a:t>to</a:t>
                      </a:r>
                      <a:r>
                        <a:rPr sz="2400" spc="-10" dirty="0">
                          <a:latin typeface="Arial MT"/>
                          <a:cs typeface="Arial MT"/>
                        </a:rPr>
                        <a:t> </a:t>
                      </a:r>
                      <a:r>
                        <a:rPr sz="2400" spc="-5" dirty="0">
                          <a:latin typeface="Arial MT"/>
                          <a:cs typeface="Arial MT"/>
                        </a:rPr>
                        <a:t>leadership</a:t>
                      </a:r>
                      <a:r>
                        <a:rPr sz="2400" spc="15" dirty="0">
                          <a:latin typeface="Arial MT"/>
                          <a:cs typeface="Arial MT"/>
                        </a:rPr>
                        <a:t> </a:t>
                      </a:r>
                      <a:r>
                        <a:rPr sz="2400" spc="-5" dirty="0">
                          <a:latin typeface="Arial MT"/>
                          <a:cs typeface="Arial MT"/>
                        </a:rPr>
                        <a:t>on </a:t>
                      </a:r>
                      <a:r>
                        <a:rPr sz="2400" spc="-655" dirty="0">
                          <a:latin typeface="Arial MT"/>
                          <a:cs typeface="Arial MT"/>
                        </a:rPr>
                        <a:t> </a:t>
                      </a:r>
                      <a:r>
                        <a:rPr sz="2400" spc="-5" dirty="0">
                          <a:latin typeface="Arial MT"/>
                          <a:cs typeface="Arial MT"/>
                        </a:rPr>
                        <a:t>casualty</a:t>
                      </a:r>
                      <a:r>
                        <a:rPr sz="2400" dirty="0">
                          <a:latin typeface="Arial MT"/>
                          <a:cs typeface="Arial MT"/>
                        </a:rPr>
                        <a:t> </a:t>
                      </a:r>
                      <a:r>
                        <a:rPr sz="2400" spc="-5" dirty="0">
                          <a:latin typeface="Arial MT"/>
                          <a:cs typeface="Arial MT"/>
                        </a:rPr>
                        <a:t>management</a:t>
                      </a:r>
                      <a:r>
                        <a:rPr sz="2400" spc="10" dirty="0">
                          <a:latin typeface="Arial MT"/>
                          <a:cs typeface="Arial MT"/>
                        </a:rPr>
                        <a:t> </a:t>
                      </a:r>
                      <a:r>
                        <a:rPr sz="2400" spc="-5" dirty="0">
                          <a:latin typeface="Arial MT"/>
                          <a:cs typeface="Arial MT"/>
                        </a:rPr>
                        <a:t>and evac</a:t>
                      </a:r>
                      <a:endParaRPr sz="2400">
                        <a:latin typeface="Arial MT"/>
                        <a:cs typeface="Arial MT"/>
                      </a:endParaRPr>
                    </a:p>
                    <a:p>
                      <a:pPr marL="377190" marR="1037590" indent="-274320">
                        <a:lnSpc>
                          <a:spcPct val="113900"/>
                        </a:lnSpc>
                        <a:spcBef>
                          <a:spcPts val="10"/>
                        </a:spcBef>
                        <a:buChar char="•"/>
                        <a:tabLst>
                          <a:tab pos="377190" algn="l"/>
                          <a:tab pos="377825" algn="l"/>
                        </a:tabLst>
                      </a:pPr>
                      <a:r>
                        <a:rPr sz="2400" spc="-5" dirty="0">
                          <a:latin typeface="Arial MT"/>
                          <a:cs typeface="Arial MT"/>
                        </a:rPr>
                        <a:t>Manage medical</a:t>
                      </a:r>
                      <a:r>
                        <a:rPr sz="2400" dirty="0">
                          <a:latin typeface="Arial MT"/>
                          <a:cs typeface="Arial MT"/>
                        </a:rPr>
                        <a:t> </a:t>
                      </a:r>
                      <a:r>
                        <a:rPr sz="2400" spc="-5" dirty="0">
                          <a:latin typeface="Arial MT"/>
                          <a:cs typeface="Arial MT"/>
                        </a:rPr>
                        <a:t>equipment</a:t>
                      </a:r>
                      <a:r>
                        <a:rPr sz="2400" dirty="0">
                          <a:latin typeface="Arial MT"/>
                          <a:cs typeface="Arial MT"/>
                        </a:rPr>
                        <a:t> </a:t>
                      </a:r>
                      <a:r>
                        <a:rPr sz="2400" spc="-5" dirty="0">
                          <a:latin typeface="Arial MT"/>
                          <a:cs typeface="Arial MT"/>
                        </a:rPr>
                        <a:t>and </a:t>
                      </a:r>
                      <a:r>
                        <a:rPr sz="2400" spc="-650" dirty="0">
                          <a:latin typeface="Arial MT"/>
                          <a:cs typeface="Arial MT"/>
                        </a:rPr>
                        <a:t> </a:t>
                      </a:r>
                      <a:r>
                        <a:rPr sz="2400" spc="-5" dirty="0">
                          <a:latin typeface="Arial MT"/>
                          <a:cs typeface="Arial MT"/>
                        </a:rPr>
                        <a:t>supplies</a:t>
                      </a:r>
                      <a:endParaRPr sz="2400">
                        <a:latin typeface="Arial MT"/>
                        <a:cs typeface="Arial MT"/>
                      </a:endParaRPr>
                    </a:p>
                  </a:txBody>
                  <a:tcPr marL="0" marR="0" marT="53340" marB="0">
                    <a:lnL w="12700">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E7E7E7"/>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767070"/>
                </a:solidFill>
              </a:rPr>
              <a:t>Module 4:</a:t>
            </a:r>
            <a:r>
              <a:rPr sz="2000" spc="-15" dirty="0">
                <a:solidFill>
                  <a:srgbClr val="767070"/>
                </a:solidFill>
              </a:rPr>
              <a:t> </a:t>
            </a:r>
            <a:r>
              <a:rPr sz="2000" spc="-5" dirty="0">
                <a:solidFill>
                  <a:srgbClr val="767070"/>
                </a:solidFill>
              </a:rPr>
              <a:t>Principles</a:t>
            </a:r>
            <a:r>
              <a:rPr sz="2000" spc="-20" dirty="0">
                <a:solidFill>
                  <a:srgbClr val="767070"/>
                </a:solidFill>
              </a:rPr>
              <a:t> </a:t>
            </a:r>
            <a:r>
              <a:rPr sz="2000" spc="-5" dirty="0">
                <a:solidFill>
                  <a:srgbClr val="767070"/>
                </a:solidFill>
              </a:rPr>
              <a:t>and</a:t>
            </a:r>
            <a:r>
              <a:rPr sz="2000" spc="-80" dirty="0">
                <a:solidFill>
                  <a:srgbClr val="767070"/>
                </a:solidFill>
              </a:rPr>
              <a:t> </a:t>
            </a:r>
            <a:r>
              <a:rPr sz="2000" spc="-5" dirty="0">
                <a:solidFill>
                  <a:srgbClr val="767070"/>
                </a:solidFill>
              </a:rPr>
              <a:t>Application</a:t>
            </a:r>
            <a:r>
              <a:rPr sz="2000" dirty="0">
                <a:solidFill>
                  <a:srgbClr val="767070"/>
                </a:solidFill>
              </a:rPr>
              <a:t> </a:t>
            </a:r>
            <a:r>
              <a:rPr sz="2000" spc="-5" dirty="0">
                <a:solidFill>
                  <a:srgbClr val="767070"/>
                </a:solidFill>
              </a:rPr>
              <a:t>of</a:t>
            </a:r>
            <a:r>
              <a:rPr sz="2000" spc="-10" dirty="0">
                <a:solidFill>
                  <a:srgbClr val="767070"/>
                </a:solidFill>
              </a:rPr>
              <a:t> TFC</a:t>
            </a:r>
            <a:endParaRPr sz="2000"/>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2547492" y="696281"/>
            <a:ext cx="7096759" cy="1068070"/>
          </a:xfrm>
          <a:prstGeom prst="rect">
            <a:avLst/>
          </a:prstGeom>
        </p:spPr>
        <p:txBody>
          <a:bodyPr vert="horz" wrap="square" lIns="0" tIns="74295" rIns="0" bIns="0" rtlCol="0">
            <a:spAutoFit/>
          </a:bodyPr>
          <a:lstStyle/>
          <a:p>
            <a:pPr marL="351790" marR="5080" indent="-339725">
              <a:lnSpc>
                <a:spcPts val="3890"/>
              </a:lnSpc>
              <a:spcBef>
                <a:spcPts val="585"/>
              </a:spcBef>
            </a:pPr>
            <a:r>
              <a:rPr sz="3600" b="1" spc="-40" dirty="0">
                <a:solidFill>
                  <a:srgbClr val="CD9146"/>
                </a:solidFill>
                <a:latin typeface="Arial"/>
                <a:cs typeface="Arial"/>
              </a:rPr>
              <a:t>CASUALTY </a:t>
            </a:r>
            <a:r>
              <a:rPr sz="3600" b="1" spc="-5" dirty="0">
                <a:solidFill>
                  <a:srgbClr val="CD9146"/>
                </a:solidFill>
                <a:latin typeface="Arial"/>
                <a:cs typeface="Arial"/>
              </a:rPr>
              <a:t>COLLECTION </a:t>
            </a:r>
            <a:r>
              <a:rPr sz="3600" b="1" dirty="0">
                <a:solidFill>
                  <a:srgbClr val="CD9146"/>
                </a:solidFill>
                <a:latin typeface="Arial"/>
                <a:cs typeface="Arial"/>
              </a:rPr>
              <a:t>POINT </a:t>
            </a:r>
            <a:r>
              <a:rPr sz="3600" b="1" spc="-994" dirty="0">
                <a:solidFill>
                  <a:srgbClr val="CD9146"/>
                </a:solidFill>
                <a:latin typeface="Arial"/>
                <a:cs typeface="Arial"/>
              </a:rPr>
              <a:t> </a:t>
            </a:r>
            <a:r>
              <a:rPr sz="3600" b="1" spc="-60" dirty="0">
                <a:latin typeface="Arial"/>
                <a:cs typeface="Arial"/>
              </a:rPr>
              <a:t>LAYOUT</a:t>
            </a:r>
            <a:r>
              <a:rPr sz="3600" b="1" spc="-150" dirty="0">
                <a:latin typeface="Arial"/>
                <a:cs typeface="Arial"/>
              </a:rPr>
              <a:t> </a:t>
            </a:r>
            <a:r>
              <a:rPr sz="3600" b="1" spc="-5" dirty="0">
                <a:latin typeface="Arial"/>
                <a:cs typeface="Arial"/>
              </a:rPr>
              <a:t>AND</a:t>
            </a:r>
            <a:r>
              <a:rPr sz="3600" b="1" spc="-10" dirty="0">
                <a:latin typeface="Arial"/>
                <a:cs typeface="Arial"/>
              </a:rPr>
              <a:t> </a:t>
            </a:r>
            <a:r>
              <a:rPr sz="3600" b="1" dirty="0">
                <a:latin typeface="Arial"/>
                <a:cs typeface="Arial"/>
              </a:rPr>
              <a:t>MANAGEMENT</a:t>
            </a:r>
            <a:endParaRPr sz="3600">
              <a:latin typeface="Arial"/>
              <a:cs typeface="Arial"/>
            </a:endParaRPr>
          </a:p>
        </p:txBody>
      </p:sp>
      <p:pic>
        <p:nvPicPr>
          <p:cNvPr id="5" name="object 5"/>
          <p:cNvPicPr/>
          <p:nvPr/>
        </p:nvPicPr>
        <p:blipFill>
          <a:blip r:embed="rId4" cstate="print"/>
          <a:stretch>
            <a:fillRect/>
          </a:stretch>
        </p:blipFill>
        <p:spPr>
          <a:xfrm>
            <a:off x="2793492" y="1897380"/>
            <a:ext cx="6605015" cy="4764023"/>
          </a:xfrm>
          <a:prstGeom prst="rect">
            <a:avLst/>
          </a:prstGeom>
        </p:spPr>
      </p:pic>
      <p:sp>
        <p:nvSpPr>
          <p:cNvPr id="6" name="object 6"/>
          <p:cNvSpPr txBox="1"/>
          <p:nvPr/>
        </p:nvSpPr>
        <p:spPr>
          <a:xfrm>
            <a:off x="9399553" y="3830255"/>
            <a:ext cx="1294130" cy="635000"/>
          </a:xfrm>
          <a:prstGeom prst="rect">
            <a:avLst/>
          </a:prstGeom>
        </p:spPr>
        <p:txBody>
          <a:bodyPr vert="horz" wrap="square" lIns="0" tIns="12065" rIns="0" bIns="0" rtlCol="0">
            <a:spAutoFit/>
          </a:bodyPr>
          <a:lstStyle/>
          <a:p>
            <a:pPr marL="12700" marR="5080">
              <a:lnSpc>
                <a:spcPct val="100000"/>
              </a:lnSpc>
              <a:spcBef>
                <a:spcPts val="95"/>
              </a:spcBef>
            </a:pPr>
            <a:r>
              <a:rPr sz="2000" b="1" spc="-5" dirty="0">
                <a:solidFill>
                  <a:srgbClr val="7E7E7E"/>
                </a:solidFill>
                <a:latin typeface="Arial"/>
                <a:cs typeface="Arial"/>
              </a:rPr>
              <a:t>Outgoing </a:t>
            </a:r>
            <a:r>
              <a:rPr sz="2000" b="1" dirty="0">
                <a:solidFill>
                  <a:srgbClr val="7E7E7E"/>
                </a:solidFill>
                <a:latin typeface="Arial"/>
                <a:cs typeface="Arial"/>
              </a:rPr>
              <a:t> </a:t>
            </a:r>
            <a:r>
              <a:rPr sz="2000" b="1" spc="-10" dirty="0">
                <a:solidFill>
                  <a:srgbClr val="7E7E7E"/>
                </a:solidFill>
                <a:latin typeface="Arial"/>
                <a:cs typeface="Arial"/>
              </a:rPr>
              <a:t>Casua</a:t>
            </a:r>
            <a:r>
              <a:rPr sz="2000" b="1" spc="-5" dirty="0">
                <a:solidFill>
                  <a:srgbClr val="7E7E7E"/>
                </a:solidFill>
                <a:latin typeface="Arial"/>
                <a:cs typeface="Arial"/>
              </a:rPr>
              <a:t>lti</a:t>
            </a:r>
            <a:r>
              <a:rPr sz="2000" b="1" spc="-10" dirty="0">
                <a:solidFill>
                  <a:srgbClr val="7E7E7E"/>
                </a:solidFill>
                <a:latin typeface="Arial"/>
                <a:cs typeface="Arial"/>
              </a:rPr>
              <a:t>es</a:t>
            </a:r>
            <a:endParaRPr sz="2000">
              <a:latin typeface="Arial"/>
              <a:cs typeface="Arial"/>
            </a:endParaRPr>
          </a:p>
        </p:txBody>
      </p:sp>
      <p:sp>
        <p:nvSpPr>
          <p:cNvPr id="7" name="object 7"/>
          <p:cNvSpPr txBox="1"/>
          <p:nvPr/>
        </p:nvSpPr>
        <p:spPr>
          <a:xfrm>
            <a:off x="1304802" y="3911453"/>
            <a:ext cx="1294130" cy="635000"/>
          </a:xfrm>
          <a:prstGeom prst="rect">
            <a:avLst/>
          </a:prstGeom>
        </p:spPr>
        <p:txBody>
          <a:bodyPr vert="horz" wrap="square" lIns="0" tIns="12065" rIns="0" bIns="0" rtlCol="0">
            <a:spAutoFit/>
          </a:bodyPr>
          <a:lstStyle/>
          <a:p>
            <a:pPr marL="12700" marR="5080">
              <a:lnSpc>
                <a:spcPct val="100000"/>
              </a:lnSpc>
              <a:spcBef>
                <a:spcPts val="95"/>
              </a:spcBef>
            </a:pPr>
            <a:r>
              <a:rPr sz="2000" b="1" spc="-5" dirty="0">
                <a:solidFill>
                  <a:srgbClr val="921828"/>
                </a:solidFill>
                <a:latin typeface="Arial"/>
                <a:cs typeface="Arial"/>
              </a:rPr>
              <a:t>Incoming </a:t>
            </a:r>
            <a:r>
              <a:rPr sz="2000" b="1" dirty="0">
                <a:solidFill>
                  <a:srgbClr val="921828"/>
                </a:solidFill>
                <a:latin typeface="Arial"/>
                <a:cs typeface="Arial"/>
              </a:rPr>
              <a:t> </a:t>
            </a:r>
            <a:r>
              <a:rPr sz="2000" b="1" spc="-10" dirty="0">
                <a:solidFill>
                  <a:srgbClr val="921828"/>
                </a:solidFill>
                <a:latin typeface="Arial"/>
                <a:cs typeface="Arial"/>
              </a:rPr>
              <a:t>Casua</a:t>
            </a:r>
            <a:r>
              <a:rPr sz="2000" b="1" spc="-5" dirty="0">
                <a:solidFill>
                  <a:srgbClr val="921828"/>
                </a:solidFill>
                <a:latin typeface="Arial"/>
                <a:cs typeface="Arial"/>
              </a:rPr>
              <a:t>lti</a:t>
            </a:r>
            <a:r>
              <a:rPr sz="2000" b="1" spc="-10" dirty="0">
                <a:solidFill>
                  <a:srgbClr val="921828"/>
                </a:solidFill>
                <a:latin typeface="Arial"/>
                <a:cs typeface="Arial"/>
              </a:rPr>
              <a:t>es</a:t>
            </a:r>
            <a:endParaRPr sz="2000">
              <a:latin typeface="Arial"/>
              <a:cs typeface="Arial"/>
            </a:endParaRPr>
          </a:p>
        </p:txBody>
      </p:sp>
      <p:sp>
        <p:nvSpPr>
          <p:cNvPr id="8" name="object 8"/>
          <p:cNvSpPr txBox="1"/>
          <p:nvPr/>
        </p:nvSpPr>
        <p:spPr>
          <a:xfrm>
            <a:off x="2873354" y="4842511"/>
            <a:ext cx="1040130" cy="636905"/>
          </a:xfrm>
          <a:prstGeom prst="rect">
            <a:avLst/>
          </a:prstGeom>
        </p:spPr>
        <p:txBody>
          <a:bodyPr vert="horz" wrap="square" lIns="0" tIns="12700" rIns="0" bIns="0" rtlCol="0">
            <a:spAutoFit/>
          </a:bodyPr>
          <a:lstStyle/>
          <a:p>
            <a:pPr algn="ctr">
              <a:lnSpc>
                <a:spcPct val="100000"/>
              </a:lnSpc>
              <a:spcBef>
                <a:spcPts val="100"/>
              </a:spcBef>
            </a:pPr>
            <a:r>
              <a:rPr sz="1600" b="1" spc="-5" dirty="0">
                <a:solidFill>
                  <a:srgbClr val="921828"/>
                </a:solidFill>
                <a:latin typeface="Arial"/>
                <a:cs typeface="Arial"/>
              </a:rPr>
              <a:t>TRIAGE</a:t>
            </a:r>
            <a:endParaRPr sz="1600">
              <a:latin typeface="Arial"/>
              <a:cs typeface="Arial"/>
            </a:endParaRPr>
          </a:p>
          <a:p>
            <a:pPr marL="12700" marR="5080" indent="2540" algn="ctr">
              <a:lnSpc>
                <a:spcPct val="100000"/>
              </a:lnSpc>
              <a:spcBef>
                <a:spcPts val="10"/>
              </a:spcBef>
            </a:pPr>
            <a:r>
              <a:rPr sz="1200" b="1" spc="-15" dirty="0">
                <a:latin typeface="Arial"/>
                <a:cs typeface="Arial"/>
              </a:rPr>
              <a:t>ENTRY </a:t>
            </a:r>
            <a:r>
              <a:rPr sz="1200" b="1" spc="-10" dirty="0">
                <a:latin typeface="Arial"/>
                <a:cs typeface="Arial"/>
              </a:rPr>
              <a:t> </a:t>
            </a:r>
            <a:r>
              <a:rPr sz="1200" b="1" spc="-5" dirty="0">
                <a:latin typeface="Arial"/>
                <a:cs typeface="Arial"/>
              </a:rPr>
              <a:t>CH</a:t>
            </a:r>
            <a:r>
              <a:rPr sz="1200" b="1" dirty="0">
                <a:latin typeface="Arial"/>
                <a:cs typeface="Arial"/>
              </a:rPr>
              <a:t>O</a:t>
            </a:r>
            <a:r>
              <a:rPr sz="1200" b="1" spc="-5" dirty="0">
                <a:latin typeface="Arial"/>
                <a:cs typeface="Arial"/>
              </a:rPr>
              <a:t>KEP</a:t>
            </a:r>
            <a:r>
              <a:rPr sz="1200" b="1" dirty="0">
                <a:latin typeface="Arial"/>
                <a:cs typeface="Arial"/>
              </a:rPr>
              <a:t>OI</a:t>
            </a:r>
            <a:r>
              <a:rPr sz="1200" b="1" spc="-5" dirty="0">
                <a:latin typeface="Arial"/>
                <a:cs typeface="Arial"/>
              </a:rPr>
              <a:t>NT</a:t>
            </a:r>
            <a:endParaRPr sz="1200">
              <a:latin typeface="Arial"/>
              <a:cs typeface="Arial"/>
            </a:endParaRPr>
          </a:p>
        </p:txBody>
      </p:sp>
      <p:sp>
        <p:nvSpPr>
          <p:cNvPr id="9" name="object 9"/>
          <p:cNvSpPr txBox="1"/>
          <p:nvPr/>
        </p:nvSpPr>
        <p:spPr>
          <a:xfrm>
            <a:off x="3441191" y="2793492"/>
            <a:ext cx="1363345" cy="314325"/>
          </a:xfrm>
          <a:prstGeom prst="rect">
            <a:avLst/>
          </a:prstGeom>
          <a:solidFill>
            <a:srgbClr val="FFFFFF"/>
          </a:solidFill>
        </p:spPr>
        <p:txBody>
          <a:bodyPr vert="horz" wrap="square" lIns="0" tIns="15240" rIns="0" bIns="0" rtlCol="0">
            <a:spAutoFit/>
          </a:bodyPr>
          <a:lstStyle/>
          <a:p>
            <a:pPr marL="115570">
              <a:lnSpc>
                <a:spcPct val="100000"/>
              </a:lnSpc>
              <a:spcBef>
                <a:spcPts val="120"/>
              </a:spcBef>
            </a:pPr>
            <a:r>
              <a:rPr sz="1600" b="1" spc="-5" dirty="0">
                <a:latin typeface="Arial"/>
                <a:cs typeface="Arial"/>
              </a:rPr>
              <a:t>KIA</a:t>
            </a:r>
            <a:r>
              <a:rPr sz="1600" b="1" spc="-100" dirty="0">
                <a:latin typeface="Arial"/>
                <a:cs typeface="Arial"/>
              </a:rPr>
              <a:t> </a:t>
            </a:r>
            <a:r>
              <a:rPr sz="1600" b="1" spc="-5" dirty="0">
                <a:latin typeface="Arial"/>
                <a:cs typeface="Arial"/>
              </a:rPr>
              <a:t>Morgue</a:t>
            </a:r>
            <a:endParaRPr sz="1600">
              <a:latin typeface="Arial"/>
              <a:cs typeface="Arial"/>
            </a:endParaRPr>
          </a:p>
        </p:txBody>
      </p:sp>
      <p:sp>
        <p:nvSpPr>
          <p:cNvPr id="10" name="object 10"/>
          <p:cNvSpPr txBox="1"/>
          <p:nvPr/>
        </p:nvSpPr>
        <p:spPr>
          <a:xfrm>
            <a:off x="8374539" y="4823363"/>
            <a:ext cx="1040130" cy="391160"/>
          </a:xfrm>
          <a:prstGeom prst="rect">
            <a:avLst/>
          </a:prstGeom>
        </p:spPr>
        <p:txBody>
          <a:bodyPr vert="horz" wrap="square" lIns="0" tIns="12700" rIns="0" bIns="0" rtlCol="0">
            <a:spAutoFit/>
          </a:bodyPr>
          <a:lstStyle/>
          <a:p>
            <a:pPr marL="12700" marR="5080" indent="337820">
              <a:lnSpc>
                <a:spcPct val="100000"/>
              </a:lnSpc>
              <a:spcBef>
                <a:spcPts val="100"/>
              </a:spcBef>
            </a:pPr>
            <a:r>
              <a:rPr sz="1200" b="1" spc="-5" dirty="0">
                <a:latin typeface="Arial"/>
                <a:cs typeface="Arial"/>
              </a:rPr>
              <a:t>EXIT </a:t>
            </a:r>
            <a:r>
              <a:rPr sz="1200" b="1" dirty="0">
                <a:latin typeface="Arial"/>
                <a:cs typeface="Arial"/>
              </a:rPr>
              <a:t> </a:t>
            </a:r>
            <a:r>
              <a:rPr sz="1200" b="1" spc="-5" dirty="0">
                <a:latin typeface="Arial"/>
                <a:cs typeface="Arial"/>
              </a:rPr>
              <a:t>CH</a:t>
            </a:r>
            <a:r>
              <a:rPr sz="1200" b="1" dirty="0">
                <a:latin typeface="Arial"/>
                <a:cs typeface="Arial"/>
              </a:rPr>
              <a:t>O</a:t>
            </a:r>
            <a:r>
              <a:rPr sz="1200" b="1" spc="-5" dirty="0">
                <a:latin typeface="Arial"/>
                <a:cs typeface="Arial"/>
              </a:rPr>
              <a:t>KEP</a:t>
            </a:r>
            <a:r>
              <a:rPr sz="1200" b="1" dirty="0">
                <a:latin typeface="Arial"/>
                <a:cs typeface="Arial"/>
              </a:rPr>
              <a:t>OI</a:t>
            </a:r>
            <a:r>
              <a:rPr sz="1200" b="1" spc="-5" dirty="0">
                <a:latin typeface="Arial"/>
                <a:cs typeface="Arial"/>
              </a:rPr>
              <a:t>NT</a:t>
            </a:r>
            <a:endParaRPr sz="1200">
              <a:latin typeface="Arial"/>
              <a:cs typeface="Arial"/>
            </a:endParaRPr>
          </a:p>
        </p:txBody>
      </p:sp>
      <p:sp>
        <p:nvSpPr>
          <p:cNvPr id="11" name="object 11"/>
          <p:cNvSpPr txBox="1"/>
          <p:nvPr/>
        </p:nvSpPr>
        <p:spPr>
          <a:xfrm>
            <a:off x="7349490" y="2782823"/>
            <a:ext cx="1062990" cy="314325"/>
          </a:xfrm>
          <a:prstGeom prst="rect">
            <a:avLst/>
          </a:prstGeom>
          <a:solidFill>
            <a:srgbClr val="FFFFFF"/>
          </a:solidFill>
        </p:spPr>
        <p:txBody>
          <a:bodyPr vert="horz" wrap="square" lIns="0" tIns="15240" rIns="0" bIns="0" rtlCol="0">
            <a:spAutoFit/>
          </a:bodyPr>
          <a:lstStyle/>
          <a:p>
            <a:pPr marL="107314">
              <a:lnSpc>
                <a:spcPct val="100000"/>
              </a:lnSpc>
              <a:spcBef>
                <a:spcPts val="120"/>
              </a:spcBef>
            </a:pPr>
            <a:r>
              <a:rPr sz="1600" b="1" spc="-5" dirty="0">
                <a:latin typeface="Arial"/>
                <a:cs typeface="Arial"/>
              </a:rPr>
              <a:t>Supplies</a:t>
            </a:r>
            <a:endParaRPr sz="1600">
              <a:latin typeface="Arial"/>
              <a:cs typeface="Arial"/>
            </a:endParaRPr>
          </a:p>
        </p:txBody>
      </p:sp>
      <p:sp>
        <p:nvSpPr>
          <p:cNvPr id="12" name="object 12"/>
          <p:cNvSpPr/>
          <p:nvPr/>
        </p:nvSpPr>
        <p:spPr>
          <a:xfrm>
            <a:off x="7144511" y="6051041"/>
            <a:ext cx="970915" cy="259079"/>
          </a:xfrm>
          <a:custGeom>
            <a:avLst/>
            <a:gdLst/>
            <a:ahLst/>
            <a:cxnLst/>
            <a:rect l="l" t="t" r="r" b="b"/>
            <a:pathLst>
              <a:path w="970915" h="259079">
                <a:moveTo>
                  <a:pt x="841247" y="0"/>
                </a:moveTo>
                <a:lnTo>
                  <a:pt x="129539" y="0"/>
                </a:lnTo>
                <a:lnTo>
                  <a:pt x="79118" y="10180"/>
                </a:lnTo>
                <a:lnTo>
                  <a:pt x="37942" y="37942"/>
                </a:lnTo>
                <a:lnTo>
                  <a:pt x="10180" y="79118"/>
                </a:lnTo>
                <a:lnTo>
                  <a:pt x="0" y="129540"/>
                </a:lnTo>
                <a:lnTo>
                  <a:pt x="10180" y="179961"/>
                </a:lnTo>
                <a:lnTo>
                  <a:pt x="37942" y="221137"/>
                </a:lnTo>
                <a:lnTo>
                  <a:pt x="79118" y="248899"/>
                </a:lnTo>
                <a:lnTo>
                  <a:pt x="129539" y="259080"/>
                </a:lnTo>
                <a:lnTo>
                  <a:pt x="841247" y="259080"/>
                </a:lnTo>
                <a:lnTo>
                  <a:pt x="891669" y="248899"/>
                </a:lnTo>
                <a:lnTo>
                  <a:pt x="932845" y="221137"/>
                </a:lnTo>
                <a:lnTo>
                  <a:pt x="960607" y="179961"/>
                </a:lnTo>
                <a:lnTo>
                  <a:pt x="970788" y="129540"/>
                </a:lnTo>
                <a:lnTo>
                  <a:pt x="960607" y="79118"/>
                </a:lnTo>
                <a:lnTo>
                  <a:pt x="932845" y="37942"/>
                </a:lnTo>
                <a:lnTo>
                  <a:pt x="891669" y="10180"/>
                </a:lnTo>
                <a:lnTo>
                  <a:pt x="841247" y="0"/>
                </a:lnTo>
                <a:close/>
              </a:path>
            </a:pathLst>
          </a:custGeom>
          <a:solidFill>
            <a:srgbClr val="BC232C"/>
          </a:solidFill>
        </p:spPr>
        <p:txBody>
          <a:bodyPr wrap="square" lIns="0" tIns="0" rIns="0" bIns="0" rtlCol="0"/>
          <a:lstStyle/>
          <a:p>
            <a:endParaRPr/>
          </a:p>
        </p:txBody>
      </p:sp>
      <p:sp>
        <p:nvSpPr>
          <p:cNvPr id="13" name="object 13"/>
          <p:cNvSpPr txBox="1"/>
          <p:nvPr/>
        </p:nvSpPr>
        <p:spPr>
          <a:xfrm>
            <a:off x="7296053" y="6071480"/>
            <a:ext cx="668020"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FFFFFF"/>
                </a:solidFill>
                <a:latin typeface="Arial"/>
                <a:cs typeface="Arial"/>
              </a:rPr>
              <a:t>UR</a:t>
            </a:r>
            <a:r>
              <a:rPr sz="1200" b="1" dirty="0">
                <a:solidFill>
                  <a:srgbClr val="FFFFFF"/>
                </a:solidFill>
                <a:latin typeface="Arial"/>
                <a:cs typeface="Arial"/>
              </a:rPr>
              <a:t>G</a:t>
            </a:r>
            <a:r>
              <a:rPr sz="1200" b="1" spc="-5" dirty="0">
                <a:solidFill>
                  <a:srgbClr val="FFFFFF"/>
                </a:solidFill>
                <a:latin typeface="Arial"/>
                <a:cs typeface="Arial"/>
              </a:rPr>
              <a:t>ENT</a:t>
            </a:r>
            <a:endParaRPr sz="1200">
              <a:latin typeface="Arial"/>
              <a:cs typeface="Arial"/>
            </a:endParaRPr>
          </a:p>
        </p:txBody>
      </p:sp>
      <p:sp>
        <p:nvSpPr>
          <p:cNvPr id="14" name="object 14"/>
          <p:cNvSpPr/>
          <p:nvPr/>
        </p:nvSpPr>
        <p:spPr>
          <a:xfrm>
            <a:off x="6096000" y="6051041"/>
            <a:ext cx="922019" cy="259079"/>
          </a:xfrm>
          <a:custGeom>
            <a:avLst/>
            <a:gdLst/>
            <a:ahLst/>
            <a:cxnLst/>
            <a:rect l="l" t="t" r="r" b="b"/>
            <a:pathLst>
              <a:path w="922020" h="259079">
                <a:moveTo>
                  <a:pt x="792480" y="0"/>
                </a:moveTo>
                <a:lnTo>
                  <a:pt x="129539" y="0"/>
                </a:lnTo>
                <a:lnTo>
                  <a:pt x="79118" y="10180"/>
                </a:lnTo>
                <a:lnTo>
                  <a:pt x="37942" y="37942"/>
                </a:lnTo>
                <a:lnTo>
                  <a:pt x="10180" y="79118"/>
                </a:lnTo>
                <a:lnTo>
                  <a:pt x="0" y="129540"/>
                </a:lnTo>
                <a:lnTo>
                  <a:pt x="10180" y="179961"/>
                </a:lnTo>
                <a:lnTo>
                  <a:pt x="37942" y="221137"/>
                </a:lnTo>
                <a:lnTo>
                  <a:pt x="79118" y="248899"/>
                </a:lnTo>
                <a:lnTo>
                  <a:pt x="129539" y="259080"/>
                </a:lnTo>
                <a:lnTo>
                  <a:pt x="792480" y="259080"/>
                </a:lnTo>
                <a:lnTo>
                  <a:pt x="842901" y="248899"/>
                </a:lnTo>
                <a:lnTo>
                  <a:pt x="884077" y="221137"/>
                </a:lnTo>
                <a:lnTo>
                  <a:pt x="911839" y="179961"/>
                </a:lnTo>
                <a:lnTo>
                  <a:pt x="922019" y="129540"/>
                </a:lnTo>
                <a:lnTo>
                  <a:pt x="911839" y="79118"/>
                </a:lnTo>
                <a:lnTo>
                  <a:pt x="884077" y="37942"/>
                </a:lnTo>
                <a:lnTo>
                  <a:pt x="842901" y="10180"/>
                </a:lnTo>
                <a:lnTo>
                  <a:pt x="792480" y="0"/>
                </a:lnTo>
                <a:close/>
              </a:path>
            </a:pathLst>
          </a:custGeom>
          <a:solidFill>
            <a:srgbClr val="F4921F"/>
          </a:solidFill>
        </p:spPr>
        <p:txBody>
          <a:bodyPr wrap="square" lIns="0" tIns="0" rIns="0" bIns="0" rtlCol="0"/>
          <a:lstStyle/>
          <a:p>
            <a:endParaRPr/>
          </a:p>
        </p:txBody>
      </p:sp>
      <p:sp>
        <p:nvSpPr>
          <p:cNvPr id="15" name="object 15"/>
          <p:cNvSpPr txBox="1"/>
          <p:nvPr/>
        </p:nvSpPr>
        <p:spPr>
          <a:xfrm>
            <a:off x="6184569" y="6071480"/>
            <a:ext cx="745490"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FFFFFF"/>
                </a:solidFill>
                <a:latin typeface="Arial"/>
                <a:cs typeface="Arial"/>
              </a:rPr>
              <a:t>PRIORITY</a:t>
            </a:r>
            <a:endParaRPr sz="1200">
              <a:latin typeface="Arial"/>
              <a:cs typeface="Arial"/>
            </a:endParaRPr>
          </a:p>
        </p:txBody>
      </p:sp>
      <p:sp>
        <p:nvSpPr>
          <p:cNvPr id="16" name="object 16"/>
          <p:cNvSpPr/>
          <p:nvPr/>
        </p:nvSpPr>
        <p:spPr>
          <a:xfrm>
            <a:off x="4169664" y="6063997"/>
            <a:ext cx="1800860" cy="260350"/>
          </a:xfrm>
          <a:custGeom>
            <a:avLst/>
            <a:gdLst/>
            <a:ahLst/>
            <a:cxnLst/>
            <a:rect l="l" t="t" r="r" b="b"/>
            <a:pathLst>
              <a:path w="1800860" h="260350">
                <a:moveTo>
                  <a:pt x="1670685" y="0"/>
                </a:moveTo>
                <a:lnTo>
                  <a:pt x="129921" y="0"/>
                </a:lnTo>
                <a:lnTo>
                  <a:pt x="79349" y="10209"/>
                </a:lnTo>
                <a:lnTo>
                  <a:pt x="38052" y="38052"/>
                </a:lnTo>
                <a:lnTo>
                  <a:pt x="10209" y="79349"/>
                </a:lnTo>
                <a:lnTo>
                  <a:pt x="0" y="129921"/>
                </a:lnTo>
                <a:lnTo>
                  <a:pt x="10209" y="180492"/>
                </a:lnTo>
                <a:lnTo>
                  <a:pt x="38052" y="221789"/>
                </a:lnTo>
                <a:lnTo>
                  <a:pt x="79349" y="249632"/>
                </a:lnTo>
                <a:lnTo>
                  <a:pt x="129921" y="259842"/>
                </a:lnTo>
                <a:lnTo>
                  <a:pt x="1670685" y="259842"/>
                </a:lnTo>
                <a:lnTo>
                  <a:pt x="1721256" y="249632"/>
                </a:lnTo>
                <a:lnTo>
                  <a:pt x="1762553" y="221789"/>
                </a:lnTo>
                <a:lnTo>
                  <a:pt x="1790396" y="180492"/>
                </a:lnTo>
                <a:lnTo>
                  <a:pt x="1800606" y="129921"/>
                </a:lnTo>
                <a:lnTo>
                  <a:pt x="1790396" y="79349"/>
                </a:lnTo>
                <a:lnTo>
                  <a:pt x="1762553" y="38052"/>
                </a:lnTo>
                <a:lnTo>
                  <a:pt x="1721256" y="10209"/>
                </a:lnTo>
                <a:lnTo>
                  <a:pt x="1670685" y="0"/>
                </a:lnTo>
                <a:close/>
              </a:path>
            </a:pathLst>
          </a:custGeom>
          <a:solidFill>
            <a:srgbClr val="938D5C"/>
          </a:solidFill>
        </p:spPr>
        <p:txBody>
          <a:bodyPr wrap="square" lIns="0" tIns="0" rIns="0" bIns="0" rtlCol="0"/>
          <a:lstStyle/>
          <a:p>
            <a:endParaRPr/>
          </a:p>
        </p:txBody>
      </p:sp>
      <p:sp>
        <p:nvSpPr>
          <p:cNvPr id="17" name="object 17"/>
          <p:cNvSpPr txBox="1"/>
          <p:nvPr/>
        </p:nvSpPr>
        <p:spPr>
          <a:xfrm>
            <a:off x="4714789" y="6085126"/>
            <a:ext cx="710565"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FFFFFF"/>
                </a:solidFill>
                <a:latin typeface="Arial"/>
                <a:cs typeface="Arial"/>
              </a:rPr>
              <a:t>R</a:t>
            </a:r>
            <a:r>
              <a:rPr sz="1200" b="1" dirty="0">
                <a:solidFill>
                  <a:srgbClr val="FFFFFF"/>
                </a:solidFill>
                <a:latin typeface="Arial"/>
                <a:cs typeface="Arial"/>
              </a:rPr>
              <a:t>O</a:t>
            </a:r>
            <a:r>
              <a:rPr sz="1200" b="1" spc="-5" dirty="0">
                <a:solidFill>
                  <a:srgbClr val="FFFFFF"/>
                </a:solidFill>
                <a:latin typeface="Arial"/>
                <a:cs typeface="Arial"/>
              </a:rPr>
              <a:t>UT</a:t>
            </a:r>
            <a:r>
              <a:rPr sz="1200" b="1" dirty="0">
                <a:solidFill>
                  <a:srgbClr val="FFFFFF"/>
                </a:solidFill>
                <a:latin typeface="Arial"/>
                <a:cs typeface="Arial"/>
              </a:rPr>
              <a:t>I</a:t>
            </a:r>
            <a:r>
              <a:rPr sz="1200" b="1" spc="-5" dirty="0">
                <a:solidFill>
                  <a:srgbClr val="FFFFFF"/>
                </a:solidFill>
                <a:latin typeface="Arial"/>
                <a:cs typeface="Arial"/>
              </a:rPr>
              <a:t>NE</a:t>
            </a:r>
            <a:endParaRPr sz="1200">
              <a:latin typeface="Arial"/>
              <a:cs typeface="Arial"/>
            </a:endParaRPr>
          </a:p>
        </p:txBody>
      </p:sp>
      <p:grpSp>
        <p:nvGrpSpPr>
          <p:cNvPr id="18" name="object 18"/>
          <p:cNvGrpSpPr/>
          <p:nvPr/>
        </p:nvGrpSpPr>
        <p:grpSpPr>
          <a:xfrm>
            <a:off x="9341357" y="5372861"/>
            <a:ext cx="1864995" cy="952500"/>
            <a:chOff x="9341357" y="5372861"/>
            <a:chExt cx="1864995" cy="952500"/>
          </a:xfrm>
        </p:grpSpPr>
        <p:pic>
          <p:nvPicPr>
            <p:cNvPr id="19" name="object 19"/>
            <p:cNvPicPr/>
            <p:nvPr/>
          </p:nvPicPr>
          <p:blipFill>
            <a:blip r:embed="rId5" cstate="print"/>
            <a:stretch>
              <a:fillRect/>
            </a:stretch>
          </p:blipFill>
          <p:spPr>
            <a:xfrm>
              <a:off x="9341357" y="5855207"/>
              <a:ext cx="1099564" cy="470153"/>
            </a:xfrm>
            <a:prstGeom prst="rect">
              <a:avLst/>
            </a:prstGeom>
          </p:spPr>
        </p:pic>
        <p:pic>
          <p:nvPicPr>
            <p:cNvPr id="20" name="object 20"/>
            <p:cNvPicPr/>
            <p:nvPr/>
          </p:nvPicPr>
          <p:blipFill>
            <a:blip r:embed="rId5" cstate="print"/>
            <a:stretch>
              <a:fillRect/>
            </a:stretch>
          </p:blipFill>
          <p:spPr>
            <a:xfrm>
              <a:off x="10106406" y="5372861"/>
              <a:ext cx="1099564" cy="470915"/>
            </a:xfrm>
            <a:prstGeom prst="rect">
              <a:avLst/>
            </a:prstGeom>
          </p:spPr>
        </p:pic>
      </p:grpSp>
      <p:grpSp>
        <p:nvGrpSpPr>
          <p:cNvPr id="21" name="object 21"/>
          <p:cNvGrpSpPr/>
          <p:nvPr/>
        </p:nvGrpSpPr>
        <p:grpSpPr>
          <a:xfrm>
            <a:off x="10608564" y="4476750"/>
            <a:ext cx="1583690" cy="540385"/>
            <a:chOff x="10608564" y="4476750"/>
            <a:chExt cx="1583690" cy="540385"/>
          </a:xfrm>
        </p:grpSpPr>
        <p:pic>
          <p:nvPicPr>
            <p:cNvPr id="22" name="object 22"/>
            <p:cNvPicPr/>
            <p:nvPr/>
          </p:nvPicPr>
          <p:blipFill>
            <a:blip r:embed="rId6" cstate="print"/>
            <a:stretch>
              <a:fillRect/>
            </a:stretch>
          </p:blipFill>
          <p:spPr>
            <a:xfrm>
              <a:off x="10608564" y="4476750"/>
              <a:ext cx="1583435" cy="540245"/>
            </a:xfrm>
            <a:prstGeom prst="rect">
              <a:avLst/>
            </a:prstGeom>
          </p:spPr>
        </p:pic>
        <p:pic>
          <p:nvPicPr>
            <p:cNvPr id="23" name="object 23"/>
            <p:cNvPicPr/>
            <p:nvPr/>
          </p:nvPicPr>
          <p:blipFill>
            <a:blip r:embed="rId7" cstate="print"/>
            <a:stretch>
              <a:fillRect/>
            </a:stretch>
          </p:blipFill>
          <p:spPr>
            <a:xfrm>
              <a:off x="11774424" y="4501133"/>
              <a:ext cx="234696" cy="316230"/>
            </a:xfrm>
            <a:prstGeom prst="rect">
              <a:avLst/>
            </a:prstGeom>
          </p:spPr>
        </p:pic>
      </p:grpSp>
      <p:pic>
        <p:nvPicPr>
          <p:cNvPr id="24" name="object 24"/>
          <p:cNvPicPr/>
          <p:nvPr/>
        </p:nvPicPr>
        <p:blipFill>
          <a:blip r:embed="rId8" cstate="print"/>
          <a:stretch>
            <a:fillRect/>
          </a:stretch>
        </p:blipFill>
        <p:spPr>
          <a:xfrm>
            <a:off x="43434" y="1612391"/>
            <a:ext cx="1706879" cy="5112245"/>
          </a:xfrm>
          <a:prstGeom prst="rect">
            <a:avLst/>
          </a:prstGeom>
        </p:spPr>
      </p:pic>
      <p:sp>
        <p:nvSpPr>
          <p:cNvPr id="25" name="object 25"/>
          <p:cNvSpPr txBox="1"/>
          <p:nvPr/>
        </p:nvSpPr>
        <p:spPr>
          <a:xfrm>
            <a:off x="7114793" y="6324600"/>
            <a:ext cx="969644" cy="288290"/>
          </a:xfrm>
          <a:prstGeom prst="rect">
            <a:avLst/>
          </a:prstGeom>
          <a:solidFill>
            <a:srgbClr val="FFFFFF">
              <a:alpha val="50195"/>
            </a:srgbClr>
          </a:solidFill>
        </p:spPr>
        <p:txBody>
          <a:bodyPr vert="horz" wrap="square" lIns="0" tIns="32384" rIns="0" bIns="0" rtlCol="0">
            <a:spAutoFit/>
          </a:bodyPr>
          <a:lstStyle/>
          <a:p>
            <a:pPr marL="69215">
              <a:lnSpc>
                <a:spcPct val="100000"/>
              </a:lnSpc>
              <a:spcBef>
                <a:spcPts val="254"/>
              </a:spcBef>
            </a:pPr>
            <a:r>
              <a:rPr sz="1400" spc="-5" dirty="0">
                <a:latin typeface="Arial MT"/>
                <a:cs typeface="Arial MT"/>
              </a:rPr>
              <a:t>Immediate</a:t>
            </a:r>
            <a:endParaRPr sz="1400">
              <a:latin typeface="Arial MT"/>
              <a:cs typeface="Arial MT"/>
            </a:endParaRPr>
          </a:p>
        </p:txBody>
      </p:sp>
      <p:sp>
        <p:nvSpPr>
          <p:cNvPr id="28" name="object 28"/>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437765" algn="l"/>
              </a:tabLst>
            </a:pPr>
            <a:r>
              <a:rPr spc="-5" dirty="0"/>
              <a:t>#TCCC-CPP-PPT-04-01</a:t>
            </a:r>
            <a:r>
              <a:rPr spc="3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19</a:t>
            </a:fld>
            <a:endParaRPr sz="1200"/>
          </a:p>
        </p:txBody>
      </p:sp>
      <p:sp>
        <p:nvSpPr>
          <p:cNvPr id="26" name="object 26"/>
          <p:cNvSpPr txBox="1"/>
          <p:nvPr/>
        </p:nvSpPr>
        <p:spPr>
          <a:xfrm>
            <a:off x="6096000" y="6324600"/>
            <a:ext cx="969644" cy="288290"/>
          </a:xfrm>
          <a:prstGeom prst="rect">
            <a:avLst/>
          </a:prstGeom>
          <a:solidFill>
            <a:srgbClr val="FFFFFF">
              <a:alpha val="50195"/>
            </a:srgbClr>
          </a:solidFill>
        </p:spPr>
        <p:txBody>
          <a:bodyPr vert="horz" wrap="square" lIns="0" tIns="32384" rIns="0" bIns="0" rtlCol="0">
            <a:spAutoFit/>
          </a:bodyPr>
          <a:lstStyle/>
          <a:p>
            <a:pPr marL="158115">
              <a:lnSpc>
                <a:spcPct val="100000"/>
              </a:lnSpc>
              <a:spcBef>
                <a:spcPts val="254"/>
              </a:spcBef>
            </a:pPr>
            <a:r>
              <a:rPr sz="1400" spc="-5" dirty="0">
                <a:latin typeface="Arial MT"/>
                <a:cs typeface="Arial MT"/>
              </a:rPr>
              <a:t>Delayed</a:t>
            </a:r>
            <a:endParaRPr sz="1400">
              <a:latin typeface="Arial MT"/>
              <a:cs typeface="Arial MT"/>
            </a:endParaRPr>
          </a:p>
        </p:txBody>
      </p:sp>
      <p:sp>
        <p:nvSpPr>
          <p:cNvPr id="27" name="object 27"/>
          <p:cNvSpPr txBox="1"/>
          <p:nvPr/>
        </p:nvSpPr>
        <p:spPr>
          <a:xfrm>
            <a:off x="4267200" y="6324600"/>
            <a:ext cx="1605280" cy="288290"/>
          </a:xfrm>
          <a:prstGeom prst="rect">
            <a:avLst/>
          </a:prstGeom>
          <a:solidFill>
            <a:srgbClr val="FFFFFF">
              <a:alpha val="50195"/>
            </a:srgbClr>
          </a:solidFill>
        </p:spPr>
        <p:txBody>
          <a:bodyPr vert="horz" wrap="square" lIns="0" tIns="32384" rIns="0" bIns="0" rtlCol="0">
            <a:spAutoFit/>
          </a:bodyPr>
          <a:lstStyle/>
          <a:p>
            <a:pPr marL="76200">
              <a:lnSpc>
                <a:spcPct val="100000"/>
              </a:lnSpc>
              <a:spcBef>
                <a:spcPts val="254"/>
              </a:spcBef>
            </a:pPr>
            <a:r>
              <a:rPr sz="1400" spc="-5" dirty="0">
                <a:latin typeface="Arial MT"/>
                <a:cs typeface="Arial MT"/>
              </a:rPr>
              <a:t>Minimal/Expectant</a:t>
            </a:r>
            <a:endParaRPr sz="1400">
              <a:latin typeface="Arial MT"/>
              <a:cs typeface="Arial M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767070"/>
                </a:solidFill>
              </a:rPr>
              <a:t>Module 4:</a:t>
            </a:r>
            <a:r>
              <a:rPr sz="2000" spc="-15" dirty="0">
                <a:solidFill>
                  <a:srgbClr val="767070"/>
                </a:solidFill>
              </a:rPr>
              <a:t> </a:t>
            </a:r>
            <a:r>
              <a:rPr sz="2000" spc="-5" dirty="0">
                <a:solidFill>
                  <a:srgbClr val="767070"/>
                </a:solidFill>
              </a:rPr>
              <a:t>Principles</a:t>
            </a:r>
            <a:r>
              <a:rPr sz="2000" spc="-20" dirty="0">
                <a:solidFill>
                  <a:srgbClr val="767070"/>
                </a:solidFill>
              </a:rPr>
              <a:t> </a:t>
            </a:r>
            <a:r>
              <a:rPr sz="2000" spc="-5" dirty="0">
                <a:solidFill>
                  <a:srgbClr val="767070"/>
                </a:solidFill>
              </a:rPr>
              <a:t>and</a:t>
            </a:r>
            <a:r>
              <a:rPr sz="2000" spc="-80" dirty="0">
                <a:solidFill>
                  <a:srgbClr val="767070"/>
                </a:solidFill>
              </a:rPr>
              <a:t> </a:t>
            </a:r>
            <a:r>
              <a:rPr sz="2000" spc="-5" dirty="0">
                <a:solidFill>
                  <a:srgbClr val="767070"/>
                </a:solidFill>
              </a:rPr>
              <a:t>Application</a:t>
            </a:r>
            <a:r>
              <a:rPr sz="2000" dirty="0">
                <a:solidFill>
                  <a:srgbClr val="767070"/>
                </a:solidFill>
              </a:rPr>
              <a:t> </a:t>
            </a:r>
            <a:r>
              <a:rPr sz="2000" spc="-5" dirty="0">
                <a:solidFill>
                  <a:srgbClr val="767070"/>
                </a:solidFill>
              </a:rPr>
              <a:t>of</a:t>
            </a:r>
            <a:r>
              <a:rPr sz="2000" spc="-10" dirty="0">
                <a:solidFill>
                  <a:srgbClr val="767070"/>
                </a:solidFill>
              </a:rPr>
              <a:t> TFC</a:t>
            </a:r>
            <a:endParaRPr sz="2000"/>
          </a:p>
        </p:txBody>
      </p:sp>
      <p:sp>
        <p:nvSpPr>
          <p:cNvPr id="3" name="object 3"/>
          <p:cNvSpPr txBox="1"/>
          <p:nvPr/>
        </p:nvSpPr>
        <p:spPr>
          <a:xfrm>
            <a:off x="9214114" y="6569052"/>
            <a:ext cx="2212975" cy="185420"/>
          </a:xfrm>
          <a:prstGeom prst="rect">
            <a:avLst/>
          </a:prstGeom>
        </p:spPr>
        <p:txBody>
          <a:bodyPr vert="horz" wrap="square" lIns="0" tIns="12700" rIns="0" bIns="0" rtlCol="0">
            <a:spAutoFit/>
          </a:bodyPr>
          <a:lstStyle/>
          <a:p>
            <a:pPr marL="12700">
              <a:lnSpc>
                <a:spcPct val="100000"/>
              </a:lnSpc>
              <a:spcBef>
                <a:spcPts val="100"/>
              </a:spcBef>
            </a:pPr>
            <a:r>
              <a:rPr sz="1050" spc="-5" dirty="0">
                <a:solidFill>
                  <a:srgbClr val="CD9146"/>
                </a:solidFill>
                <a:latin typeface="Arial MT"/>
                <a:cs typeface="Arial MT"/>
              </a:rPr>
              <a:t>#TCCC-CPP-PPT-04-01</a:t>
            </a:r>
            <a:r>
              <a:rPr sz="1050" spc="290" dirty="0">
                <a:solidFill>
                  <a:srgbClr val="CD9146"/>
                </a:solidFill>
                <a:latin typeface="Arial MT"/>
                <a:cs typeface="Arial MT"/>
              </a:rPr>
              <a:t> </a:t>
            </a:r>
            <a:r>
              <a:rPr sz="1050" spc="-5" dirty="0">
                <a:solidFill>
                  <a:srgbClr val="CD9146"/>
                </a:solidFill>
                <a:latin typeface="Arial MT"/>
                <a:cs typeface="Arial MT"/>
              </a:rPr>
              <a:t>08</a:t>
            </a:r>
            <a:r>
              <a:rPr sz="1050" dirty="0">
                <a:solidFill>
                  <a:srgbClr val="CD9146"/>
                </a:solidFill>
                <a:latin typeface="Arial MT"/>
                <a:cs typeface="Arial MT"/>
              </a:rPr>
              <a:t> </a:t>
            </a:r>
            <a:r>
              <a:rPr sz="1050" spc="-5" dirty="0">
                <a:solidFill>
                  <a:srgbClr val="CD9146"/>
                </a:solidFill>
                <a:latin typeface="Arial MT"/>
                <a:cs typeface="Arial MT"/>
              </a:rPr>
              <a:t>AUG</a:t>
            </a:r>
            <a:r>
              <a:rPr sz="1050" spc="-15"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p:nvPr/>
        </p:nvSpPr>
        <p:spPr>
          <a:xfrm>
            <a:off x="11724385" y="6548518"/>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MT"/>
                <a:cs typeface="Arial MT"/>
              </a:rPr>
              <a:t>2</a:t>
            </a:r>
            <a:endParaRPr sz="1200">
              <a:latin typeface="Arial MT"/>
              <a:cs typeface="Arial MT"/>
            </a:endParaRPr>
          </a:p>
        </p:txBody>
      </p:sp>
      <p:grpSp>
        <p:nvGrpSpPr>
          <p:cNvPr id="6" name="object 6"/>
          <p:cNvGrpSpPr/>
          <p:nvPr/>
        </p:nvGrpSpPr>
        <p:grpSpPr>
          <a:xfrm>
            <a:off x="963167" y="1514094"/>
            <a:ext cx="10349865" cy="4208145"/>
            <a:chOff x="963167" y="1514094"/>
            <a:chExt cx="10349865" cy="4208145"/>
          </a:xfrm>
        </p:grpSpPr>
        <p:sp>
          <p:nvSpPr>
            <p:cNvPr id="7" name="object 7"/>
            <p:cNvSpPr/>
            <p:nvPr/>
          </p:nvSpPr>
          <p:spPr>
            <a:xfrm>
              <a:off x="982217" y="1726693"/>
              <a:ext cx="10311765" cy="3976370"/>
            </a:xfrm>
            <a:custGeom>
              <a:avLst/>
              <a:gdLst/>
              <a:ahLst/>
              <a:cxnLst/>
              <a:rect l="l" t="t" r="r" b="b"/>
              <a:pathLst>
                <a:path w="10311765" h="3976370">
                  <a:moveTo>
                    <a:pt x="390715" y="0"/>
                  </a:moveTo>
                  <a:lnTo>
                    <a:pt x="390715" y="0"/>
                  </a:lnTo>
                  <a:lnTo>
                    <a:pt x="8959113" y="0"/>
                  </a:lnTo>
                  <a:lnTo>
                    <a:pt x="9018348" y="2345"/>
                  </a:lnTo>
                  <a:lnTo>
                    <a:pt x="9075525" y="9203"/>
                  </a:lnTo>
                  <a:lnTo>
                    <a:pt x="9130247" y="20307"/>
                  </a:lnTo>
                  <a:lnTo>
                    <a:pt x="9182116" y="35390"/>
                  </a:lnTo>
                  <a:lnTo>
                    <a:pt x="9230736" y="54184"/>
                  </a:lnTo>
                  <a:lnTo>
                    <a:pt x="9275710" y="76422"/>
                  </a:lnTo>
                  <a:lnTo>
                    <a:pt x="9316639" y="101837"/>
                  </a:lnTo>
                  <a:lnTo>
                    <a:pt x="9353126" y="130162"/>
                  </a:lnTo>
                  <a:lnTo>
                    <a:pt x="9384775" y="161130"/>
                  </a:lnTo>
                  <a:lnTo>
                    <a:pt x="9411188" y="194474"/>
                  </a:lnTo>
                  <a:lnTo>
                    <a:pt x="9431968" y="229926"/>
                  </a:lnTo>
                  <a:lnTo>
                    <a:pt x="9446717" y="267220"/>
                  </a:lnTo>
                  <a:lnTo>
                    <a:pt x="10311384" y="1950821"/>
                  </a:lnTo>
                  <a:lnTo>
                    <a:pt x="9446717" y="3708895"/>
                  </a:lnTo>
                  <a:lnTo>
                    <a:pt x="9431968" y="3746189"/>
                  </a:lnTo>
                  <a:lnTo>
                    <a:pt x="9411188" y="3781641"/>
                  </a:lnTo>
                  <a:lnTo>
                    <a:pt x="9384775" y="3814985"/>
                  </a:lnTo>
                  <a:lnTo>
                    <a:pt x="9353126" y="3845953"/>
                  </a:lnTo>
                  <a:lnTo>
                    <a:pt x="9316639" y="3874278"/>
                  </a:lnTo>
                  <a:lnTo>
                    <a:pt x="9275710" y="3899693"/>
                  </a:lnTo>
                  <a:lnTo>
                    <a:pt x="9230736" y="3921931"/>
                  </a:lnTo>
                  <a:lnTo>
                    <a:pt x="9182116" y="3940725"/>
                  </a:lnTo>
                  <a:lnTo>
                    <a:pt x="9130247" y="3955808"/>
                  </a:lnTo>
                  <a:lnTo>
                    <a:pt x="9075525" y="3966912"/>
                  </a:lnTo>
                  <a:lnTo>
                    <a:pt x="9018348" y="3973770"/>
                  </a:lnTo>
                  <a:lnTo>
                    <a:pt x="8959113" y="3976116"/>
                  </a:lnTo>
                  <a:lnTo>
                    <a:pt x="458812" y="3976116"/>
                  </a:lnTo>
                  <a:lnTo>
                    <a:pt x="401333" y="3973864"/>
                  </a:lnTo>
                  <a:lnTo>
                    <a:pt x="346842" y="3967277"/>
                  </a:lnTo>
                  <a:lnTo>
                    <a:pt x="295543" y="3956605"/>
                  </a:lnTo>
                  <a:lnTo>
                    <a:pt x="247637" y="3942100"/>
                  </a:lnTo>
                  <a:lnTo>
                    <a:pt x="203330" y="3924012"/>
                  </a:lnTo>
                  <a:lnTo>
                    <a:pt x="162824" y="3902593"/>
                  </a:lnTo>
                  <a:lnTo>
                    <a:pt x="126322" y="3878094"/>
                  </a:lnTo>
                  <a:lnTo>
                    <a:pt x="94027" y="3850765"/>
                  </a:lnTo>
                  <a:lnTo>
                    <a:pt x="66143" y="3820859"/>
                  </a:lnTo>
                  <a:lnTo>
                    <a:pt x="42874" y="3788626"/>
                  </a:lnTo>
                  <a:lnTo>
                    <a:pt x="24421" y="3754317"/>
                  </a:lnTo>
                  <a:lnTo>
                    <a:pt x="10989" y="3718183"/>
                  </a:lnTo>
                  <a:lnTo>
                    <a:pt x="2781" y="3680475"/>
                  </a:lnTo>
                  <a:lnTo>
                    <a:pt x="0" y="3641445"/>
                  </a:lnTo>
                  <a:lnTo>
                    <a:pt x="0" y="317334"/>
                  </a:lnTo>
                  <a:lnTo>
                    <a:pt x="2075" y="275646"/>
                  </a:lnTo>
                  <a:lnTo>
                    <a:pt x="8382" y="236034"/>
                  </a:lnTo>
                  <a:lnTo>
                    <a:pt x="19037" y="198718"/>
                  </a:lnTo>
                  <a:lnTo>
                    <a:pt x="53865" y="131850"/>
                  </a:lnTo>
                  <a:lnTo>
                    <a:pt x="107502" y="76792"/>
                  </a:lnTo>
                  <a:lnTo>
                    <a:pt x="141670" y="54240"/>
                  </a:lnTo>
                  <a:lnTo>
                    <a:pt x="180894" y="35297"/>
                  </a:lnTo>
                  <a:lnTo>
                    <a:pt x="225292" y="20183"/>
                  </a:lnTo>
                  <a:lnTo>
                    <a:pt x="274983" y="9116"/>
                  </a:lnTo>
                  <a:lnTo>
                    <a:pt x="330085" y="2315"/>
                  </a:lnTo>
                  <a:lnTo>
                    <a:pt x="390715" y="0"/>
                  </a:lnTo>
                  <a:close/>
                </a:path>
              </a:pathLst>
            </a:custGeom>
            <a:ln w="38099">
              <a:solidFill>
                <a:srgbClr val="2D3334"/>
              </a:solidFill>
            </a:ln>
          </p:spPr>
          <p:txBody>
            <a:bodyPr wrap="square" lIns="0" tIns="0" rIns="0" bIns="0" rtlCol="0"/>
            <a:lstStyle/>
            <a:p>
              <a:endParaRPr/>
            </a:p>
          </p:txBody>
        </p:sp>
        <p:sp>
          <p:nvSpPr>
            <p:cNvPr id="8" name="object 8"/>
            <p:cNvSpPr/>
            <p:nvPr/>
          </p:nvSpPr>
          <p:spPr>
            <a:xfrm>
              <a:off x="4448555" y="1514094"/>
              <a:ext cx="2579370" cy="424815"/>
            </a:xfrm>
            <a:custGeom>
              <a:avLst/>
              <a:gdLst/>
              <a:ahLst/>
              <a:cxnLst/>
              <a:rect l="l" t="t" r="r" b="b"/>
              <a:pathLst>
                <a:path w="2579370" h="424814">
                  <a:moveTo>
                    <a:pt x="2579370" y="0"/>
                  </a:moveTo>
                  <a:lnTo>
                    <a:pt x="0" y="0"/>
                  </a:lnTo>
                  <a:lnTo>
                    <a:pt x="0" y="424434"/>
                  </a:lnTo>
                  <a:lnTo>
                    <a:pt x="2579370" y="424434"/>
                  </a:lnTo>
                  <a:lnTo>
                    <a:pt x="2579370" y="0"/>
                  </a:lnTo>
                  <a:close/>
                </a:path>
              </a:pathLst>
            </a:custGeom>
            <a:solidFill>
              <a:srgbClr val="FFFFFF"/>
            </a:solidFill>
          </p:spPr>
          <p:txBody>
            <a:bodyPr wrap="square" lIns="0" tIns="0" rIns="0" bIns="0" rtlCol="0"/>
            <a:lstStyle/>
            <a:p>
              <a:endParaRPr/>
            </a:p>
          </p:txBody>
        </p:sp>
      </p:grpSp>
      <p:grpSp>
        <p:nvGrpSpPr>
          <p:cNvPr id="9" name="object 9"/>
          <p:cNvGrpSpPr/>
          <p:nvPr/>
        </p:nvGrpSpPr>
        <p:grpSpPr>
          <a:xfrm>
            <a:off x="940942" y="5857366"/>
            <a:ext cx="10106660" cy="454659"/>
            <a:chOff x="940942" y="5857366"/>
            <a:chExt cx="10106660" cy="454659"/>
          </a:xfrm>
        </p:grpSpPr>
        <p:sp>
          <p:nvSpPr>
            <p:cNvPr id="10" name="object 10"/>
            <p:cNvSpPr/>
            <p:nvPr/>
          </p:nvSpPr>
          <p:spPr>
            <a:xfrm>
              <a:off x="982217" y="5898641"/>
              <a:ext cx="10024110" cy="372110"/>
            </a:xfrm>
            <a:custGeom>
              <a:avLst/>
              <a:gdLst/>
              <a:ahLst/>
              <a:cxnLst/>
              <a:rect l="l" t="t" r="r" b="b"/>
              <a:pathLst>
                <a:path w="10024110" h="372110">
                  <a:moveTo>
                    <a:pt x="9816617" y="0"/>
                  </a:moveTo>
                  <a:lnTo>
                    <a:pt x="0" y="0"/>
                  </a:lnTo>
                  <a:lnTo>
                    <a:pt x="0" y="371856"/>
                  </a:lnTo>
                  <a:lnTo>
                    <a:pt x="9816617" y="371856"/>
                  </a:lnTo>
                  <a:lnTo>
                    <a:pt x="10024110" y="185928"/>
                  </a:lnTo>
                  <a:lnTo>
                    <a:pt x="9816617" y="0"/>
                  </a:lnTo>
                  <a:close/>
                </a:path>
              </a:pathLst>
            </a:custGeom>
            <a:solidFill>
              <a:srgbClr val="D9D9D9"/>
            </a:solidFill>
          </p:spPr>
          <p:txBody>
            <a:bodyPr wrap="square" lIns="0" tIns="0" rIns="0" bIns="0" rtlCol="0"/>
            <a:lstStyle/>
            <a:p>
              <a:endParaRPr/>
            </a:p>
          </p:txBody>
        </p:sp>
        <p:sp>
          <p:nvSpPr>
            <p:cNvPr id="11" name="object 11"/>
            <p:cNvSpPr/>
            <p:nvPr/>
          </p:nvSpPr>
          <p:spPr>
            <a:xfrm>
              <a:off x="982217" y="5898641"/>
              <a:ext cx="10024110" cy="372110"/>
            </a:xfrm>
            <a:custGeom>
              <a:avLst/>
              <a:gdLst/>
              <a:ahLst/>
              <a:cxnLst/>
              <a:rect l="l" t="t" r="r" b="b"/>
              <a:pathLst>
                <a:path w="10024110" h="372110">
                  <a:moveTo>
                    <a:pt x="0" y="0"/>
                  </a:moveTo>
                  <a:lnTo>
                    <a:pt x="9816617" y="0"/>
                  </a:lnTo>
                  <a:lnTo>
                    <a:pt x="10024110" y="185928"/>
                  </a:lnTo>
                  <a:lnTo>
                    <a:pt x="9816617" y="371856"/>
                  </a:lnTo>
                  <a:lnTo>
                    <a:pt x="0" y="371856"/>
                  </a:lnTo>
                  <a:lnTo>
                    <a:pt x="0" y="0"/>
                  </a:lnTo>
                  <a:close/>
                </a:path>
              </a:pathLst>
            </a:custGeom>
            <a:ln w="82550">
              <a:solidFill>
                <a:srgbClr val="D9D9D9"/>
              </a:solidFill>
            </a:ln>
          </p:spPr>
          <p:txBody>
            <a:bodyPr wrap="square" lIns="0" tIns="0" rIns="0" bIns="0" rtlCol="0"/>
            <a:lstStyle/>
            <a:p>
              <a:endParaRPr/>
            </a:p>
          </p:txBody>
        </p:sp>
      </p:grpSp>
      <p:sp>
        <p:nvSpPr>
          <p:cNvPr id="12" name="object 12"/>
          <p:cNvSpPr txBox="1"/>
          <p:nvPr/>
        </p:nvSpPr>
        <p:spPr>
          <a:xfrm>
            <a:off x="1488471" y="1112049"/>
            <a:ext cx="9215120" cy="781685"/>
          </a:xfrm>
          <a:prstGeom prst="rect">
            <a:avLst/>
          </a:prstGeom>
        </p:spPr>
        <p:txBody>
          <a:bodyPr vert="horz" wrap="square" lIns="0" tIns="51435" rIns="0" bIns="0" rtlCol="0">
            <a:spAutoFit/>
          </a:bodyPr>
          <a:lstStyle/>
          <a:p>
            <a:pPr marL="12700">
              <a:lnSpc>
                <a:spcPct val="100000"/>
              </a:lnSpc>
              <a:spcBef>
                <a:spcPts val="405"/>
              </a:spcBef>
            </a:pPr>
            <a:r>
              <a:rPr sz="2000" b="1" spc="-25" dirty="0">
                <a:solidFill>
                  <a:srgbClr val="CD9146"/>
                </a:solidFill>
                <a:latin typeface="Arial"/>
                <a:cs typeface="Arial"/>
              </a:rPr>
              <a:t>TACTICAL</a:t>
            </a:r>
            <a:r>
              <a:rPr sz="2000" b="1" spc="-15" dirty="0">
                <a:solidFill>
                  <a:srgbClr val="CD9146"/>
                </a:solidFill>
                <a:latin typeface="Arial"/>
                <a:cs typeface="Arial"/>
              </a:rPr>
              <a:t> </a:t>
            </a:r>
            <a:r>
              <a:rPr sz="2000" b="1" spc="-30" dirty="0">
                <a:solidFill>
                  <a:srgbClr val="CD9146"/>
                </a:solidFill>
                <a:latin typeface="Arial"/>
                <a:cs typeface="Arial"/>
              </a:rPr>
              <a:t>COMBAT</a:t>
            </a:r>
            <a:r>
              <a:rPr sz="2000" b="1" spc="15" dirty="0">
                <a:solidFill>
                  <a:srgbClr val="CD9146"/>
                </a:solidFill>
                <a:latin typeface="Arial"/>
                <a:cs typeface="Arial"/>
              </a:rPr>
              <a:t> </a:t>
            </a:r>
            <a:r>
              <a:rPr sz="2000" b="1" spc="-25" dirty="0">
                <a:solidFill>
                  <a:srgbClr val="CD9146"/>
                </a:solidFill>
                <a:latin typeface="Arial"/>
                <a:cs typeface="Arial"/>
              </a:rPr>
              <a:t>CASUALTY</a:t>
            </a:r>
            <a:r>
              <a:rPr sz="2000" b="1" spc="-15" dirty="0">
                <a:solidFill>
                  <a:srgbClr val="CD9146"/>
                </a:solidFill>
                <a:latin typeface="Arial"/>
                <a:cs typeface="Arial"/>
              </a:rPr>
              <a:t> </a:t>
            </a:r>
            <a:r>
              <a:rPr sz="2000" b="1" spc="-5" dirty="0">
                <a:solidFill>
                  <a:srgbClr val="CD9146"/>
                </a:solidFill>
                <a:latin typeface="Arial"/>
                <a:cs typeface="Arial"/>
              </a:rPr>
              <a:t>CARE</a:t>
            </a:r>
            <a:r>
              <a:rPr sz="2000" b="1" spc="30" dirty="0">
                <a:solidFill>
                  <a:srgbClr val="CD9146"/>
                </a:solidFill>
                <a:latin typeface="Arial"/>
                <a:cs typeface="Arial"/>
              </a:rPr>
              <a:t> </a:t>
            </a:r>
            <a:r>
              <a:rPr sz="2000" b="1" spc="-5" dirty="0">
                <a:solidFill>
                  <a:srgbClr val="CD9146"/>
                </a:solidFill>
                <a:latin typeface="Arial"/>
                <a:cs typeface="Arial"/>
              </a:rPr>
              <a:t>ROLE-BASED</a:t>
            </a:r>
            <a:r>
              <a:rPr sz="2000" b="1" spc="25" dirty="0">
                <a:solidFill>
                  <a:srgbClr val="CD9146"/>
                </a:solidFill>
                <a:latin typeface="Arial"/>
                <a:cs typeface="Arial"/>
              </a:rPr>
              <a:t> </a:t>
            </a:r>
            <a:r>
              <a:rPr sz="2000" b="1" spc="-5" dirty="0">
                <a:solidFill>
                  <a:srgbClr val="CD9146"/>
                </a:solidFill>
                <a:latin typeface="Arial"/>
                <a:cs typeface="Arial"/>
              </a:rPr>
              <a:t>TRAINING</a:t>
            </a:r>
            <a:r>
              <a:rPr sz="2000" b="1" spc="15" dirty="0">
                <a:solidFill>
                  <a:srgbClr val="CD9146"/>
                </a:solidFill>
                <a:latin typeface="Arial"/>
                <a:cs typeface="Arial"/>
              </a:rPr>
              <a:t> </a:t>
            </a:r>
            <a:r>
              <a:rPr sz="2000" b="1" spc="-5" dirty="0">
                <a:solidFill>
                  <a:srgbClr val="CD9146"/>
                </a:solidFill>
                <a:latin typeface="Arial"/>
                <a:cs typeface="Arial"/>
              </a:rPr>
              <a:t>SPECTRUM</a:t>
            </a:r>
            <a:endParaRPr sz="2000">
              <a:latin typeface="Arial"/>
              <a:cs typeface="Arial"/>
            </a:endParaRPr>
          </a:p>
          <a:p>
            <a:pPr marR="708025" algn="ctr">
              <a:lnSpc>
                <a:spcPct val="100000"/>
              </a:lnSpc>
              <a:spcBef>
                <a:spcPts val="365"/>
              </a:spcBef>
            </a:pPr>
            <a:r>
              <a:rPr sz="2400" b="1" spc="-5" dirty="0">
                <a:latin typeface="Arial"/>
                <a:cs typeface="Arial"/>
              </a:rPr>
              <a:t>ROLE</a:t>
            </a:r>
            <a:r>
              <a:rPr sz="2400" b="1" spc="-40" dirty="0">
                <a:latin typeface="Arial"/>
                <a:cs typeface="Arial"/>
              </a:rPr>
              <a:t> </a:t>
            </a:r>
            <a:r>
              <a:rPr sz="2400" b="1" dirty="0">
                <a:latin typeface="Arial"/>
                <a:cs typeface="Arial"/>
              </a:rPr>
              <a:t>1</a:t>
            </a:r>
            <a:r>
              <a:rPr sz="2400" b="1" spc="-35" dirty="0">
                <a:latin typeface="Arial"/>
                <a:cs typeface="Arial"/>
              </a:rPr>
              <a:t> </a:t>
            </a:r>
            <a:r>
              <a:rPr sz="2400" b="1" spc="-5" dirty="0">
                <a:latin typeface="Arial"/>
                <a:cs typeface="Arial"/>
              </a:rPr>
              <a:t>CARE</a:t>
            </a:r>
            <a:endParaRPr sz="2400">
              <a:latin typeface="Arial"/>
              <a:cs typeface="Arial"/>
            </a:endParaRPr>
          </a:p>
        </p:txBody>
      </p:sp>
      <p:grpSp>
        <p:nvGrpSpPr>
          <p:cNvPr id="13" name="object 13"/>
          <p:cNvGrpSpPr/>
          <p:nvPr/>
        </p:nvGrpSpPr>
        <p:grpSpPr>
          <a:xfrm>
            <a:off x="2509139" y="1942338"/>
            <a:ext cx="2519680" cy="647065"/>
            <a:chOff x="2509139" y="1942338"/>
            <a:chExt cx="2519680" cy="647065"/>
          </a:xfrm>
        </p:grpSpPr>
        <p:sp>
          <p:nvSpPr>
            <p:cNvPr id="14" name="object 14"/>
            <p:cNvSpPr/>
            <p:nvPr/>
          </p:nvSpPr>
          <p:spPr>
            <a:xfrm>
              <a:off x="2521839" y="2220087"/>
              <a:ext cx="2494280" cy="316230"/>
            </a:xfrm>
            <a:custGeom>
              <a:avLst/>
              <a:gdLst/>
              <a:ahLst/>
              <a:cxnLst/>
              <a:rect l="l" t="t" r="r" b="b"/>
              <a:pathLst>
                <a:path w="2494279" h="316230">
                  <a:moveTo>
                    <a:pt x="0" y="316229"/>
                  </a:moveTo>
                  <a:lnTo>
                    <a:pt x="3490" y="269499"/>
                  </a:lnTo>
                  <a:lnTo>
                    <a:pt x="13631" y="224898"/>
                  </a:lnTo>
                  <a:lnTo>
                    <a:pt x="29923" y="182914"/>
                  </a:lnTo>
                  <a:lnTo>
                    <a:pt x="51869" y="144038"/>
                  </a:lnTo>
                  <a:lnTo>
                    <a:pt x="78970" y="108759"/>
                  </a:lnTo>
                  <a:lnTo>
                    <a:pt x="110729" y="77565"/>
                  </a:lnTo>
                  <a:lnTo>
                    <a:pt x="146648" y="50946"/>
                  </a:lnTo>
                  <a:lnTo>
                    <a:pt x="186228" y="29390"/>
                  </a:lnTo>
                  <a:lnTo>
                    <a:pt x="228971" y="13388"/>
                  </a:lnTo>
                  <a:lnTo>
                    <a:pt x="274381" y="3428"/>
                  </a:lnTo>
                  <a:lnTo>
                    <a:pt x="321957" y="0"/>
                  </a:lnTo>
                  <a:lnTo>
                    <a:pt x="2172068" y="0"/>
                  </a:lnTo>
                  <a:lnTo>
                    <a:pt x="2219644" y="3428"/>
                  </a:lnTo>
                  <a:lnTo>
                    <a:pt x="2265054" y="13388"/>
                  </a:lnTo>
                  <a:lnTo>
                    <a:pt x="2307797" y="29390"/>
                  </a:lnTo>
                  <a:lnTo>
                    <a:pt x="2347377" y="50946"/>
                  </a:lnTo>
                  <a:lnTo>
                    <a:pt x="2383296" y="77565"/>
                  </a:lnTo>
                  <a:lnTo>
                    <a:pt x="2415055" y="108759"/>
                  </a:lnTo>
                  <a:lnTo>
                    <a:pt x="2442156" y="144038"/>
                  </a:lnTo>
                  <a:lnTo>
                    <a:pt x="2464102" y="182914"/>
                  </a:lnTo>
                  <a:lnTo>
                    <a:pt x="2480394" y="224898"/>
                  </a:lnTo>
                  <a:lnTo>
                    <a:pt x="2490535" y="269499"/>
                  </a:lnTo>
                  <a:lnTo>
                    <a:pt x="2494026" y="316229"/>
                  </a:lnTo>
                </a:path>
              </a:pathLst>
            </a:custGeom>
            <a:ln w="25400">
              <a:solidFill>
                <a:srgbClr val="BEBEBE"/>
              </a:solidFill>
            </a:ln>
          </p:spPr>
          <p:txBody>
            <a:bodyPr wrap="square" lIns="0" tIns="0" rIns="0" bIns="0" rtlCol="0"/>
            <a:lstStyle/>
            <a:p>
              <a:endParaRPr/>
            </a:p>
          </p:txBody>
        </p:sp>
        <p:sp>
          <p:nvSpPr>
            <p:cNvPr id="15" name="object 15"/>
            <p:cNvSpPr/>
            <p:nvPr/>
          </p:nvSpPr>
          <p:spPr>
            <a:xfrm>
              <a:off x="2882646" y="1942338"/>
              <a:ext cx="1771650" cy="647065"/>
            </a:xfrm>
            <a:custGeom>
              <a:avLst/>
              <a:gdLst/>
              <a:ahLst/>
              <a:cxnLst/>
              <a:rect l="l" t="t" r="r" b="b"/>
              <a:pathLst>
                <a:path w="1771650" h="647064">
                  <a:moveTo>
                    <a:pt x="1771650" y="0"/>
                  </a:moveTo>
                  <a:lnTo>
                    <a:pt x="0" y="0"/>
                  </a:lnTo>
                  <a:lnTo>
                    <a:pt x="0" y="646938"/>
                  </a:lnTo>
                  <a:lnTo>
                    <a:pt x="1771650" y="646938"/>
                  </a:lnTo>
                  <a:lnTo>
                    <a:pt x="1771650" y="0"/>
                  </a:lnTo>
                  <a:close/>
                </a:path>
              </a:pathLst>
            </a:custGeom>
            <a:solidFill>
              <a:srgbClr val="FFFFFF"/>
            </a:solidFill>
          </p:spPr>
          <p:txBody>
            <a:bodyPr wrap="square" lIns="0" tIns="0" rIns="0" bIns="0" rtlCol="0"/>
            <a:lstStyle/>
            <a:p>
              <a:endParaRPr/>
            </a:p>
          </p:txBody>
        </p:sp>
      </p:grpSp>
      <p:sp>
        <p:nvSpPr>
          <p:cNvPr id="16" name="object 16"/>
          <p:cNvSpPr txBox="1"/>
          <p:nvPr/>
        </p:nvSpPr>
        <p:spPr>
          <a:xfrm>
            <a:off x="2982690" y="1969607"/>
            <a:ext cx="1575435" cy="574040"/>
          </a:xfrm>
          <a:prstGeom prst="rect">
            <a:avLst/>
          </a:prstGeom>
        </p:spPr>
        <p:txBody>
          <a:bodyPr vert="horz" wrap="square" lIns="0" tIns="12700" rIns="0" bIns="0" rtlCol="0">
            <a:spAutoFit/>
          </a:bodyPr>
          <a:lstStyle/>
          <a:p>
            <a:pPr marL="74295" marR="5080" indent="-62230">
              <a:lnSpc>
                <a:spcPct val="100000"/>
              </a:lnSpc>
              <a:spcBef>
                <a:spcPts val="100"/>
              </a:spcBef>
            </a:pPr>
            <a:r>
              <a:rPr sz="1800" b="1" dirty="0">
                <a:solidFill>
                  <a:srgbClr val="2D3334"/>
                </a:solidFill>
                <a:latin typeface="Arial"/>
                <a:cs typeface="Arial"/>
              </a:rPr>
              <a:t>N</a:t>
            </a:r>
            <a:r>
              <a:rPr sz="1800" b="1" spc="-5" dirty="0">
                <a:solidFill>
                  <a:srgbClr val="2D3334"/>
                </a:solidFill>
                <a:latin typeface="Arial"/>
                <a:cs typeface="Arial"/>
              </a:rPr>
              <a:t>O</a:t>
            </a:r>
            <a:r>
              <a:rPr sz="1800" b="1" dirty="0">
                <a:solidFill>
                  <a:srgbClr val="2D3334"/>
                </a:solidFill>
                <a:latin typeface="Arial"/>
                <a:cs typeface="Arial"/>
              </a:rPr>
              <a:t>NM</a:t>
            </a:r>
            <a:r>
              <a:rPr sz="1800" b="1" spc="-5" dirty="0">
                <a:solidFill>
                  <a:srgbClr val="2D3334"/>
                </a:solidFill>
                <a:latin typeface="Arial"/>
                <a:cs typeface="Arial"/>
              </a:rPr>
              <a:t>E</a:t>
            </a:r>
            <a:r>
              <a:rPr sz="1800" b="1" dirty="0">
                <a:solidFill>
                  <a:srgbClr val="2D3334"/>
                </a:solidFill>
                <a:latin typeface="Arial"/>
                <a:cs typeface="Arial"/>
              </a:rPr>
              <a:t>D</a:t>
            </a:r>
            <a:r>
              <a:rPr sz="1800" b="1" spc="-5" dirty="0">
                <a:solidFill>
                  <a:srgbClr val="2D3334"/>
                </a:solidFill>
                <a:latin typeface="Arial"/>
                <a:cs typeface="Arial"/>
              </a:rPr>
              <a:t>I</a:t>
            </a:r>
            <a:r>
              <a:rPr sz="1800" b="1" dirty="0">
                <a:solidFill>
                  <a:srgbClr val="2D3334"/>
                </a:solidFill>
                <a:latin typeface="Arial"/>
                <a:cs typeface="Arial"/>
              </a:rPr>
              <a:t>CAL  </a:t>
            </a:r>
            <a:r>
              <a:rPr sz="1800" b="1" spc="-5" dirty="0">
                <a:solidFill>
                  <a:srgbClr val="2D3334"/>
                </a:solidFill>
                <a:latin typeface="Arial"/>
                <a:cs typeface="Arial"/>
              </a:rPr>
              <a:t>PERSONNEL</a:t>
            </a:r>
            <a:endParaRPr sz="1800">
              <a:latin typeface="Arial"/>
              <a:cs typeface="Arial"/>
            </a:endParaRPr>
          </a:p>
        </p:txBody>
      </p:sp>
      <p:grpSp>
        <p:nvGrpSpPr>
          <p:cNvPr id="17" name="object 17"/>
          <p:cNvGrpSpPr/>
          <p:nvPr/>
        </p:nvGrpSpPr>
        <p:grpSpPr>
          <a:xfrm>
            <a:off x="2109216" y="1928622"/>
            <a:ext cx="7215505" cy="3241040"/>
            <a:chOff x="2109216" y="1928622"/>
            <a:chExt cx="7215505" cy="3241040"/>
          </a:xfrm>
        </p:grpSpPr>
        <p:pic>
          <p:nvPicPr>
            <p:cNvPr id="18" name="object 18"/>
            <p:cNvPicPr/>
            <p:nvPr/>
          </p:nvPicPr>
          <p:blipFill>
            <a:blip r:embed="rId4" cstate="print"/>
            <a:stretch>
              <a:fillRect/>
            </a:stretch>
          </p:blipFill>
          <p:spPr>
            <a:xfrm>
              <a:off x="7635240" y="2583941"/>
              <a:ext cx="1689353" cy="2585465"/>
            </a:xfrm>
            <a:prstGeom prst="rect">
              <a:avLst/>
            </a:prstGeom>
          </p:spPr>
        </p:pic>
        <p:pic>
          <p:nvPicPr>
            <p:cNvPr id="19" name="object 19"/>
            <p:cNvPicPr/>
            <p:nvPr/>
          </p:nvPicPr>
          <p:blipFill>
            <a:blip r:embed="rId5" cstate="print"/>
            <a:stretch>
              <a:fillRect/>
            </a:stretch>
          </p:blipFill>
          <p:spPr>
            <a:xfrm>
              <a:off x="3838955" y="2583941"/>
              <a:ext cx="1546859" cy="2367533"/>
            </a:xfrm>
            <a:prstGeom prst="rect">
              <a:avLst/>
            </a:prstGeom>
          </p:spPr>
        </p:pic>
        <p:pic>
          <p:nvPicPr>
            <p:cNvPr id="20" name="object 20"/>
            <p:cNvPicPr/>
            <p:nvPr/>
          </p:nvPicPr>
          <p:blipFill>
            <a:blip r:embed="rId6" cstate="print"/>
            <a:stretch>
              <a:fillRect/>
            </a:stretch>
          </p:blipFill>
          <p:spPr>
            <a:xfrm>
              <a:off x="2109216" y="2583941"/>
              <a:ext cx="1546859" cy="2367533"/>
            </a:xfrm>
            <a:prstGeom prst="rect">
              <a:avLst/>
            </a:prstGeom>
          </p:spPr>
        </p:pic>
        <p:sp>
          <p:nvSpPr>
            <p:cNvPr id="21" name="object 21"/>
            <p:cNvSpPr/>
            <p:nvPr/>
          </p:nvSpPr>
          <p:spPr>
            <a:xfrm>
              <a:off x="6224397" y="2203322"/>
              <a:ext cx="2494280" cy="316230"/>
            </a:xfrm>
            <a:custGeom>
              <a:avLst/>
              <a:gdLst/>
              <a:ahLst/>
              <a:cxnLst/>
              <a:rect l="l" t="t" r="r" b="b"/>
              <a:pathLst>
                <a:path w="2494279" h="316230">
                  <a:moveTo>
                    <a:pt x="0" y="316229"/>
                  </a:moveTo>
                  <a:lnTo>
                    <a:pt x="3490" y="269499"/>
                  </a:lnTo>
                  <a:lnTo>
                    <a:pt x="13631" y="224898"/>
                  </a:lnTo>
                  <a:lnTo>
                    <a:pt x="29923" y="182914"/>
                  </a:lnTo>
                  <a:lnTo>
                    <a:pt x="51869" y="144038"/>
                  </a:lnTo>
                  <a:lnTo>
                    <a:pt x="78970" y="108759"/>
                  </a:lnTo>
                  <a:lnTo>
                    <a:pt x="110729" y="77565"/>
                  </a:lnTo>
                  <a:lnTo>
                    <a:pt x="146648" y="50946"/>
                  </a:lnTo>
                  <a:lnTo>
                    <a:pt x="186228" y="29390"/>
                  </a:lnTo>
                  <a:lnTo>
                    <a:pt x="228971" y="13388"/>
                  </a:lnTo>
                  <a:lnTo>
                    <a:pt x="274381" y="3428"/>
                  </a:lnTo>
                  <a:lnTo>
                    <a:pt x="321957" y="0"/>
                  </a:lnTo>
                  <a:lnTo>
                    <a:pt x="2172068" y="0"/>
                  </a:lnTo>
                  <a:lnTo>
                    <a:pt x="2219644" y="3428"/>
                  </a:lnTo>
                  <a:lnTo>
                    <a:pt x="2265054" y="13388"/>
                  </a:lnTo>
                  <a:lnTo>
                    <a:pt x="2307797" y="29390"/>
                  </a:lnTo>
                  <a:lnTo>
                    <a:pt x="2347377" y="50946"/>
                  </a:lnTo>
                  <a:lnTo>
                    <a:pt x="2383296" y="77565"/>
                  </a:lnTo>
                  <a:lnTo>
                    <a:pt x="2415055" y="108759"/>
                  </a:lnTo>
                  <a:lnTo>
                    <a:pt x="2442156" y="144038"/>
                  </a:lnTo>
                  <a:lnTo>
                    <a:pt x="2464102" y="182914"/>
                  </a:lnTo>
                  <a:lnTo>
                    <a:pt x="2480394" y="224898"/>
                  </a:lnTo>
                  <a:lnTo>
                    <a:pt x="2490535" y="269499"/>
                  </a:lnTo>
                  <a:lnTo>
                    <a:pt x="2494026" y="316229"/>
                  </a:lnTo>
                </a:path>
              </a:pathLst>
            </a:custGeom>
            <a:ln w="25400">
              <a:solidFill>
                <a:srgbClr val="BEBEBE"/>
              </a:solidFill>
            </a:ln>
          </p:spPr>
          <p:txBody>
            <a:bodyPr wrap="square" lIns="0" tIns="0" rIns="0" bIns="0" rtlCol="0"/>
            <a:lstStyle/>
            <a:p>
              <a:endParaRPr/>
            </a:p>
          </p:txBody>
        </p:sp>
        <p:sp>
          <p:nvSpPr>
            <p:cNvPr id="22" name="object 22"/>
            <p:cNvSpPr/>
            <p:nvPr/>
          </p:nvSpPr>
          <p:spPr>
            <a:xfrm>
              <a:off x="6685787" y="1928622"/>
              <a:ext cx="1634489" cy="590550"/>
            </a:xfrm>
            <a:custGeom>
              <a:avLst/>
              <a:gdLst/>
              <a:ahLst/>
              <a:cxnLst/>
              <a:rect l="l" t="t" r="r" b="b"/>
              <a:pathLst>
                <a:path w="1634490" h="590550">
                  <a:moveTo>
                    <a:pt x="1634490" y="0"/>
                  </a:moveTo>
                  <a:lnTo>
                    <a:pt x="0" y="0"/>
                  </a:lnTo>
                  <a:lnTo>
                    <a:pt x="0" y="590550"/>
                  </a:lnTo>
                  <a:lnTo>
                    <a:pt x="1634490" y="590550"/>
                  </a:lnTo>
                  <a:lnTo>
                    <a:pt x="1634490" y="0"/>
                  </a:lnTo>
                  <a:close/>
                </a:path>
              </a:pathLst>
            </a:custGeom>
            <a:solidFill>
              <a:srgbClr val="FFFFFF"/>
            </a:solidFill>
          </p:spPr>
          <p:txBody>
            <a:bodyPr wrap="square" lIns="0" tIns="0" rIns="0" bIns="0" rtlCol="0"/>
            <a:lstStyle/>
            <a:p>
              <a:endParaRPr/>
            </a:p>
          </p:txBody>
        </p:sp>
      </p:grpSp>
      <p:sp>
        <p:nvSpPr>
          <p:cNvPr id="23" name="object 23"/>
          <p:cNvSpPr txBox="1"/>
          <p:nvPr/>
        </p:nvSpPr>
        <p:spPr>
          <a:xfrm>
            <a:off x="6778577" y="1927816"/>
            <a:ext cx="1449070" cy="546735"/>
          </a:xfrm>
          <a:prstGeom prst="rect">
            <a:avLst/>
          </a:prstGeom>
        </p:spPr>
        <p:txBody>
          <a:bodyPr vert="horz" wrap="square" lIns="0" tIns="43815" rIns="0" bIns="0" rtlCol="0">
            <a:spAutoFit/>
          </a:bodyPr>
          <a:lstStyle/>
          <a:p>
            <a:pPr marL="12700" marR="5080" indent="192405">
              <a:lnSpc>
                <a:spcPts val="1939"/>
              </a:lnSpc>
              <a:spcBef>
                <a:spcPts val="345"/>
              </a:spcBef>
            </a:pPr>
            <a:r>
              <a:rPr sz="1800" b="1" spc="-5" dirty="0">
                <a:solidFill>
                  <a:srgbClr val="2D3334"/>
                </a:solidFill>
                <a:latin typeface="Arial"/>
                <a:cs typeface="Arial"/>
              </a:rPr>
              <a:t>MEDICAL </a:t>
            </a:r>
            <a:r>
              <a:rPr sz="1800" b="1" dirty="0">
                <a:solidFill>
                  <a:srgbClr val="2D3334"/>
                </a:solidFill>
                <a:latin typeface="Arial"/>
                <a:cs typeface="Arial"/>
              </a:rPr>
              <a:t> PERS</a:t>
            </a:r>
            <a:r>
              <a:rPr sz="1800" b="1" spc="-5" dirty="0">
                <a:solidFill>
                  <a:srgbClr val="2D3334"/>
                </a:solidFill>
                <a:latin typeface="Arial"/>
                <a:cs typeface="Arial"/>
              </a:rPr>
              <a:t>O</a:t>
            </a:r>
            <a:r>
              <a:rPr sz="1800" b="1" dirty="0">
                <a:solidFill>
                  <a:srgbClr val="2D3334"/>
                </a:solidFill>
                <a:latin typeface="Arial"/>
                <a:cs typeface="Arial"/>
              </a:rPr>
              <a:t>NNEL</a:t>
            </a:r>
            <a:endParaRPr sz="1800">
              <a:latin typeface="Arial"/>
              <a:cs typeface="Arial"/>
            </a:endParaRPr>
          </a:p>
        </p:txBody>
      </p:sp>
      <p:pic>
        <p:nvPicPr>
          <p:cNvPr id="24" name="object 24"/>
          <p:cNvPicPr/>
          <p:nvPr/>
        </p:nvPicPr>
        <p:blipFill>
          <a:blip r:embed="rId7" cstate="print"/>
          <a:stretch>
            <a:fillRect/>
          </a:stretch>
        </p:blipFill>
        <p:spPr>
          <a:xfrm>
            <a:off x="5568696" y="2570988"/>
            <a:ext cx="1555241" cy="2380487"/>
          </a:xfrm>
          <a:prstGeom prst="rect">
            <a:avLst/>
          </a:prstGeom>
        </p:spPr>
      </p:pic>
      <p:sp>
        <p:nvSpPr>
          <p:cNvPr id="25" name="object 25"/>
          <p:cNvSpPr txBox="1"/>
          <p:nvPr/>
        </p:nvSpPr>
        <p:spPr>
          <a:xfrm>
            <a:off x="3861525" y="5330817"/>
            <a:ext cx="5445760" cy="897255"/>
          </a:xfrm>
          <a:prstGeom prst="rect">
            <a:avLst/>
          </a:prstGeom>
        </p:spPr>
        <p:txBody>
          <a:bodyPr vert="horz" wrap="square" lIns="0" tIns="12700" rIns="0" bIns="0" rtlCol="0">
            <a:spAutoFit/>
          </a:bodyPr>
          <a:lstStyle/>
          <a:p>
            <a:pPr marR="5080" algn="r">
              <a:lnSpc>
                <a:spcPct val="100000"/>
              </a:lnSpc>
              <a:spcBef>
                <a:spcPts val="100"/>
              </a:spcBef>
            </a:pPr>
            <a:r>
              <a:rPr sz="1800" b="1" spc="-5" dirty="0">
                <a:solidFill>
                  <a:srgbClr val="CD9146"/>
                </a:solidFill>
                <a:latin typeface="Arial"/>
                <a:cs typeface="Arial"/>
              </a:rPr>
              <a:t>YOU</a:t>
            </a:r>
            <a:r>
              <a:rPr sz="1800" b="1" spc="-95" dirty="0">
                <a:solidFill>
                  <a:srgbClr val="CD9146"/>
                </a:solidFill>
                <a:latin typeface="Arial"/>
                <a:cs typeface="Arial"/>
              </a:rPr>
              <a:t> </a:t>
            </a:r>
            <a:r>
              <a:rPr sz="1800" b="1" dirty="0">
                <a:solidFill>
                  <a:srgbClr val="CD9146"/>
                </a:solidFill>
                <a:latin typeface="Arial"/>
                <a:cs typeface="Arial"/>
              </a:rPr>
              <a:t>ARE</a:t>
            </a:r>
            <a:r>
              <a:rPr sz="1800" b="1" spc="-30" dirty="0">
                <a:solidFill>
                  <a:srgbClr val="CD9146"/>
                </a:solidFill>
                <a:latin typeface="Arial"/>
                <a:cs typeface="Arial"/>
              </a:rPr>
              <a:t> </a:t>
            </a:r>
            <a:r>
              <a:rPr sz="1800" b="1" spc="-5" dirty="0">
                <a:solidFill>
                  <a:srgbClr val="CD9146"/>
                </a:solidFill>
                <a:latin typeface="Arial"/>
                <a:cs typeface="Arial"/>
              </a:rPr>
              <a:t>HERE</a:t>
            </a:r>
            <a:endParaRPr sz="1800">
              <a:latin typeface="Arial"/>
              <a:cs typeface="Arial"/>
            </a:endParaRPr>
          </a:p>
          <a:p>
            <a:pPr>
              <a:lnSpc>
                <a:spcPct val="100000"/>
              </a:lnSpc>
              <a:spcBef>
                <a:spcPts val="10"/>
              </a:spcBef>
            </a:pPr>
            <a:endParaRPr sz="2200">
              <a:latin typeface="Arial"/>
              <a:cs typeface="Arial"/>
            </a:endParaRPr>
          </a:p>
          <a:p>
            <a:pPr marL="12700">
              <a:lnSpc>
                <a:spcPct val="100000"/>
              </a:lnSpc>
            </a:pPr>
            <a:r>
              <a:rPr sz="1800" b="1" spc="-15" dirty="0">
                <a:solidFill>
                  <a:srgbClr val="585858"/>
                </a:solidFill>
                <a:latin typeface="Arial"/>
                <a:cs typeface="Arial"/>
              </a:rPr>
              <a:t>STANDARDIZED</a:t>
            </a:r>
            <a:r>
              <a:rPr sz="1800" b="1" spc="-20" dirty="0">
                <a:solidFill>
                  <a:srgbClr val="585858"/>
                </a:solidFill>
                <a:latin typeface="Arial"/>
                <a:cs typeface="Arial"/>
              </a:rPr>
              <a:t> </a:t>
            </a:r>
            <a:r>
              <a:rPr sz="1800" b="1" spc="-5" dirty="0">
                <a:solidFill>
                  <a:srgbClr val="585858"/>
                </a:solidFill>
                <a:latin typeface="Arial"/>
                <a:cs typeface="Arial"/>
              </a:rPr>
              <a:t>JOINT</a:t>
            </a:r>
            <a:r>
              <a:rPr sz="1800" b="1" spc="-10" dirty="0">
                <a:solidFill>
                  <a:srgbClr val="585858"/>
                </a:solidFill>
                <a:latin typeface="Arial"/>
                <a:cs typeface="Arial"/>
              </a:rPr>
              <a:t> </a:t>
            </a:r>
            <a:r>
              <a:rPr sz="1800" b="1" spc="-5" dirty="0">
                <a:solidFill>
                  <a:srgbClr val="585858"/>
                </a:solidFill>
                <a:latin typeface="Arial"/>
                <a:cs typeface="Arial"/>
              </a:rPr>
              <a:t>CURRICULUM</a:t>
            </a:r>
            <a:endParaRPr sz="1800">
              <a:latin typeface="Arial"/>
              <a:cs typeface="Arial"/>
            </a:endParaRPr>
          </a:p>
        </p:txBody>
      </p:sp>
      <p:sp>
        <p:nvSpPr>
          <p:cNvPr id="26" name="object 26"/>
          <p:cNvSpPr/>
          <p:nvPr/>
        </p:nvSpPr>
        <p:spPr>
          <a:xfrm>
            <a:off x="8328659" y="5218938"/>
            <a:ext cx="218440" cy="115570"/>
          </a:xfrm>
          <a:custGeom>
            <a:avLst/>
            <a:gdLst/>
            <a:ahLst/>
            <a:cxnLst/>
            <a:rect l="l" t="t" r="r" b="b"/>
            <a:pathLst>
              <a:path w="218440" h="115570">
                <a:moveTo>
                  <a:pt x="108965" y="0"/>
                </a:moveTo>
                <a:lnTo>
                  <a:pt x="0" y="115062"/>
                </a:lnTo>
                <a:lnTo>
                  <a:pt x="217931" y="115062"/>
                </a:lnTo>
                <a:lnTo>
                  <a:pt x="108965" y="0"/>
                </a:lnTo>
                <a:close/>
              </a:path>
            </a:pathLst>
          </a:custGeom>
          <a:solidFill>
            <a:srgbClr val="CD9146"/>
          </a:solidFill>
        </p:spPr>
        <p:txBody>
          <a:bodyPr wrap="square" lIns="0" tIns="0" rIns="0" bIns="0" rtlCol="0"/>
          <a:lstStyle/>
          <a:p>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767070"/>
                </a:solidFill>
              </a:rPr>
              <a:t>Module 4:</a:t>
            </a:r>
            <a:r>
              <a:rPr sz="2000" spc="-15" dirty="0">
                <a:solidFill>
                  <a:srgbClr val="767070"/>
                </a:solidFill>
              </a:rPr>
              <a:t> </a:t>
            </a:r>
            <a:r>
              <a:rPr sz="2000" spc="-5" dirty="0">
                <a:solidFill>
                  <a:srgbClr val="767070"/>
                </a:solidFill>
              </a:rPr>
              <a:t>Principles</a:t>
            </a:r>
            <a:r>
              <a:rPr sz="2000" spc="-20" dirty="0">
                <a:solidFill>
                  <a:srgbClr val="767070"/>
                </a:solidFill>
              </a:rPr>
              <a:t> </a:t>
            </a:r>
            <a:r>
              <a:rPr sz="2000" spc="-5" dirty="0">
                <a:solidFill>
                  <a:srgbClr val="767070"/>
                </a:solidFill>
              </a:rPr>
              <a:t>and</a:t>
            </a:r>
            <a:r>
              <a:rPr sz="2000" spc="-80" dirty="0">
                <a:solidFill>
                  <a:srgbClr val="767070"/>
                </a:solidFill>
              </a:rPr>
              <a:t> </a:t>
            </a:r>
            <a:r>
              <a:rPr sz="2000" spc="-5" dirty="0">
                <a:solidFill>
                  <a:srgbClr val="767070"/>
                </a:solidFill>
              </a:rPr>
              <a:t>Application</a:t>
            </a:r>
            <a:r>
              <a:rPr sz="2000" dirty="0">
                <a:solidFill>
                  <a:srgbClr val="767070"/>
                </a:solidFill>
              </a:rPr>
              <a:t> </a:t>
            </a:r>
            <a:r>
              <a:rPr sz="2000" spc="-5" dirty="0">
                <a:solidFill>
                  <a:srgbClr val="767070"/>
                </a:solidFill>
              </a:rPr>
              <a:t>of</a:t>
            </a:r>
            <a:r>
              <a:rPr sz="2000" spc="-10" dirty="0">
                <a:solidFill>
                  <a:srgbClr val="767070"/>
                </a:solidFill>
              </a:rPr>
              <a:t> TFC</a:t>
            </a:r>
            <a:endParaRPr sz="2000"/>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2174875" y="686636"/>
            <a:ext cx="7842250" cy="1068070"/>
          </a:xfrm>
          <a:prstGeom prst="rect">
            <a:avLst/>
          </a:prstGeom>
        </p:spPr>
        <p:txBody>
          <a:bodyPr vert="horz" wrap="square" lIns="0" tIns="74295" rIns="0" bIns="0" rtlCol="0">
            <a:spAutoFit/>
          </a:bodyPr>
          <a:lstStyle/>
          <a:p>
            <a:pPr marL="12700" marR="5080" indent="372110">
              <a:lnSpc>
                <a:spcPts val="3890"/>
              </a:lnSpc>
              <a:spcBef>
                <a:spcPts val="585"/>
              </a:spcBef>
            </a:pPr>
            <a:r>
              <a:rPr sz="3600" b="1" spc="-40" dirty="0">
                <a:solidFill>
                  <a:srgbClr val="CD9146"/>
                </a:solidFill>
                <a:latin typeface="Arial"/>
                <a:cs typeface="Arial"/>
              </a:rPr>
              <a:t>CASUALTY </a:t>
            </a:r>
            <a:r>
              <a:rPr sz="3600" b="1" spc="-5" dirty="0">
                <a:solidFill>
                  <a:srgbClr val="CD9146"/>
                </a:solidFill>
                <a:latin typeface="Arial"/>
                <a:cs typeface="Arial"/>
              </a:rPr>
              <a:t>COLLECTION </a:t>
            </a:r>
            <a:r>
              <a:rPr sz="3600" b="1" dirty="0">
                <a:solidFill>
                  <a:srgbClr val="CD9146"/>
                </a:solidFill>
                <a:latin typeface="Arial"/>
                <a:cs typeface="Arial"/>
              </a:rPr>
              <a:t>POINT </a:t>
            </a:r>
            <a:r>
              <a:rPr sz="3600" b="1" spc="5" dirty="0">
                <a:solidFill>
                  <a:srgbClr val="CD9146"/>
                </a:solidFill>
                <a:latin typeface="Arial"/>
                <a:cs typeface="Arial"/>
              </a:rPr>
              <a:t> </a:t>
            </a:r>
            <a:r>
              <a:rPr sz="3600" b="1" spc="-60" dirty="0">
                <a:latin typeface="Arial"/>
                <a:cs typeface="Arial"/>
              </a:rPr>
              <a:t>LAYOUT</a:t>
            </a:r>
            <a:r>
              <a:rPr sz="3600" b="1" spc="-160" dirty="0">
                <a:latin typeface="Arial"/>
                <a:cs typeface="Arial"/>
              </a:rPr>
              <a:t> </a:t>
            </a:r>
            <a:r>
              <a:rPr sz="3600" b="1" spc="-5" dirty="0">
                <a:latin typeface="Arial"/>
                <a:cs typeface="Arial"/>
              </a:rPr>
              <a:t>AND</a:t>
            </a:r>
            <a:r>
              <a:rPr sz="3600" b="1" spc="-20" dirty="0">
                <a:latin typeface="Arial"/>
                <a:cs typeface="Arial"/>
              </a:rPr>
              <a:t> </a:t>
            </a:r>
            <a:r>
              <a:rPr sz="3600" b="1" dirty="0">
                <a:latin typeface="Arial"/>
                <a:cs typeface="Arial"/>
              </a:rPr>
              <a:t>MANAGEMENT</a:t>
            </a:r>
            <a:r>
              <a:rPr sz="3600" b="1" spc="-25" dirty="0">
                <a:latin typeface="Arial"/>
                <a:cs typeface="Arial"/>
              </a:rPr>
              <a:t> </a:t>
            </a:r>
            <a:r>
              <a:rPr sz="3600" i="1" dirty="0">
                <a:latin typeface="Arial"/>
                <a:cs typeface="Arial"/>
              </a:rPr>
              <a:t>(cont.)</a:t>
            </a:r>
            <a:endParaRPr sz="3600">
              <a:latin typeface="Arial"/>
              <a:cs typeface="Arial"/>
            </a:endParaRPr>
          </a:p>
        </p:txBody>
      </p:sp>
      <p:pic>
        <p:nvPicPr>
          <p:cNvPr id="5" name="object 5"/>
          <p:cNvPicPr/>
          <p:nvPr/>
        </p:nvPicPr>
        <p:blipFill>
          <a:blip r:embed="rId4" cstate="print"/>
          <a:stretch>
            <a:fillRect/>
          </a:stretch>
        </p:blipFill>
        <p:spPr>
          <a:xfrm>
            <a:off x="2355342" y="1683257"/>
            <a:ext cx="6955535" cy="4760963"/>
          </a:xfrm>
          <a:prstGeom prst="rect">
            <a:avLst/>
          </a:prstGeom>
        </p:spPr>
      </p:pic>
      <p:sp>
        <p:nvSpPr>
          <p:cNvPr id="6" name="object 6"/>
          <p:cNvSpPr txBox="1"/>
          <p:nvPr/>
        </p:nvSpPr>
        <p:spPr>
          <a:xfrm>
            <a:off x="7617909" y="2214554"/>
            <a:ext cx="1294130" cy="635000"/>
          </a:xfrm>
          <a:prstGeom prst="rect">
            <a:avLst/>
          </a:prstGeom>
        </p:spPr>
        <p:txBody>
          <a:bodyPr vert="horz" wrap="square" lIns="0" tIns="12065" rIns="0" bIns="0" rtlCol="0">
            <a:spAutoFit/>
          </a:bodyPr>
          <a:lstStyle/>
          <a:p>
            <a:pPr marL="12700" marR="5080">
              <a:lnSpc>
                <a:spcPct val="100000"/>
              </a:lnSpc>
              <a:spcBef>
                <a:spcPts val="95"/>
              </a:spcBef>
            </a:pPr>
            <a:r>
              <a:rPr sz="2000" b="1" spc="-5" dirty="0">
                <a:solidFill>
                  <a:srgbClr val="7E7E7E"/>
                </a:solidFill>
                <a:latin typeface="Arial"/>
                <a:cs typeface="Arial"/>
              </a:rPr>
              <a:t>Outgoing </a:t>
            </a:r>
            <a:r>
              <a:rPr sz="2000" b="1" dirty="0">
                <a:solidFill>
                  <a:srgbClr val="7E7E7E"/>
                </a:solidFill>
                <a:latin typeface="Arial"/>
                <a:cs typeface="Arial"/>
              </a:rPr>
              <a:t> </a:t>
            </a:r>
            <a:r>
              <a:rPr sz="2000" b="1" spc="-10" dirty="0">
                <a:solidFill>
                  <a:srgbClr val="7E7E7E"/>
                </a:solidFill>
                <a:latin typeface="Arial"/>
                <a:cs typeface="Arial"/>
              </a:rPr>
              <a:t>Casua</a:t>
            </a:r>
            <a:r>
              <a:rPr sz="2000" b="1" spc="-5" dirty="0">
                <a:solidFill>
                  <a:srgbClr val="7E7E7E"/>
                </a:solidFill>
                <a:latin typeface="Arial"/>
                <a:cs typeface="Arial"/>
              </a:rPr>
              <a:t>lti</a:t>
            </a:r>
            <a:r>
              <a:rPr sz="2000" b="1" spc="-10" dirty="0">
                <a:solidFill>
                  <a:srgbClr val="7E7E7E"/>
                </a:solidFill>
                <a:latin typeface="Arial"/>
                <a:cs typeface="Arial"/>
              </a:rPr>
              <a:t>es</a:t>
            </a:r>
            <a:endParaRPr sz="2000">
              <a:latin typeface="Arial"/>
              <a:cs typeface="Arial"/>
            </a:endParaRPr>
          </a:p>
        </p:txBody>
      </p:sp>
      <p:sp>
        <p:nvSpPr>
          <p:cNvPr id="7" name="object 7"/>
          <p:cNvSpPr txBox="1"/>
          <p:nvPr/>
        </p:nvSpPr>
        <p:spPr>
          <a:xfrm>
            <a:off x="3249418" y="2170149"/>
            <a:ext cx="1294130" cy="635000"/>
          </a:xfrm>
          <a:prstGeom prst="rect">
            <a:avLst/>
          </a:prstGeom>
        </p:spPr>
        <p:txBody>
          <a:bodyPr vert="horz" wrap="square" lIns="0" tIns="12065" rIns="0" bIns="0" rtlCol="0">
            <a:spAutoFit/>
          </a:bodyPr>
          <a:lstStyle/>
          <a:p>
            <a:pPr marL="12700" marR="5080">
              <a:lnSpc>
                <a:spcPct val="100000"/>
              </a:lnSpc>
              <a:spcBef>
                <a:spcPts val="95"/>
              </a:spcBef>
            </a:pPr>
            <a:r>
              <a:rPr sz="2000" b="1" spc="-5" dirty="0">
                <a:solidFill>
                  <a:srgbClr val="921828"/>
                </a:solidFill>
                <a:latin typeface="Arial"/>
                <a:cs typeface="Arial"/>
              </a:rPr>
              <a:t>Incoming </a:t>
            </a:r>
            <a:r>
              <a:rPr sz="2000" b="1" dirty="0">
                <a:solidFill>
                  <a:srgbClr val="921828"/>
                </a:solidFill>
                <a:latin typeface="Arial"/>
                <a:cs typeface="Arial"/>
              </a:rPr>
              <a:t> </a:t>
            </a:r>
            <a:r>
              <a:rPr sz="2000" b="1" spc="-10" dirty="0">
                <a:solidFill>
                  <a:srgbClr val="921828"/>
                </a:solidFill>
                <a:latin typeface="Arial"/>
                <a:cs typeface="Arial"/>
              </a:rPr>
              <a:t>Casua</a:t>
            </a:r>
            <a:r>
              <a:rPr sz="2000" b="1" spc="-5" dirty="0">
                <a:solidFill>
                  <a:srgbClr val="921828"/>
                </a:solidFill>
                <a:latin typeface="Arial"/>
                <a:cs typeface="Arial"/>
              </a:rPr>
              <a:t>lti</a:t>
            </a:r>
            <a:r>
              <a:rPr sz="2000" b="1" spc="-10" dirty="0">
                <a:solidFill>
                  <a:srgbClr val="921828"/>
                </a:solidFill>
                <a:latin typeface="Arial"/>
                <a:cs typeface="Arial"/>
              </a:rPr>
              <a:t>es</a:t>
            </a:r>
            <a:endParaRPr sz="2000">
              <a:latin typeface="Arial"/>
              <a:cs typeface="Arial"/>
            </a:endParaRPr>
          </a:p>
        </p:txBody>
      </p:sp>
      <p:sp>
        <p:nvSpPr>
          <p:cNvPr id="8" name="object 8"/>
          <p:cNvSpPr txBox="1"/>
          <p:nvPr/>
        </p:nvSpPr>
        <p:spPr>
          <a:xfrm>
            <a:off x="8330950" y="4563318"/>
            <a:ext cx="759460" cy="489584"/>
          </a:xfrm>
          <a:prstGeom prst="rect">
            <a:avLst/>
          </a:prstGeom>
        </p:spPr>
        <p:txBody>
          <a:bodyPr vert="horz" wrap="square" lIns="0" tIns="12700" rIns="0" bIns="0" rtlCol="0">
            <a:spAutoFit/>
          </a:bodyPr>
          <a:lstStyle/>
          <a:p>
            <a:pPr marL="7620" algn="ctr">
              <a:lnSpc>
                <a:spcPts val="1825"/>
              </a:lnSpc>
              <a:spcBef>
                <a:spcPts val="100"/>
              </a:spcBef>
            </a:pPr>
            <a:r>
              <a:rPr sz="1600" b="1" spc="-5" dirty="0">
                <a:latin typeface="Arial"/>
                <a:cs typeface="Arial"/>
              </a:rPr>
              <a:t>KIA</a:t>
            </a:r>
            <a:endParaRPr sz="1600">
              <a:latin typeface="Arial"/>
              <a:cs typeface="Arial"/>
            </a:endParaRPr>
          </a:p>
          <a:p>
            <a:pPr algn="ctr">
              <a:lnSpc>
                <a:spcPts val="1825"/>
              </a:lnSpc>
            </a:pPr>
            <a:r>
              <a:rPr sz="1600" b="1" spc="-5" dirty="0">
                <a:latin typeface="Arial"/>
                <a:cs typeface="Arial"/>
              </a:rPr>
              <a:t>Morgue</a:t>
            </a:r>
            <a:endParaRPr sz="1600">
              <a:latin typeface="Arial"/>
              <a:cs typeface="Arial"/>
            </a:endParaRPr>
          </a:p>
        </p:txBody>
      </p:sp>
      <p:sp>
        <p:nvSpPr>
          <p:cNvPr id="9" name="object 9"/>
          <p:cNvSpPr txBox="1"/>
          <p:nvPr/>
        </p:nvSpPr>
        <p:spPr>
          <a:xfrm>
            <a:off x="5564789" y="5298194"/>
            <a:ext cx="872490" cy="269875"/>
          </a:xfrm>
          <a:prstGeom prst="rect">
            <a:avLst/>
          </a:prstGeom>
        </p:spPr>
        <p:txBody>
          <a:bodyPr vert="horz" wrap="square" lIns="0" tIns="12700" rIns="0" bIns="0" rtlCol="0">
            <a:spAutoFit/>
          </a:bodyPr>
          <a:lstStyle/>
          <a:p>
            <a:pPr marL="12700">
              <a:lnSpc>
                <a:spcPct val="100000"/>
              </a:lnSpc>
              <a:spcBef>
                <a:spcPts val="100"/>
              </a:spcBef>
            </a:pPr>
            <a:r>
              <a:rPr sz="1600" b="1" spc="-5" dirty="0">
                <a:latin typeface="Arial"/>
                <a:cs typeface="Arial"/>
              </a:rPr>
              <a:t>Supplies</a:t>
            </a:r>
            <a:endParaRPr sz="1600">
              <a:latin typeface="Arial"/>
              <a:cs typeface="Arial"/>
            </a:endParaRPr>
          </a:p>
        </p:txBody>
      </p:sp>
      <p:grpSp>
        <p:nvGrpSpPr>
          <p:cNvPr id="10" name="object 10"/>
          <p:cNvGrpSpPr/>
          <p:nvPr/>
        </p:nvGrpSpPr>
        <p:grpSpPr>
          <a:xfrm>
            <a:off x="924305" y="1699260"/>
            <a:ext cx="6878320" cy="4799330"/>
            <a:chOff x="924305" y="1699260"/>
            <a:chExt cx="6878320" cy="4799330"/>
          </a:xfrm>
        </p:grpSpPr>
        <p:pic>
          <p:nvPicPr>
            <p:cNvPr id="11" name="object 11"/>
            <p:cNvPicPr/>
            <p:nvPr/>
          </p:nvPicPr>
          <p:blipFill>
            <a:blip r:embed="rId5" cstate="print"/>
            <a:stretch>
              <a:fillRect/>
            </a:stretch>
          </p:blipFill>
          <p:spPr>
            <a:xfrm>
              <a:off x="924305" y="1699260"/>
              <a:ext cx="1601723" cy="4799063"/>
            </a:xfrm>
            <a:prstGeom prst="rect">
              <a:avLst/>
            </a:prstGeom>
          </p:spPr>
        </p:pic>
        <p:sp>
          <p:nvSpPr>
            <p:cNvPr id="12" name="object 12"/>
            <p:cNvSpPr/>
            <p:nvPr/>
          </p:nvSpPr>
          <p:spPr>
            <a:xfrm>
              <a:off x="7224671" y="3980224"/>
              <a:ext cx="578485" cy="797560"/>
            </a:xfrm>
            <a:custGeom>
              <a:avLst/>
              <a:gdLst/>
              <a:ahLst/>
              <a:cxnLst/>
              <a:rect l="l" t="t" r="r" b="b"/>
              <a:pathLst>
                <a:path w="578484" h="797560">
                  <a:moveTo>
                    <a:pt x="158584" y="0"/>
                  </a:moveTo>
                  <a:lnTo>
                    <a:pt x="0" y="94627"/>
                  </a:lnTo>
                  <a:lnTo>
                    <a:pt x="419366" y="797420"/>
                  </a:lnTo>
                  <a:lnTo>
                    <a:pt x="577938" y="702805"/>
                  </a:lnTo>
                  <a:lnTo>
                    <a:pt x="158584" y="0"/>
                  </a:lnTo>
                  <a:close/>
                </a:path>
              </a:pathLst>
            </a:custGeom>
            <a:solidFill>
              <a:srgbClr val="FFFFFF">
                <a:alpha val="50195"/>
              </a:srgbClr>
            </a:solidFill>
          </p:spPr>
          <p:txBody>
            <a:bodyPr wrap="square" lIns="0" tIns="0" rIns="0" bIns="0" rtlCol="0"/>
            <a:lstStyle/>
            <a:p>
              <a:endParaRPr/>
            </a:p>
          </p:txBody>
        </p:sp>
        <p:sp>
          <p:nvSpPr>
            <p:cNvPr id="13" name="object 13"/>
            <p:cNvSpPr/>
            <p:nvPr/>
          </p:nvSpPr>
          <p:spPr>
            <a:xfrm>
              <a:off x="7308400" y="4089613"/>
              <a:ext cx="410845" cy="638810"/>
            </a:xfrm>
            <a:custGeom>
              <a:avLst/>
              <a:gdLst/>
              <a:ahLst/>
              <a:cxnLst/>
              <a:rect l="l" t="t" r="r" b="b"/>
              <a:pathLst>
                <a:path w="410845" h="638810">
                  <a:moveTo>
                    <a:pt x="382130" y="560070"/>
                  </a:moveTo>
                  <a:lnTo>
                    <a:pt x="366804" y="560070"/>
                  </a:lnTo>
                  <a:lnTo>
                    <a:pt x="358691" y="562610"/>
                  </a:lnTo>
                  <a:lnTo>
                    <a:pt x="329768" y="591820"/>
                  </a:lnTo>
                  <a:lnTo>
                    <a:pt x="328582" y="598170"/>
                  </a:lnTo>
                  <a:lnTo>
                    <a:pt x="329006" y="605790"/>
                  </a:lnTo>
                  <a:lnTo>
                    <a:pt x="358889" y="638810"/>
                  </a:lnTo>
                  <a:lnTo>
                    <a:pt x="366344" y="638810"/>
                  </a:lnTo>
                  <a:lnTo>
                    <a:pt x="374408" y="637540"/>
                  </a:lnTo>
                  <a:lnTo>
                    <a:pt x="369345" y="626110"/>
                  </a:lnTo>
                  <a:lnTo>
                    <a:pt x="362889" y="626110"/>
                  </a:lnTo>
                  <a:lnTo>
                    <a:pt x="357936" y="624840"/>
                  </a:lnTo>
                  <a:lnTo>
                    <a:pt x="349948" y="622300"/>
                  </a:lnTo>
                  <a:lnTo>
                    <a:pt x="346697" y="618490"/>
                  </a:lnTo>
                  <a:lnTo>
                    <a:pt x="340791" y="609600"/>
                  </a:lnTo>
                  <a:lnTo>
                    <a:pt x="339953" y="603250"/>
                  </a:lnTo>
                  <a:lnTo>
                    <a:pt x="343357" y="590550"/>
                  </a:lnTo>
                  <a:lnTo>
                    <a:pt x="347802" y="585470"/>
                  </a:lnTo>
                  <a:lnTo>
                    <a:pt x="355003" y="580390"/>
                  </a:lnTo>
                  <a:lnTo>
                    <a:pt x="367859" y="580390"/>
                  </a:lnTo>
                  <a:lnTo>
                    <a:pt x="364845" y="575310"/>
                  </a:lnTo>
                  <a:lnTo>
                    <a:pt x="370992" y="572770"/>
                  </a:lnTo>
                  <a:lnTo>
                    <a:pt x="376910" y="571500"/>
                  </a:lnTo>
                  <a:lnTo>
                    <a:pt x="400643" y="571500"/>
                  </a:lnTo>
                  <a:lnTo>
                    <a:pt x="395262" y="566420"/>
                  </a:lnTo>
                  <a:lnTo>
                    <a:pt x="389090" y="562610"/>
                  </a:lnTo>
                  <a:lnTo>
                    <a:pt x="382130" y="560070"/>
                  </a:lnTo>
                  <a:close/>
                </a:path>
                <a:path w="410845" h="638810">
                  <a:moveTo>
                    <a:pt x="367859" y="580390"/>
                  </a:moveTo>
                  <a:lnTo>
                    <a:pt x="355003" y="580390"/>
                  </a:lnTo>
                  <a:lnTo>
                    <a:pt x="385203" y="631190"/>
                  </a:lnTo>
                  <a:lnTo>
                    <a:pt x="388315" y="629920"/>
                  </a:lnTo>
                  <a:lnTo>
                    <a:pt x="401945" y="618490"/>
                  </a:lnTo>
                  <a:lnTo>
                    <a:pt x="405494" y="613410"/>
                  </a:lnTo>
                  <a:lnTo>
                    <a:pt x="387451" y="613410"/>
                  </a:lnTo>
                  <a:lnTo>
                    <a:pt x="367859" y="580390"/>
                  </a:lnTo>
                  <a:close/>
                </a:path>
                <a:path w="410845" h="638810">
                  <a:moveTo>
                    <a:pt x="368782" y="624840"/>
                  </a:moveTo>
                  <a:lnTo>
                    <a:pt x="362889" y="626110"/>
                  </a:lnTo>
                  <a:lnTo>
                    <a:pt x="369345" y="626110"/>
                  </a:lnTo>
                  <a:lnTo>
                    <a:pt x="368782" y="624840"/>
                  </a:lnTo>
                  <a:close/>
                </a:path>
                <a:path w="410845" h="638810">
                  <a:moveTo>
                    <a:pt x="400643" y="571500"/>
                  </a:moveTo>
                  <a:lnTo>
                    <a:pt x="376910" y="571500"/>
                  </a:lnTo>
                  <a:lnTo>
                    <a:pt x="388277" y="574040"/>
                  </a:lnTo>
                  <a:lnTo>
                    <a:pt x="392696" y="577850"/>
                  </a:lnTo>
                  <a:lnTo>
                    <a:pt x="399338" y="589280"/>
                  </a:lnTo>
                  <a:lnTo>
                    <a:pt x="399948" y="595630"/>
                  </a:lnTo>
                  <a:lnTo>
                    <a:pt x="396278" y="605790"/>
                  </a:lnTo>
                  <a:lnTo>
                    <a:pt x="392861" y="609600"/>
                  </a:lnTo>
                  <a:lnTo>
                    <a:pt x="387451" y="613410"/>
                  </a:lnTo>
                  <a:lnTo>
                    <a:pt x="405494" y="613410"/>
                  </a:lnTo>
                  <a:lnTo>
                    <a:pt x="406381" y="612140"/>
                  </a:lnTo>
                  <a:lnTo>
                    <a:pt x="409232" y="605790"/>
                  </a:lnTo>
                  <a:lnTo>
                    <a:pt x="410525" y="598170"/>
                  </a:lnTo>
                  <a:lnTo>
                    <a:pt x="410289" y="591820"/>
                  </a:lnTo>
                  <a:lnTo>
                    <a:pt x="408524" y="584200"/>
                  </a:lnTo>
                  <a:lnTo>
                    <a:pt x="405231" y="577850"/>
                  </a:lnTo>
                  <a:lnTo>
                    <a:pt x="400643" y="571500"/>
                  </a:lnTo>
                  <a:close/>
                </a:path>
                <a:path w="410845" h="638810">
                  <a:moveTo>
                    <a:pt x="361429" y="508000"/>
                  </a:moveTo>
                  <a:lnTo>
                    <a:pt x="352488" y="513080"/>
                  </a:lnTo>
                  <a:lnTo>
                    <a:pt x="357517" y="520700"/>
                  </a:lnTo>
                  <a:lnTo>
                    <a:pt x="311569" y="548640"/>
                  </a:lnTo>
                  <a:lnTo>
                    <a:pt x="307327" y="552450"/>
                  </a:lnTo>
                  <a:lnTo>
                    <a:pt x="304139" y="556260"/>
                  </a:lnTo>
                  <a:lnTo>
                    <a:pt x="303377" y="558800"/>
                  </a:lnTo>
                  <a:lnTo>
                    <a:pt x="303479" y="565150"/>
                  </a:lnTo>
                  <a:lnTo>
                    <a:pt x="304749" y="568960"/>
                  </a:lnTo>
                  <a:lnTo>
                    <a:pt x="308762" y="575310"/>
                  </a:lnTo>
                  <a:lnTo>
                    <a:pt x="310832" y="577850"/>
                  </a:lnTo>
                  <a:lnTo>
                    <a:pt x="313448" y="581660"/>
                  </a:lnTo>
                  <a:lnTo>
                    <a:pt x="322618" y="572770"/>
                  </a:lnTo>
                  <a:lnTo>
                    <a:pt x="321068" y="571500"/>
                  </a:lnTo>
                  <a:lnTo>
                    <a:pt x="319925" y="570230"/>
                  </a:lnTo>
                  <a:lnTo>
                    <a:pt x="318135" y="566420"/>
                  </a:lnTo>
                  <a:lnTo>
                    <a:pt x="317639" y="565150"/>
                  </a:lnTo>
                  <a:lnTo>
                    <a:pt x="317652" y="562610"/>
                  </a:lnTo>
                  <a:lnTo>
                    <a:pt x="317995" y="561340"/>
                  </a:lnTo>
                  <a:lnTo>
                    <a:pt x="319392" y="560070"/>
                  </a:lnTo>
                  <a:lnTo>
                    <a:pt x="321386" y="558800"/>
                  </a:lnTo>
                  <a:lnTo>
                    <a:pt x="364350" y="532130"/>
                  </a:lnTo>
                  <a:lnTo>
                    <a:pt x="376356" y="532130"/>
                  </a:lnTo>
                  <a:lnTo>
                    <a:pt x="373291" y="527050"/>
                  </a:lnTo>
                  <a:lnTo>
                    <a:pt x="392690" y="515620"/>
                  </a:lnTo>
                  <a:lnTo>
                    <a:pt x="366471" y="515620"/>
                  </a:lnTo>
                  <a:lnTo>
                    <a:pt x="361429" y="508000"/>
                  </a:lnTo>
                  <a:close/>
                </a:path>
                <a:path w="410845" h="638810">
                  <a:moveTo>
                    <a:pt x="376356" y="532130"/>
                  </a:moveTo>
                  <a:lnTo>
                    <a:pt x="364350" y="532130"/>
                  </a:lnTo>
                  <a:lnTo>
                    <a:pt x="371246" y="544830"/>
                  </a:lnTo>
                  <a:lnTo>
                    <a:pt x="380187" y="538480"/>
                  </a:lnTo>
                  <a:lnTo>
                    <a:pt x="376356" y="532130"/>
                  </a:lnTo>
                  <a:close/>
                </a:path>
                <a:path w="410845" h="638810">
                  <a:moveTo>
                    <a:pt x="283679" y="463550"/>
                  </a:moveTo>
                  <a:lnTo>
                    <a:pt x="276377" y="463550"/>
                  </a:lnTo>
                  <a:lnTo>
                    <a:pt x="272897" y="464820"/>
                  </a:lnTo>
                  <a:lnTo>
                    <a:pt x="263906" y="469900"/>
                  </a:lnTo>
                  <a:lnTo>
                    <a:pt x="260438" y="474980"/>
                  </a:lnTo>
                  <a:lnTo>
                    <a:pt x="257936" y="487680"/>
                  </a:lnTo>
                  <a:lnTo>
                    <a:pt x="259537" y="494030"/>
                  </a:lnTo>
                  <a:lnTo>
                    <a:pt x="288798" y="520700"/>
                  </a:lnTo>
                  <a:lnTo>
                    <a:pt x="285800" y="523240"/>
                  </a:lnTo>
                  <a:lnTo>
                    <a:pt x="283476" y="525780"/>
                  </a:lnTo>
                  <a:lnTo>
                    <a:pt x="281800" y="528320"/>
                  </a:lnTo>
                  <a:lnTo>
                    <a:pt x="288963" y="539750"/>
                  </a:lnTo>
                  <a:lnTo>
                    <a:pt x="290703" y="537210"/>
                  </a:lnTo>
                  <a:lnTo>
                    <a:pt x="292836" y="534670"/>
                  </a:lnTo>
                  <a:lnTo>
                    <a:pt x="297916" y="530860"/>
                  </a:lnTo>
                  <a:lnTo>
                    <a:pt x="304533" y="525780"/>
                  </a:lnTo>
                  <a:lnTo>
                    <a:pt x="326785" y="513080"/>
                  </a:lnTo>
                  <a:lnTo>
                    <a:pt x="292760" y="513080"/>
                  </a:lnTo>
                  <a:lnTo>
                    <a:pt x="288594" y="511810"/>
                  </a:lnTo>
                  <a:lnTo>
                    <a:pt x="280593" y="506730"/>
                  </a:lnTo>
                  <a:lnTo>
                    <a:pt x="277279" y="504190"/>
                  </a:lnTo>
                  <a:lnTo>
                    <a:pt x="271970" y="495300"/>
                  </a:lnTo>
                  <a:lnTo>
                    <a:pt x="270954" y="490220"/>
                  </a:lnTo>
                  <a:lnTo>
                    <a:pt x="272275" y="483870"/>
                  </a:lnTo>
                  <a:lnTo>
                    <a:pt x="274142" y="481330"/>
                  </a:lnTo>
                  <a:lnTo>
                    <a:pt x="279209" y="477520"/>
                  </a:lnTo>
                  <a:lnTo>
                    <a:pt x="303453" y="477520"/>
                  </a:lnTo>
                  <a:lnTo>
                    <a:pt x="300837" y="473710"/>
                  </a:lnTo>
                  <a:lnTo>
                    <a:pt x="298894" y="472440"/>
                  </a:lnTo>
                  <a:lnTo>
                    <a:pt x="296214" y="469900"/>
                  </a:lnTo>
                  <a:lnTo>
                    <a:pt x="293306" y="467360"/>
                  </a:lnTo>
                  <a:lnTo>
                    <a:pt x="287070" y="464820"/>
                  </a:lnTo>
                  <a:lnTo>
                    <a:pt x="283679" y="463550"/>
                  </a:lnTo>
                  <a:close/>
                </a:path>
                <a:path w="410845" h="638810">
                  <a:moveTo>
                    <a:pt x="383273" y="505460"/>
                  </a:moveTo>
                  <a:lnTo>
                    <a:pt x="366471" y="515620"/>
                  </a:lnTo>
                  <a:lnTo>
                    <a:pt x="392690" y="515620"/>
                  </a:lnTo>
                  <a:lnTo>
                    <a:pt x="397002" y="513080"/>
                  </a:lnTo>
                  <a:lnTo>
                    <a:pt x="383273" y="505460"/>
                  </a:lnTo>
                  <a:close/>
                </a:path>
                <a:path w="410845" h="638810">
                  <a:moveTo>
                    <a:pt x="303453" y="477520"/>
                  </a:moveTo>
                  <a:lnTo>
                    <a:pt x="285902" y="477520"/>
                  </a:lnTo>
                  <a:lnTo>
                    <a:pt x="288048" y="478790"/>
                  </a:lnTo>
                  <a:lnTo>
                    <a:pt x="292100" y="481330"/>
                  </a:lnTo>
                  <a:lnTo>
                    <a:pt x="294855" y="483870"/>
                  </a:lnTo>
                  <a:lnTo>
                    <a:pt x="304533" y="496570"/>
                  </a:lnTo>
                  <a:lnTo>
                    <a:pt x="309714" y="501650"/>
                  </a:lnTo>
                  <a:lnTo>
                    <a:pt x="313918" y="504190"/>
                  </a:lnTo>
                  <a:lnTo>
                    <a:pt x="304622" y="510540"/>
                  </a:lnTo>
                  <a:lnTo>
                    <a:pt x="300431" y="511810"/>
                  </a:lnTo>
                  <a:lnTo>
                    <a:pt x="292760" y="513080"/>
                  </a:lnTo>
                  <a:lnTo>
                    <a:pt x="326785" y="513080"/>
                  </a:lnTo>
                  <a:lnTo>
                    <a:pt x="335686" y="508000"/>
                  </a:lnTo>
                  <a:lnTo>
                    <a:pt x="340829" y="504190"/>
                  </a:lnTo>
                  <a:lnTo>
                    <a:pt x="343573" y="501650"/>
                  </a:lnTo>
                  <a:lnTo>
                    <a:pt x="344843" y="499110"/>
                  </a:lnTo>
                  <a:lnTo>
                    <a:pt x="322922" y="499110"/>
                  </a:lnTo>
                  <a:lnTo>
                    <a:pt x="318770" y="495300"/>
                  </a:lnTo>
                  <a:lnTo>
                    <a:pt x="313372" y="490220"/>
                  </a:lnTo>
                  <a:lnTo>
                    <a:pt x="303453" y="477520"/>
                  </a:lnTo>
                  <a:close/>
                </a:path>
                <a:path w="410845" h="638810">
                  <a:moveTo>
                    <a:pt x="335108" y="461010"/>
                  </a:moveTo>
                  <a:lnTo>
                    <a:pt x="316585" y="461010"/>
                  </a:lnTo>
                  <a:lnTo>
                    <a:pt x="323443" y="463550"/>
                  </a:lnTo>
                  <a:lnTo>
                    <a:pt x="326783" y="467360"/>
                  </a:lnTo>
                  <a:lnTo>
                    <a:pt x="333463" y="478790"/>
                  </a:lnTo>
                  <a:lnTo>
                    <a:pt x="334772" y="483870"/>
                  </a:lnTo>
                  <a:lnTo>
                    <a:pt x="333311" y="491490"/>
                  </a:lnTo>
                  <a:lnTo>
                    <a:pt x="330657" y="495300"/>
                  </a:lnTo>
                  <a:lnTo>
                    <a:pt x="325970" y="497840"/>
                  </a:lnTo>
                  <a:lnTo>
                    <a:pt x="322922" y="499110"/>
                  </a:lnTo>
                  <a:lnTo>
                    <a:pt x="344843" y="499110"/>
                  </a:lnTo>
                  <a:lnTo>
                    <a:pt x="345478" y="497840"/>
                  </a:lnTo>
                  <a:lnTo>
                    <a:pt x="347573" y="492760"/>
                  </a:lnTo>
                  <a:lnTo>
                    <a:pt x="347700" y="488950"/>
                  </a:lnTo>
                  <a:lnTo>
                    <a:pt x="346100" y="480060"/>
                  </a:lnTo>
                  <a:lnTo>
                    <a:pt x="343979" y="474980"/>
                  </a:lnTo>
                  <a:lnTo>
                    <a:pt x="337045" y="463550"/>
                  </a:lnTo>
                  <a:lnTo>
                    <a:pt x="335108" y="461010"/>
                  </a:lnTo>
                  <a:close/>
                </a:path>
                <a:path w="410845" h="638810">
                  <a:moveTo>
                    <a:pt x="304723" y="412750"/>
                  </a:moveTo>
                  <a:lnTo>
                    <a:pt x="236854" y="453390"/>
                  </a:lnTo>
                  <a:lnTo>
                    <a:pt x="243725" y="464820"/>
                  </a:lnTo>
                  <a:lnTo>
                    <a:pt x="311594" y="424180"/>
                  </a:lnTo>
                  <a:lnTo>
                    <a:pt x="304723" y="412750"/>
                  </a:lnTo>
                  <a:close/>
                </a:path>
                <a:path w="410845" h="638810">
                  <a:moveTo>
                    <a:pt x="311670" y="448310"/>
                  </a:moveTo>
                  <a:lnTo>
                    <a:pt x="306781" y="449580"/>
                  </a:lnTo>
                  <a:lnTo>
                    <a:pt x="301358" y="450850"/>
                  </a:lnTo>
                  <a:lnTo>
                    <a:pt x="306539" y="463550"/>
                  </a:lnTo>
                  <a:lnTo>
                    <a:pt x="312089" y="461010"/>
                  </a:lnTo>
                  <a:lnTo>
                    <a:pt x="335108" y="461010"/>
                  </a:lnTo>
                  <a:lnTo>
                    <a:pt x="333171" y="458470"/>
                  </a:lnTo>
                  <a:lnTo>
                    <a:pt x="324700" y="452120"/>
                  </a:lnTo>
                  <a:lnTo>
                    <a:pt x="320395" y="449580"/>
                  </a:lnTo>
                  <a:lnTo>
                    <a:pt x="311670" y="448310"/>
                  </a:lnTo>
                  <a:close/>
                </a:path>
                <a:path w="410845" h="638810">
                  <a:moveTo>
                    <a:pt x="252196" y="346710"/>
                  </a:moveTo>
                  <a:lnTo>
                    <a:pt x="212521" y="364490"/>
                  </a:lnTo>
                  <a:lnTo>
                    <a:pt x="202196" y="394970"/>
                  </a:lnTo>
                  <a:lnTo>
                    <a:pt x="203669" y="401320"/>
                  </a:lnTo>
                  <a:lnTo>
                    <a:pt x="211874" y="414020"/>
                  </a:lnTo>
                  <a:lnTo>
                    <a:pt x="219024" y="419100"/>
                  </a:lnTo>
                  <a:lnTo>
                    <a:pt x="228320" y="419100"/>
                  </a:lnTo>
                  <a:lnTo>
                    <a:pt x="219748" y="424180"/>
                  </a:lnTo>
                  <a:lnTo>
                    <a:pt x="226123" y="435610"/>
                  </a:lnTo>
                  <a:lnTo>
                    <a:pt x="265675" y="411480"/>
                  </a:lnTo>
                  <a:lnTo>
                    <a:pt x="237020" y="411480"/>
                  </a:lnTo>
                  <a:lnTo>
                    <a:pt x="224599" y="410210"/>
                  </a:lnTo>
                  <a:lnTo>
                    <a:pt x="220002" y="406400"/>
                  </a:lnTo>
                  <a:lnTo>
                    <a:pt x="214033" y="396240"/>
                  </a:lnTo>
                  <a:lnTo>
                    <a:pt x="213601" y="391160"/>
                  </a:lnTo>
                  <a:lnTo>
                    <a:pt x="217830" y="378460"/>
                  </a:lnTo>
                  <a:lnTo>
                    <a:pt x="223240" y="373380"/>
                  </a:lnTo>
                  <a:lnTo>
                    <a:pt x="231927" y="368300"/>
                  </a:lnTo>
                  <a:lnTo>
                    <a:pt x="240919" y="361950"/>
                  </a:lnTo>
                  <a:lnTo>
                    <a:pt x="248526" y="360680"/>
                  </a:lnTo>
                  <a:lnTo>
                    <a:pt x="275840" y="360680"/>
                  </a:lnTo>
                  <a:lnTo>
                    <a:pt x="274193" y="358140"/>
                  </a:lnTo>
                  <a:lnTo>
                    <a:pt x="269709" y="353060"/>
                  </a:lnTo>
                  <a:lnTo>
                    <a:pt x="258445" y="347980"/>
                  </a:lnTo>
                  <a:lnTo>
                    <a:pt x="252196" y="346710"/>
                  </a:lnTo>
                  <a:close/>
                </a:path>
                <a:path w="410845" h="638810">
                  <a:moveTo>
                    <a:pt x="330542" y="397510"/>
                  </a:moveTo>
                  <a:lnTo>
                    <a:pt x="317309" y="405130"/>
                  </a:lnTo>
                  <a:lnTo>
                    <a:pt x="324180" y="416560"/>
                  </a:lnTo>
                  <a:lnTo>
                    <a:pt x="337400" y="408940"/>
                  </a:lnTo>
                  <a:lnTo>
                    <a:pt x="330542" y="397510"/>
                  </a:lnTo>
                  <a:close/>
                </a:path>
                <a:path w="410845" h="638810">
                  <a:moveTo>
                    <a:pt x="275840" y="360680"/>
                  </a:moveTo>
                  <a:lnTo>
                    <a:pt x="248526" y="360680"/>
                  </a:lnTo>
                  <a:lnTo>
                    <a:pt x="260959" y="361950"/>
                  </a:lnTo>
                  <a:lnTo>
                    <a:pt x="265595" y="364490"/>
                  </a:lnTo>
                  <a:lnTo>
                    <a:pt x="271780" y="375920"/>
                  </a:lnTo>
                  <a:lnTo>
                    <a:pt x="272237" y="381000"/>
                  </a:lnTo>
                  <a:lnTo>
                    <a:pt x="267817" y="393700"/>
                  </a:lnTo>
                  <a:lnTo>
                    <a:pt x="262064" y="398780"/>
                  </a:lnTo>
                  <a:lnTo>
                    <a:pt x="244347" y="410210"/>
                  </a:lnTo>
                  <a:lnTo>
                    <a:pt x="237020" y="411480"/>
                  </a:lnTo>
                  <a:lnTo>
                    <a:pt x="265675" y="411480"/>
                  </a:lnTo>
                  <a:lnTo>
                    <a:pt x="305227" y="387350"/>
                  </a:lnTo>
                  <a:lnTo>
                    <a:pt x="279361" y="387350"/>
                  </a:lnTo>
                  <a:lnTo>
                    <a:pt x="280936" y="383540"/>
                  </a:lnTo>
                  <a:lnTo>
                    <a:pt x="281635" y="379730"/>
                  </a:lnTo>
                  <a:lnTo>
                    <a:pt x="281279" y="372110"/>
                  </a:lnTo>
                  <a:lnTo>
                    <a:pt x="279958" y="367030"/>
                  </a:lnTo>
                  <a:lnTo>
                    <a:pt x="275840" y="360680"/>
                  </a:lnTo>
                  <a:close/>
                </a:path>
                <a:path w="410845" h="638810">
                  <a:moveTo>
                    <a:pt x="312978" y="367030"/>
                  </a:moveTo>
                  <a:lnTo>
                    <a:pt x="279361" y="387350"/>
                  </a:lnTo>
                  <a:lnTo>
                    <a:pt x="305227" y="387350"/>
                  </a:lnTo>
                  <a:lnTo>
                    <a:pt x="319798" y="378460"/>
                  </a:lnTo>
                  <a:lnTo>
                    <a:pt x="312978" y="367030"/>
                  </a:lnTo>
                  <a:close/>
                </a:path>
                <a:path w="410845" h="638810">
                  <a:moveTo>
                    <a:pt x="205544" y="275590"/>
                  </a:moveTo>
                  <a:lnTo>
                    <a:pt x="167806" y="294640"/>
                  </a:lnTo>
                  <a:lnTo>
                    <a:pt x="159514" y="314960"/>
                  </a:lnTo>
                  <a:lnTo>
                    <a:pt x="159942" y="322580"/>
                  </a:lnTo>
                  <a:lnTo>
                    <a:pt x="161977" y="330200"/>
                  </a:lnTo>
                  <a:lnTo>
                    <a:pt x="165620" y="336550"/>
                  </a:lnTo>
                  <a:lnTo>
                    <a:pt x="170319" y="345440"/>
                  </a:lnTo>
                  <a:lnTo>
                    <a:pt x="176098" y="350520"/>
                  </a:lnTo>
                  <a:lnTo>
                    <a:pt x="189814" y="355600"/>
                  </a:lnTo>
                  <a:lnTo>
                    <a:pt x="197281" y="355600"/>
                  </a:lnTo>
                  <a:lnTo>
                    <a:pt x="205333" y="354330"/>
                  </a:lnTo>
                  <a:lnTo>
                    <a:pt x="199720" y="341630"/>
                  </a:lnTo>
                  <a:lnTo>
                    <a:pt x="188874" y="341630"/>
                  </a:lnTo>
                  <a:lnTo>
                    <a:pt x="180886" y="339090"/>
                  </a:lnTo>
                  <a:lnTo>
                    <a:pt x="177622" y="335280"/>
                  </a:lnTo>
                  <a:lnTo>
                    <a:pt x="171729" y="326390"/>
                  </a:lnTo>
                  <a:lnTo>
                    <a:pt x="170891" y="320040"/>
                  </a:lnTo>
                  <a:lnTo>
                    <a:pt x="174282" y="307340"/>
                  </a:lnTo>
                  <a:lnTo>
                    <a:pt x="178739" y="302260"/>
                  </a:lnTo>
                  <a:lnTo>
                    <a:pt x="185940" y="297180"/>
                  </a:lnTo>
                  <a:lnTo>
                    <a:pt x="198797" y="297180"/>
                  </a:lnTo>
                  <a:lnTo>
                    <a:pt x="195783" y="292100"/>
                  </a:lnTo>
                  <a:lnTo>
                    <a:pt x="201930" y="289560"/>
                  </a:lnTo>
                  <a:lnTo>
                    <a:pt x="207848" y="288290"/>
                  </a:lnTo>
                  <a:lnTo>
                    <a:pt x="231575" y="288290"/>
                  </a:lnTo>
                  <a:lnTo>
                    <a:pt x="226193" y="283210"/>
                  </a:lnTo>
                  <a:lnTo>
                    <a:pt x="220020" y="279400"/>
                  </a:lnTo>
                  <a:lnTo>
                    <a:pt x="213055" y="276860"/>
                  </a:lnTo>
                  <a:lnTo>
                    <a:pt x="205544" y="275590"/>
                  </a:lnTo>
                  <a:close/>
                </a:path>
                <a:path w="410845" h="638810">
                  <a:moveTo>
                    <a:pt x="198797" y="297180"/>
                  </a:moveTo>
                  <a:lnTo>
                    <a:pt x="185940" y="297180"/>
                  </a:lnTo>
                  <a:lnTo>
                    <a:pt x="216141" y="347980"/>
                  </a:lnTo>
                  <a:lnTo>
                    <a:pt x="218567" y="346710"/>
                  </a:lnTo>
                  <a:lnTo>
                    <a:pt x="219240" y="345440"/>
                  </a:lnTo>
                  <a:lnTo>
                    <a:pt x="226855" y="340360"/>
                  </a:lnTo>
                  <a:lnTo>
                    <a:pt x="232881" y="335280"/>
                  </a:lnTo>
                  <a:lnTo>
                    <a:pt x="236431" y="330200"/>
                  </a:lnTo>
                  <a:lnTo>
                    <a:pt x="218389" y="330200"/>
                  </a:lnTo>
                  <a:lnTo>
                    <a:pt x="198797" y="297180"/>
                  </a:lnTo>
                  <a:close/>
                </a:path>
                <a:path w="410845" h="638810">
                  <a:moveTo>
                    <a:pt x="231575" y="288290"/>
                  </a:moveTo>
                  <a:lnTo>
                    <a:pt x="207848" y="288290"/>
                  </a:lnTo>
                  <a:lnTo>
                    <a:pt x="219214" y="290830"/>
                  </a:lnTo>
                  <a:lnTo>
                    <a:pt x="223634" y="294640"/>
                  </a:lnTo>
                  <a:lnTo>
                    <a:pt x="230263" y="306070"/>
                  </a:lnTo>
                  <a:lnTo>
                    <a:pt x="230886" y="311150"/>
                  </a:lnTo>
                  <a:lnTo>
                    <a:pt x="228638" y="317500"/>
                  </a:lnTo>
                  <a:lnTo>
                    <a:pt x="227215" y="322580"/>
                  </a:lnTo>
                  <a:lnTo>
                    <a:pt x="223786" y="326390"/>
                  </a:lnTo>
                  <a:lnTo>
                    <a:pt x="218389" y="330200"/>
                  </a:lnTo>
                  <a:lnTo>
                    <a:pt x="236431" y="330200"/>
                  </a:lnTo>
                  <a:lnTo>
                    <a:pt x="237319" y="328930"/>
                  </a:lnTo>
                  <a:lnTo>
                    <a:pt x="240169" y="321310"/>
                  </a:lnTo>
                  <a:lnTo>
                    <a:pt x="241462" y="314960"/>
                  </a:lnTo>
                  <a:lnTo>
                    <a:pt x="241226" y="307340"/>
                  </a:lnTo>
                  <a:lnTo>
                    <a:pt x="239462" y="300990"/>
                  </a:lnTo>
                  <a:lnTo>
                    <a:pt x="236169" y="294640"/>
                  </a:lnTo>
                  <a:lnTo>
                    <a:pt x="231575" y="288290"/>
                  </a:lnTo>
                  <a:close/>
                </a:path>
                <a:path w="410845" h="638810">
                  <a:moveTo>
                    <a:pt x="190439" y="220980"/>
                  </a:moveTo>
                  <a:lnTo>
                    <a:pt x="168300" y="220980"/>
                  </a:lnTo>
                  <a:lnTo>
                    <a:pt x="178409" y="223520"/>
                  </a:lnTo>
                  <a:lnTo>
                    <a:pt x="182359" y="226060"/>
                  </a:lnTo>
                  <a:lnTo>
                    <a:pt x="186778" y="233680"/>
                  </a:lnTo>
                  <a:lnTo>
                    <a:pt x="187528" y="236220"/>
                  </a:lnTo>
                  <a:lnTo>
                    <a:pt x="187401" y="242570"/>
                  </a:lnTo>
                  <a:lnTo>
                    <a:pt x="186575" y="243840"/>
                  </a:lnTo>
                  <a:lnTo>
                    <a:pt x="183426" y="247650"/>
                  </a:lnTo>
                  <a:lnTo>
                    <a:pt x="180327" y="250190"/>
                  </a:lnTo>
                  <a:lnTo>
                    <a:pt x="132981" y="279400"/>
                  </a:lnTo>
                  <a:lnTo>
                    <a:pt x="139801" y="290830"/>
                  </a:lnTo>
                  <a:lnTo>
                    <a:pt x="194144" y="257810"/>
                  </a:lnTo>
                  <a:lnTo>
                    <a:pt x="198805" y="252730"/>
                  </a:lnTo>
                  <a:lnTo>
                    <a:pt x="201942" y="241300"/>
                  </a:lnTo>
                  <a:lnTo>
                    <a:pt x="200710" y="234950"/>
                  </a:lnTo>
                  <a:lnTo>
                    <a:pt x="196697" y="227330"/>
                  </a:lnTo>
                  <a:lnTo>
                    <a:pt x="192285" y="222250"/>
                  </a:lnTo>
                  <a:lnTo>
                    <a:pt x="190439" y="220980"/>
                  </a:lnTo>
                  <a:close/>
                </a:path>
                <a:path w="410845" h="638810">
                  <a:moveTo>
                    <a:pt x="168344" y="181610"/>
                  </a:moveTo>
                  <a:lnTo>
                    <a:pt x="149999" y="181610"/>
                  </a:lnTo>
                  <a:lnTo>
                    <a:pt x="156692" y="185420"/>
                  </a:lnTo>
                  <a:lnTo>
                    <a:pt x="159321" y="187960"/>
                  </a:lnTo>
                  <a:lnTo>
                    <a:pt x="163804" y="195580"/>
                  </a:lnTo>
                  <a:lnTo>
                    <a:pt x="164350" y="199390"/>
                  </a:lnTo>
                  <a:lnTo>
                    <a:pt x="161480" y="205740"/>
                  </a:lnTo>
                  <a:lnTo>
                    <a:pt x="158203" y="209550"/>
                  </a:lnTo>
                  <a:lnTo>
                    <a:pt x="108991" y="238760"/>
                  </a:lnTo>
                  <a:lnTo>
                    <a:pt x="115862" y="250190"/>
                  </a:lnTo>
                  <a:lnTo>
                    <a:pt x="162267" y="222250"/>
                  </a:lnTo>
                  <a:lnTo>
                    <a:pt x="168300" y="220980"/>
                  </a:lnTo>
                  <a:lnTo>
                    <a:pt x="190439" y="220980"/>
                  </a:lnTo>
                  <a:lnTo>
                    <a:pt x="186747" y="218440"/>
                  </a:lnTo>
                  <a:lnTo>
                    <a:pt x="180084" y="215900"/>
                  </a:lnTo>
                  <a:lnTo>
                    <a:pt x="172300" y="214630"/>
                  </a:lnTo>
                  <a:lnTo>
                    <a:pt x="175260" y="210820"/>
                  </a:lnTo>
                  <a:lnTo>
                    <a:pt x="176834" y="207010"/>
                  </a:lnTo>
                  <a:lnTo>
                    <a:pt x="177165" y="198120"/>
                  </a:lnTo>
                  <a:lnTo>
                    <a:pt x="175755" y="193040"/>
                  </a:lnTo>
                  <a:lnTo>
                    <a:pt x="170053" y="182880"/>
                  </a:lnTo>
                  <a:lnTo>
                    <a:pt x="168344" y="181610"/>
                  </a:lnTo>
                  <a:close/>
                </a:path>
                <a:path w="410845" h="638810">
                  <a:moveTo>
                    <a:pt x="152793" y="157480"/>
                  </a:moveTo>
                  <a:lnTo>
                    <a:pt x="84937" y="198120"/>
                  </a:lnTo>
                  <a:lnTo>
                    <a:pt x="91795" y="209550"/>
                  </a:lnTo>
                  <a:lnTo>
                    <a:pt x="133184" y="185420"/>
                  </a:lnTo>
                  <a:lnTo>
                    <a:pt x="138277" y="182880"/>
                  </a:lnTo>
                  <a:lnTo>
                    <a:pt x="146316" y="181610"/>
                  </a:lnTo>
                  <a:lnTo>
                    <a:pt x="168344" y="181610"/>
                  </a:lnTo>
                  <a:lnTo>
                    <a:pt x="166636" y="180340"/>
                  </a:lnTo>
                  <a:lnTo>
                    <a:pt x="158381" y="175260"/>
                  </a:lnTo>
                  <a:lnTo>
                    <a:pt x="154012" y="173990"/>
                  </a:lnTo>
                  <a:lnTo>
                    <a:pt x="149415" y="173990"/>
                  </a:lnTo>
                  <a:lnTo>
                    <a:pt x="158940" y="167640"/>
                  </a:lnTo>
                  <a:lnTo>
                    <a:pt x="152793" y="157480"/>
                  </a:lnTo>
                  <a:close/>
                </a:path>
                <a:path w="410845" h="638810">
                  <a:moveTo>
                    <a:pt x="125232" y="111760"/>
                  </a:moveTo>
                  <a:lnTo>
                    <a:pt x="103085" y="111760"/>
                  </a:lnTo>
                  <a:lnTo>
                    <a:pt x="113195" y="114300"/>
                  </a:lnTo>
                  <a:lnTo>
                    <a:pt x="117144" y="116840"/>
                  </a:lnTo>
                  <a:lnTo>
                    <a:pt x="121577" y="124460"/>
                  </a:lnTo>
                  <a:lnTo>
                    <a:pt x="122326" y="127000"/>
                  </a:lnTo>
                  <a:lnTo>
                    <a:pt x="122199" y="133350"/>
                  </a:lnTo>
                  <a:lnTo>
                    <a:pt x="121373" y="134620"/>
                  </a:lnTo>
                  <a:lnTo>
                    <a:pt x="118211" y="138430"/>
                  </a:lnTo>
                  <a:lnTo>
                    <a:pt x="115125" y="140970"/>
                  </a:lnTo>
                  <a:lnTo>
                    <a:pt x="67779" y="170180"/>
                  </a:lnTo>
                  <a:lnTo>
                    <a:pt x="74599" y="181610"/>
                  </a:lnTo>
                  <a:lnTo>
                    <a:pt x="128943" y="148590"/>
                  </a:lnTo>
                  <a:lnTo>
                    <a:pt x="133604" y="143510"/>
                  </a:lnTo>
                  <a:lnTo>
                    <a:pt x="136728" y="132080"/>
                  </a:lnTo>
                  <a:lnTo>
                    <a:pt x="135509" y="125730"/>
                  </a:lnTo>
                  <a:lnTo>
                    <a:pt x="131495" y="118110"/>
                  </a:lnTo>
                  <a:lnTo>
                    <a:pt x="127078" y="113030"/>
                  </a:lnTo>
                  <a:lnTo>
                    <a:pt x="125232" y="111760"/>
                  </a:lnTo>
                  <a:close/>
                </a:path>
                <a:path w="410845" h="638810">
                  <a:moveTo>
                    <a:pt x="103143" y="72390"/>
                  </a:moveTo>
                  <a:lnTo>
                    <a:pt x="84797" y="72390"/>
                  </a:lnTo>
                  <a:lnTo>
                    <a:pt x="91478" y="76200"/>
                  </a:lnTo>
                  <a:lnTo>
                    <a:pt x="94119" y="78740"/>
                  </a:lnTo>
                  <a:lnTo>
                    <a:pt x="98590" y="86360"/>
                  </a:lnTo>
                  <a:lnTo>
                    <a:pt x="99148" y="90170"/>
                  </a:lnTo>
                  <a:lnTo>
                    <a:pt x="96266" y="96520"/>
                  </a:lnTo>
                  <a:lnTo>
                    <a:pt x="92989" y="100330"/>
                  </a:lnTo>
                  <a:lnTo>
                    <a:pt x="43789" y="129540"/>
                  </a:lnTo>
                  <a:lnTo>
                    <a:pt x="50647" y="140970"/>
                  </a:lnTo>
                  <a:lnTo>
                    <a:pt x="97066" y="113030"/>
                  </a:lnTo>
                  <a:lnTo>
                    <a:pt x="103085" y="111760"/>
                  </a:lnTo>
                  <a:lnTo>
                    <a:pt x="125232" y="111760"/>
                  </a:lnTo>
                  <a:lnTo>
                    <a:pt x="121540" y="109220"/>
                  </a:lnTo>
                  <a:lnTo>
                    <a:pt x="114881" y="105410"/>
                  </a:lnTo>
                  <a:lnTo>
                    <a:pt x="107099" y="105410"/>
                  </a:lnTo>
                  <a:lnTo>
                    <a:pt x="110058" y="101600"/>
                  </a:lnTo>
                  <a:lnTo>
                    <a:pt x="111620" y="97790"/>
                  </a:lnTo>
                  <a:lnTo>
                    <a:pt x="111963" y="88900"/>
                  </a:lnTo>
                  <a:lnTo>
                    <a:pt x="110540" y="83820"/>
                  </a:lnTo>
                  <a:lnTo>
                    <a:pt x="104851" y="73660"/>
                  </a:lnTo>
                  <a:lnTo>
                    <a:pt x="103143" y="72390"/>
                  </a:lnTo>
                  <a:close/>
                </a:path>
                <a:path w="410845" h="638810">
                  <a:moveTo>
                    <a:pt x="87591" y="48260"/>
                  </a:moveTo>
                  <a:lnTo>
                    <a:pt x="19735" y="88900"/>
                  </a:lnTo>
                  <a:lnTo>
                    <a:pt x="26593" y="100330"/>
                  </a:lnTo>
                  <a:lnTo>
                    <a:pt x="67983" y="76200"/>
                  </a:lnTo>
                  <a:lnTo>
                    <a:pt x="73075" y="73660"/>
                  </a:lnTo>
                  <a:lnTo>
                    <a:pt x="81114" y="72390"/>
                  </a:lnTo>
                  <a:lnTo>
                    <a:pt x="103143" y="72390"/>
                  </a:lnTo>
                  <a:lnTo>
                    <a:pt x="101434" y="71120"/>
                  </a:lnTo>
                  <a:lnTo>
                    <a:pt x="93167" y="66040"/>
                  </a:lnTo>
                  <a:lnTo>
                    <a:pt x="88811" y="64770"/>
                  </a:lnTo>
                  <a:lnTo>
                    <a:pt x="84213" y="64770"/>
                  </a:lnTo>
                  <a:lnTo>
                    <a:pt x="93738" y="58420"/>
                  </a:lnTo>
                  <a:lnTo>
                    <a:pt x="87591" y="48260"/>
                  </a:lnTo>
                  <a:close/>
                </a:path>
                <a:path w="410845" h="638810">
                  <a:moveTo>
                    <a:pt x="93675" y="0"/>
                  </a:moveTo>
                  <a:lnTo>
                    <a:pt x="0" y="55880"/>
                  </a:lnTo>
                  <a:lnTo>
                    <a:pt x="7391" y="68580"/>
                  </a:lnTo>
                  <a:lnTo>
                    <a:pt x="101079" y="12700"/>
                  </a:lnTo>
                  <a:lnTo>
                    <a:pt x="93675" y="0"/>
                  </a:lnTo>
                  <a:close/>
                </a:path>
              </a:pathLst>
            </a:custGeom>
            <a:solidFill>
              <a:srgbClr val="000000"/>
            </a:solidFill>
          </p:spPr>
          <p:txBody>
            <a:bodyPr wrap="square" lIns="0" tIns="0" rIns="0" bIns="0" rtlCol="0"/>
            <a:lstStyle/>
            <a:p>
              <a:endParaRPr/>
            </a:p>
          </p:txBody>
        </p:sp>
        <p:sp>
          <p:nvSpPr>
            <p:cNvPr id="14" name="object 14"/>
            <p:cNvSpPr/>
            <p:nvPr/>
          </p:nvSpPr>
          <p:spPr>
            <a:xfrm>
              <a:off x="4243530" y="4042164"/>
              <a:ext cx="456565" cy="624205"/>
            </a:xfrm>
            <a:custGeom>
              <a:avLst/>
              <a:gdLst/>
              <a:ahLst/>
              <a:cxnLst/>
              <a:rect l="l" t="t" r="r" b="b"/>
              <a:pathLst>
                <a:path w="456564" h="624204">
                  <a:moveTo>
                    <a:pt x="317588" y="0"/>
                  </a:moveTo>
                  <a:lnTo>
                    <a:pt x="0" y="542505"/>
                  </a:lnTo>
                  <a:lnTo>
                    <a:pt x="138823" y="623773"/>
                  </a:lnTo>
                  <a:lnTo>
                    <a:pt x="456412" y="81267"/>
                  </a:lnTo>
                  <a:lnTo>
                    <a:pt x="317588" y="0"/>
                  </a:lnTo>
                  <a:close/>
                </a:path>
              </a:pathLst>
            </a:custGeom>
            <a:solidFill>
              <a:srgbClr val="FFFFFF">
                <a:alpha val="50195"/>
              </a:srgbClr>
            </a:solidFill>
          </p:spPr>
          <p:txBody>
            <a:bodyPr wrap="square" lIns="0" tIns="0" rIns="0" bIns="0" rtlCol="0"/>
            <a:lstStyle/>
            <a:p>
              <a:endParaRPr/>
            </a:p>
          </p:txBody>
        </p:sp>
        <p:sp>
          <p:nvSpPr>
            <p:cNvPr id="15" name="object 15"/>
            <p:cNvSpPr/>
            <p:nvPr/>
          </p:nvSpPr>
          <p:spPr>
            <a:xfrm>
              <a:off x="4310030" y="4065454"/>
              <a:ext cx="363855" cy="515620"/>
            </a:xfrm>
            <a:custGeom>
              <a:avLst/>
              <a:gdLst/>
              <a:ahLst/>
              <a:cxnLst/>
              <a:rect l="l" t="t" r="r" b="b"/>
              <a:pathLst>
                <a:path w="363854" h="515620">
                  <a:moveTo>
                    <a:pt x="59613" y="400049"/>
                  </a:moveTo>
                  <a:lnTo>
                    <a:pt x="52070" y="400049"/>
                  </a:lnTo>
                  <a:lnTo>
                    <a:pt x="44970" y="402589"/>
                  </a:lnTo>
                  <a:lnTo>
                    <a:pt x="0" y="461009"/>
                  </a:lnTo>
                  <a:lnTo>
                    <a:pt x="94145" y="515619"/>
                  </a:lnTo>
                  <a:lnTo>
                    <a:pt x="104629" y="497839"/>
                  </a:lnTo>
                  <a:lnTo>
                    <a:pt x="90322" y="497839"/>
                  </a:lnTo>
                  <a:lnTo>
                    <a:pt x="18402" y="454659"/>
                  </a:lnTo>
                  <a:lnTo>
                    <a:pt x="34315" y="427989"/>
                  </a:lnTo>
                  <a:lnTo>
                    <a:pt x="38100" y="422909"/>
                  </a:lnTo>
                  <a:lnTo>
                    <a:pt x="45847" y="416559"/>
                  </a:lnTo>
                  <a:lnTo>
                    <a:pt x="51689" y="415289"/>
                  </a:lnTo>
                  <a:lnTo>
                    <a:pt x="99275" y="415289"/>
                  </a:lnTo>
                  <a:lnTo>
                    <a:pt x="92125" y="410209"/>
                  </a:lnTo>
                  <a:lnTo>
                    <a:pt x="73596" y="402589"/>
                  </a:lnTo>
                  <a:lnTo>
                    <a:pt x="67576" y="401319"/>
                  </a:lnTo>
                  <a:lnTo>
                    <a:pt x="59613" y="400049"/>
                  </a:lnTo>
                  <a:close/>
                </a:path>
                <a:path w="363854" h="515620">
                  <a:moveTo>
                    <a:pt x="99275" y="415289"/>
                  </a:moveTo>
                  <a:lnTo>
                    <a:pt x="64509" y="415289"/>
                  </a:lnTo>
                  <a:lnTo>
                    <a:pt x="70642" y="416559"/>
                  </a:lnTo>
                  <a:lnTo>
                    <a:pt x="77277" y="419099"/>
                  </a:lnTo>
                  <a:lnTo>
                    <a:pt x="84416" y="422909"/>
                  </a:lnTo>
                  <a:lnTo>
                    <a:pt x="91516" y="427989"/>
                  </a:lnTo>
                  <a:lnTo>
                    <a:pt x="97078" y="431799"/>
                  </a:lnTo>
                  <a:lnTo>
                    <a:pt x="105130" y="440689"/>
                  </a:lnTo>
                  <a:lnTo>
                    <a:pt x="107759" y="445769"/>
                  </a:lnTo>
                  <a:lnTo>
                    <a:pt x="109842" y="453389"/>
                  </a:lnTo>
                  <a:lnTo>
                    <a:pt x="109829" y="457199"/>
                  </a:lnTo>
                  <a:lnTo>
                    <a:pt x="108000" y="466089"/>
                  </a:lnTo>
                  <a:lnTo>
                    <a:pt x="105727" y="471169"/>
                  </a:lnTo>
                  <a:lnTo>
                    <a:pt x="90322" y="497839"/>
                  </a:lnTo>
                  <a:lnTo>
                    <a:pt x="104629" y="497839"/>
                  </a:lnTo>
                  <a:lnTo>
                    <a:pt x="117360" y="476249"/>
                  </a:lnTo>
                  <a:lnTo>
                    <a:pt x="119786" y="471169"/>
                  </a:lnTo>
                  <a:lnTo>
                    <a:pt x="122783" y="461009"/>
                  </a:lnTo>
                  <a:lnTo>
                    <a:pt x="123393" y="455929"/>
                  </a:lnTo>
                  <a:lnTo>
                    <a:pt x="122885" y="448309"/>
                  </a:lnTo>
                  <a:lnTo>
                    <a:pt x="121704" y="443229"/>
                  </a:lnTo>
                  <a:lnTo>
                    <a:pt x="117525" y="434339"/>
                  </a:lnTo>
                  <a:lnTo>
                    <a:pt x="114211" y="429259"/>
                  </a:lnTo>
                  <a:lnTo>
                    <a:pt x="105117" y="419099"/>
                  </a:lnTo>
                  <a:lnTo>
                    <a:pt x="99275" y="415289"/>
                  </a:lnTo>
                  <a:close/>
                </a:path>
                <a:path w="363854" h="515620">
                  <a:moveTo>
                    <a:pt x="125110" y="336549"/>
                  </a:moveTo>
                  <a:lnTo>
                    <a:pt x="92016" y="360679"/>
                  </a:lnTo>
                  <a:lnTo>
                    <a:pt x="90040" y="375919"/>
                  </a:lnTo>
                  <a:lnTo>
                    <a:pt x="91414" y="382269"/>
                  </a:lnTo>
                  <a:lnTo>
                    <a:pt x="121113" y="411479"/>
                  </a:lnTo>
                  <a:lnTo>
                    <a:pt x="129000" y="414019"/>
                  </a:lnTo>
                  <a:lnTo>
                    <a:pt x="143916" y="414019"/>
                  </a:lnTo>
                  <a:lnTo>
                    <a:pt x="150740" y="411479"/>
                  </a:lnTo>
                  <a:lnTo>
                    <a:pt x="156868" y="407669"/>
                  </a:lnTo>
                  <a:lnTo>
                    <a:pt x="162299" y="402589"/>
                  </a:lnTo>
                  <a:lnTo>
                    <a:pt x="163087" y="401319"/>
                  </a:lnTo>
                  <a:lnTo>
                    <a:pt x="137033" y="401319"/>
                  </a:lnTo>
                  <a:lnTo>
                    <a:pt x="130048" y="400049"/>
                  </a:lnTo>
                  <a:lnTo>
                    <a:pt x="122301" y="396239"/>
                  </a:lnTo>
                  <a:lnTo>
                    <a:pt x="126023" y="389889"/>
                  </a:lnTo>
                  <a:lnTo>
                    <a:pt x="113182" y="389889"/>
                  </a:lnTo>
                  <a:lnTo>
                    <a:pt x="107454" y="386079"/>
                  </a:lnTo>
                  <a:lnTo>
                    <a:pt x="103873" y="382269"/>
                  </a:lnTo>
                  <a:lnTo>
                    <a:pt x="101003" y="370839"/>
                  </a:lnTo>
                  <a:lnTo>
                    <a:pt x="101841" y="364489"/>
                  </a:lnTo>
                  <a:lnTo>
                    <a:pt x="108381" y="354329"/>
                  </a:lnTo>
                  <a:lnTo>
                    <a:pt x="113398" y="350519"/>
                  </a:lnTo>
                  <a:lnTo>
                    <a:pt x="120002" y="349249"/>
                  </a:lnTo>
                  <a:lnTo>
                    <a:pt x="124282" y="347979"/>
                  </a:lnTo>
                  <a:lnTo>
                    <a:pt x="150593" y="347979"/>
                  </a:lnTo>
                  <a:lnTo>
                    <a:pt x="152082" y="345439"/>
                  </a:lnTo>
                  <a:lnTo>
                    <a:pt x="149034" y="344169"/>
                  </a:lnTo>
                  <a:lnTo>
                    <a:pt x="140750" y="340359"/>
                  </a:lnTo>
                  <a:lnTo>
                    <a:pt x="132775" y="337819"/>
                  </a:lnTo>
                  <a:lnTo>
                    <a:pt x="125110" y="336549"/>
                  </a:lnTo>
                  <a:close/>
                </a:path>
                <a:path w="363854" h="515620">
                  <a:moveTo>
                    <a:pt x="162560" y="351789"/>
                  </a:moveTo>
                  <a:lnTo>
                    <a:pt x="154089" y="363219"/>
                  </a:lnTo>
                  <a:lnTo>
                    <a:pt x="157937" y="368299"/>
                  </a:lnTo>
                  <a:lnTo>
                    <a:pt x="160096" y="372109"/>
                  </a:lnTo>
                  <a:lnTo>
                    <a:pt x="137033" y="401319"/>
                  </a:lnTo>
                  <a:lnTo>
                    <a:pt x="163087" y="401319"/>
                  </a:lnTo>
                  <a:lnTo>
                    <a:pt x="167030" y="394969"/>
                  </a:lnTo>
                  <a:lnTo>
                    <a:pt x="171665" y="387349"/>
                  </a:lnTo>
                  <a:lnTo>
                    <a:pt x="173545" y="379729"/>
                  </a:lnTo>
                  <a:lnTo>
                    <a:pt x="171805" y="364489"/>
                  </a:lnTo>
                  <a:lnTo>
                    <a:pt x="168427" y="358139"/>
                  </a:lnTo>
                  <a:lnTo>
                    <a:pt x="162560" y="351789"/>
                  </a:lnTo>
                  <a:close/>
                </a:path>
                <a:path w="363854" h="515620">
                  <a:moveTo>
                    <a:pt x="150593" y="347979"/>
                  </a:moveTo>
                  <a:lnTo>
                    <a:pt x="124282" y="347979"/>
                  </a:lnTo>
                  <a:lnTo>
                    <a:pt x="129438" y="349249"/>
                  </a:lnTo>
                  <a:lnTo>
                    <a:pt x="135470" y="351789"/>
                  </a:lnTo>
                  <a:lnTo>
                    <a:pt x="113182" y="389889"/>
                  </a:lnTo>
                  <a:lnTo>
                    <a:pt x="126023" y="389889"/>
                  </a:lnTo>
                  <a:lnTo>
                    <a:pt x="150593" y="347979"/>
                  </a:lnTo>
                  <a:close/>
                </a:path>
                <a:path w="363854" h="515620">
                  <a:moveTo>
                    <a:pt x="103924" y="283209"/>
                  </a:moveTo>
                  <a:lnTo>
                    <a:pt x="97155" y="294639"/>
                  </a:lnTo>
                  <a:lnTo>
                    <a:pt x="191300" y="350519"/>
                  </a:lnTo>
                  <a:lnTo>
                    <a:pt x="198069" y="339089"/>
                  </a:lnTo>
                  <a:lnTo>
                    <a:pt x="103924" y="283209"/>
                  </a:lnTo>
                  <a:close/>
                </a:path>
                <a:path w="363854" h="515620">
                  <a:moveTo>
                    <a:pt x="207238" y="246379"/>
                  </a:moveTo>
                  <a:lnTo>
                    <a:pt x="178943" y="246379"/>
                  </a:lnTo>
                  <a:lnTo>
                    <a:pt x="182905" y="247649"/>
                  </a:lnTo>
                  <a:lnTo>
                    <a:pt x="187617" y="250189"/>
                  </a:lnTo>
                  <a:lnTo>
                    <a:pt x="190588" y="252729"/>
                  </a:lnTo>
                  <a:lnTo>
                    <a:pt x="189547" y="257809"/>
                  </a:lnTo>
                  <a:lnTo>
                    <a:pt x="186855" y="265429"/>
                  </a:lnTo>
                  <a:lnTo>
                    <a:pt x="180378" y="280669"/>
                  </a:lnTo>
                  <a:lnTo>
                    <a:pt x="178955" y="283209"/>
                  </a:lnTo>
                  <a:lnTo>
                    <a:pt x="178219" y="287019"/>
                  </a:lnTo>
                  <a:lnTo>
                    <a:pt x="177279" y="289559"/>
                  </a:lnTo>
                  <a:lnTo>
                    <a:pt x="176911" y="293369"/>
                  </a:lnTo>
                  <a:lnTo>
                    <a:pt x="177368" y="300989"/>
                  </a:lnTo>
                  <a:lnTo>
                    <a:pt x="199656" y="318769"/>
                  </a:lnTo>
                  <a:lnTo>
                    <a:pt x="211696" y="314959"/>
                  </a:lnTo>
                  <a:lnTo>
                    <a:pt x="216890" y="309879"/>
                  </a:lnTo>
                  <a:lnTo>
                    <a:pt x="220806" y="303529"/>
                  </a:lnTo>
                  <a:lnTo>
                    <a:pt x="198094" y="303529"/>
                  </a:lnTo>
                  <a:lnTo>
                    <a:pt x="193001" y="300989"/>
                  </a:lnTo>
                  <a:lnTo>
                    <a:pt x="191477" y="299719"/>
                  </a:lnTo>
                  <a:lnTo>
                    <a:pt x="189433" y="294639"/>
                  </a:lnTo>
                  <a:lnTo>
                    <a:pt x="189077" y="293369"/>
                  </a:lnTo>
                  <a:lnTo>
                    <a:pt x="189661" y="288289"/>
                  </a:lnTo>
                  <a:lnTo>
                    <a:pt x="190868" y="284479"/>
                  </a:lnTo>
                  <a:lnTo>
                    <a:pt x="196672" y="269239"/>
                  </a:lnTo>
                  <a:lnTo>
                    <a:pt x="198907" y="262889"/>
                  </a:lnTo>
                  <a:lnTo>
                    <a:pt x="199644" y="257809"/>
                  </a:lnTo>
                  <a:lnTo>
                    <a:pt x="227516" y="257809"/>
                  </a:lnTo>
                  <a:lnTo>
                    <a:pt x="222885" y="255269"/>
                  </a:lnTo>
                  <a:lnTo>
                    <a:pt x="207238" y="246379"/>
                  </a:lnTo>
                  <a:close/>
                </a:path>
                <a:path w="363854" h="515620">
                  <a:moveTo>
                    <a:pt x="227516" y="257809"/>
                  </a:moveTo>
                  <a:lnTo>
                    <a:pt x="199644" y="257809"/>
                  </a:lnTo>
                  <a:lnTo>
                    <a:pt x="208978" y="262889"/>
                  </a:lnTo>
                  <a:lnTo>
                    <a:pt x="212471" y="265429"/>
                  </a:lnTo>
                  <a:lnTo>
                    <a:pt x="216789" y="271779"/>
                  </a:lnTo>
                  <a:lnTo>
                    <a:pt x="217957" y="276859"/>
                  </a:lnTo>
                  <a:lnTo>
                    <a:pt x="217792" y="285749"/>
                  </a:lnTo>
                  <a:lnTo>
                    <a:pt x="216446" y="289559"/>
                  </a:lnTo>
                  <a:lnTo>
                    <a:pt x="211213" y="298449"/>
                  </a:lnTo>
                  <a:lnTo>
                    <a:pt x="208191" y="302259"/>
                  </a:lnTo>
                  <a:lnTo>
                    <a:pt x="201345" y="303529"/>
                  </a:lnTo>
                  <a:lnTo>
                    <a:pt x="220806" y="303529"/>
                  </a:lnTo>
                  <a:lnTo>
                    <a:pt x="223939" y="298449"/>
                  </a:lnTo>
                  <a:lnTo>
                    <a:pt x="225679" y="293369"/>
                  </a:lnTo>
                  <a:lnTo>
                    <a:pt x="227317" y="283209"/>
                  </a:lnTo>
                  <a:lnTo>
                    <a:pt x="227164" y="278129"/>
                  </a:lnTo>
                  <a:lnTo>
                    <a:pt x="226021" y="271779"/>
                  </a:lnTo>
                  <a:lnTo>
                    <a:pt x="237202" y="271779"/>
                  </a:lnTo>
                  <a:lnTo>
                    <a:pt x="242862" y="261619"/>
                  </a:lnTo>
                  <a:lnTo>
                    <a:pt x="236093" y="261619"/>
                  </a:lnTo>
                  <a:lnTo>
                    <a:pt x="229831" y="259079"/>
                  </a:lnTo>
                  <a:lnTo>
                    <a:pt x="227516" y="257809"/>
                  </a:lnTo>
                  <a:close/>
                </a:path>
                <a:path w="363854" h="515620">
                  <a:moveTo>
                    <a:pt x="178841" y="232409"/>
                  </a:moveTo>
                  <a:lnTo>
                    <a:pt x="172681" y="233679"/>
                  </a:lnTo>
                  <a:lnTo>
                    <a:pt x="169392" y="236219"/>
                  </a:lnTo>
                  <a:lnTo>
                    <a:pt x="162382" y="241299"/>
                  </a:lnTo>
                  <a:lnTo>
                    <a:pt x="147967" y="275589"/>
                  </a:lnTo>
                  <a:lnTo>
                    <a:pt x="148170" y="278129"/>
                  </a:lnTo>
                  <a:lnTo>
                    <a:pt x="151358" y="287019"/>
                  </a:lnTo>
                  <a:lnTo>
                    <a:pt x="154279" y="290829"/>
                  </a:lnTo>
                  <a:lnTo>
                    <a:pt x="158521" y="294639"/>
                  </a:lnTo>
                  <a:lnTo>
                    <a:pt x="166674" y="284479"/>
                  </a:lnTo>
                  <a:lnTo>
                    <a:pt x="162560" y="279399"/>
                  </a:lnTo>
                  <a:lnTo>
                    <a:pt x="160312" y="275589"/>
                  </a:lnTo>
                  <a:lnTo>
                    <a:pt x="178943" y="246379"/>
                  </a:lnTo>
                  <a:lnTo>
                    <a:pt x="207238" y="246379"/>
                  </a:lnTo>
                  <a:lnTo>
                    <a:pt x="191592" y="237489"/>
                  </a:lnTo>
                  <a:lnTo>
                    <a:pt x="187921" y="234949"/>
                  </a:lnTo>
                  <a:lnTo>
                    <a:pt x="185724" y="234949"/>
                  </a:lnTo>
                  <a:lnTo>
                    <a:pt x="182156" y="233679"/>
                  </a:lnTo>
                  <a:lnTo>
                    <a:pt x="178841" y="232409"/>
                  </a:lnTo>
                  <a:close/>
                </a:path>
                <a:path w="363854" h="515620">
                  <a:moveTo>
                    <a:pt x="237202" y="271779"/>
                  </a:moveTo>
                  <a:lnTo>
                    <a:pt x="226021" y="271779"/>
                  </a:lnTo>
                  <a:lnTo>
                    <a:pt x="229438" y="273049"/>
                  </a:lnTo>
                  <a:lnTo>
                    <a:pt x="232689" y="274319"/>
                  </a:lnTo>
                  <a:lnTo>
                    <a:pt x="235788" y="274319"/>
                  </a:lnTo>
                  <a:lnTo>
                    <a:pt x="237202" y="271779"/>
                  </a:lnTo>
                  <a:close/>
                </a:path>
                <a:path w="363854" h="515620">
                  <a:moveTo>
                    <a:pt x="186372" y="201929"/>
                  </a:moveTo>
                  <a:lnTo>
                    <a:pt x="179082" y="214629"/>
                  </a:lnTo>
                  <a:lnTo>
                    <a:pt x="262559" y="228599"/>
                  </a:lnTo>
                  <a:lnTo>
                    <a:pt x="268414" y="236219"/>
                  </a:lnTo>
                  <a:lnTo>
                    <a:pt x="270598" y="238759"/>
                  </a:lnTo>
                  <a:lnTo>
                    <a:pt x="272288" y="242569"/>
                  </a:lnTo>
                  <a:lnTo>
                    <a:pt x="272745" y="243839"/>
                  </a:lnTo>
                  <a:lnTo>
                    <a:pt x="272656" y="247649"/>
                  </a:lnTo>
                  <a:lnTo>
                    <a:pt x="271881" y="250189"/>
                  </a:lnTo>
                  <a:lnTo>
                    <a:pt x="269278" y="255269"/>
                  </a:lnTo>
                  <a:lnTo>
                    <a:pt x="267639" y="256539"/>
                  </a:lnTo>
                  <a:lnTo>
                    <a:pt x="265480" y="259079"/>
                  </a:lnTo>
                  <a:lnTo>
                    <a:pt x="277088" y="264159"/>
                  </a:lnTo>
                  <a:lnTo>
                    <a:pt x="279628" y="261619"/>
                  </a:lnTo>
                  <a:lnTo>
                    <a:pt x="281559" y="259079"/>
                  </a:lnTo>
                  <a:lnTo>
                    <a:pt x="285013" y="253999"/>
                  </a:lnTo>
                  <a:lnTo>
                    <a:pt x="285978" y="250189"/>
                  </a:lnTo>
                  <a:lnTo>
                    <a:pt x="285534" y="242569"/>
                  </a:lnTo>
                  <a:lnTo>
                    <a:pt x="284111" y="238759"/>
                  </a:lnTo>
                  <a:lnTo>
                    <a:pt x="281508" y="234949"/>
                  </a:lnTo>
                  <a:lnTo>
                    <a:pt x="279590" y="231139"/>
                  </a:lnTo>
                  <a:lnTo>
                    <a:pt x="275691" y="226059"/>
                  </a:lnTo>
                  <a:lnTo>
                    <a:pt x="267411" y="215899"/>
                  </a:lnTo>
                  <a:lnTo>
                    <a:pt x="252869" y="215899"/>
                  </a:lnTo>
                  <a:lnTo>
                    <a:pt x="246494" y="213359"/>
                  </a:lnTo>
                  <a:lnTo>
                    <a:pt x="234175" y="210819"/>
                  </a:lnTo>
                  <a:lnTo>
                    <a:pt x="186372" y="201929"/>
                  </a:lnTo>
                  <a:close/>
                </a:path>
                <a:path w="363854" h="515620">
                  <a:moveTo>
                    <a:pt x="215658" y="152399"/>
                  </a:moveTo>
                  <a:lnTo>
                    <a:pt x="208889" y="163829"/>
                  </a:lnTo>
                  <a:lnTo>
                    <a:pt x="244081" y="207009"/>
                  </a:lnTo>
                  <a:lnTo>
                    <a:pt x="248335" y="210819"/>
                  </a:lnTo>
                  <a:lnTo>
                    <a:pt x="252869" y="215899"/>
                  </a:lnTo>
                  <a:lnTo>
                    <a:pt x="267411" y="215899"/>
                  </a:lnTo>
                  <a:lnTo>
                    <a:pt x="215658" y="152399"/>
                  </a:lnTo>
                  <a:close/>
                </a:path>
                <a:path w="363854" h="515620">
                  <a:moveTo>
                    <a:pt x="265628" y="96519"/>
                  </a:moveTo>
                  <a:lnTo>
                    <a:pt x="232529" y="120649"/>
                  </a:lnTo>
                  <a:lnTo>
                    <a:pt x="230553" y="135889"/>
                  </a:lnTo>
                  <a:lnTo>
                    <a:pt x="231927" y="142239"/>
                  </a:lnTo>
                  <a:lnTo>
                    <a:pt x="261626" y="171449"/>
                  </a:lnTo>
                  <a:lnTo>
                    <a:pt x="269513" y="173989"/>
                  </a:lnTo>
                  <a:lnTo>
                    <a:pt x="284429" y="173989"/>
                  </a:lnTo>
                  <a:lnTo>
                    <a:pt x="291253" y="171449"/>
                  </a:lnTo>
                  <a:lnTo>
                    <a:pt x="297381" y="167639"/>
                  </a:lnTo>
                  <a:lnTo>
                    <a:pt x="302811" y="162559"/>
                  </a:lnTo>
                  <a:lnTo>
                    <a:pt x="303600" y="161289"/>
                  </a:lnTo>
                  <a:lnTo>
                    <a:pt x="277545" y="161289"/>
                  </a:lnTo>
                  <a:lnTo>
                    <a:pt x="270560" y="160019"/>
                  </a:lnTo>
                  <a:lnTo>
                    <a:pt x="262826" y="156209"/>
                  </a:lnTo>
                  <a:lnTo>
                    <a:pt x="266547" y="149859"/>
                  </a:lnTo>
                  <a:lnTo>
                    <a:pt x="253695" y="149859"/>
                  </a:lnTo>
                  <a:lnTo>
                    <a:pt x="247967" y="146049"/>
                  </a:lnTo>
                  <a:lnTo>
                    <a:pt x="244386" y="142239"/>
                  </a:lnTo>
                  <a:lnTo>
                    <a:pt x="241515" y="130809"/>
                  </a:lnTo>
                  <a:lnTo>
                    <a:pt x="242354" y="124459"/>
                  </a:lnTo>
                  <a:lnTo>
                    <a:pt x="248894" y="114299"/>
                  </a:lnTo>
                  <a:lnTo>
                    <a:pt x="253911" y="110489"/>
                  </a:lnTo>
                  <a:lnTo>
                    <a:pt x="264795" y="107949"/>
                  </a:lnTo>
                  <a:lnTo>
                    <a:pt x="291106" y="107949"/>
                  </a:lnTo>
                  <a:lnTo>
                    <a:pt x="292595" y="105409"/>
                  </a:lnTo>
                  <a:lnTo>
                    <a:pt x="290233" y="104139"/>
                  </a:lnTo>
                  <a:lnTo>
                    <a:pt x="289547" y="104139"/>
                  </a:lnTo>
                  <a:lnTo>
                    <a:pt x="281263" y="100329"/>
                  </a:lnTo>
                  <a:lnTo>
                    <a:pt x="273289" y="97789"/>
                  </a:lnTo>
                  <a:lnTo>
                    <a:pt x="265628" y="96519"/>
                  </a:lnTo>
                  <a:close/>
                </a:path>
                <a:path w="363854" h="515620">
                  <a:moveTo>
                    <a:pt x="303072" y="111759"/>
                  </a:moveTo>
                  <a:lnTo>
                    <a:pt x="294601" y="123189"/>
                  </a:lnTo>
                  <a:lnTo>
                    <a:pt x="298450" y="128269"/>
                  </a:lnTo>
                  <a:lnTo>
                    <a:pt x="300609" y="132079"/>
                  </a:lnTo>
                  <a:lnTo>
                    <a:pt x="277545" y="161289"/>
                  </a:lnTo>
                  <a:lnTo>
                    <a:pt x="303600" y="161289"/>
                  </a:lnTo>
                  <a:lnTo>
                    <a:pt x="307543" y="154939"/>
                  </a:lnTo>
                  <a:lnTo>
                    <a:pt x="312178" y="147319"/>
                  </a:lnTo>
                  <a:lnTo>
                    <a:pt x="314058" y="139699"/>
                  </a:lnTo>
                  <a:lnTo>
                    <a:pt x="312318" y="124459"/>
                  </a:lnTo>
                  <a:lnTo>
                    <a:pt x="308940" y="118109"/>
                  </a:lnTo>
                  <a:lnTo>
                    <a:pt x="303072" y="111759"/>
                  </a:lnTo>
                  <a:close/>
                </a:path>
                <a:path w="363854" h="515620">
                  <a:moveTo>
                    <a:pt x="291106" y="107949"/>
                  </a:moveTo>
                  <a:lnTo>
                    <a:pt x="264795" y="107949"/>
                  </a:lnTo>
                  <a:lnTo>
                    <a:pt x="269951" y="109219"/>
                  </a:lnTo>
                  <a:lnTo>
                    <a:pt x="275983" y="111759"/>
                  </a:lnTo>
                  <a:lnTo>
                    <a:pt x="253695" y="149859"/>
                  </a:lnTo>
                  <a:lnTo>
                    <a:pt x="266547" y="149859"/>
                  </a:lnTo>
                  <a:lnTo>
                    <a:pt x="291106" y="107949"/>
                  </a:lnTo>
                  <a:close/>
                </a:path>
                <a:path w="363854" h="515620">
                  <a:moveTo>
                    <a:pt x="269608" y="0"/>
                  </a:moveTo>
                  <a:lnTo>
                    <a:pt x="262877" y="12699"/>
                  </a:lnTo>
                  <a:lnTo>
                    <a:pt x="296659" y="31749"/>
                  </a:lnTo>
                  <a:lnTo>
                    <a:pt x="292696" y="31749"/>
                  </a:lnTo>
                  <a:lnTo>
                    <a:pt x="271500" y="57149"/>
                  </a:lnTo>
                  <a:lnTo>
                    <a:pt x="272084" y="69849"/>
                  </a:lnTo>
                  <a:lnTo>
                    <a:pt x="302069" y="99059"/>
                  </a:lnTo>
                  <a:lnTo>
                    <a:pt x="322668" y="102869"/>
                  </a:lnTo>
                  <a:lnTo>
                    <a:pt x="328917" y="101599"/>
                  </a:lnTo>
                  <a:lnTo>
                    <a:pt x="340245" y="96519"/>
                  </a:lnTo>
                  <a:lnTo>
                    <a:pt x="344678" y="91439"/>
                  </a:lnTo>
                  <a:lnTo>
                    <a:pt x="345471" y="90169"/>
                  </a:lnTo>
                  <a:lnTo>
                    <a:pt x="318389" y="90169"/>
                  </a:lnTo>
                  <a:lnTo>
                    <a:pt x="310781" y="87629"/>
                  </a:lnTo>
                  <a:lnTo>
                    <a:pt x="302056" y="82549"/>
                  </a:lnTo>
                  <a:lnTo>
                    <a:pt x="293014" y="77469"/>
                  </a:lnTo>
                  <a:lnTo>
                    <a:pt x="287413" y="72389"/>
                  </a:lnTo>
                  <a:lnTo>
                    <a:pt x="283057" y="60959"/>
                  </a:lnTo>
                  <a:lnTo>
                    <a:pt x="283476" y="54609"/>
                  </a:lnTo>
                  <a:lnTo>
                    <a:pt x="289560" y="44449"/>
                  </a:lnTo>
                  <a:lnTo>
                    <a:pt x="294335" y="40639"/>
                  </a:lnTo>
                  <a:lnTo>
                    <a:pt x="307289" y="39369"/>
                  </a:lnTo>
                  <a:lnTo>
                    <a:pt x="335937" y="39369"/>
                  </a:lnTo>
                  <a:lnTo>
                    <a:pt x="269608" y="0"/>
                  </a:lnTo>
                  <a:close/>
                </a:path>
                <a:path w="363854" h="515620">
                  <a:moveTo>
                    <a:pt x="335937" y="39369"/>
                  </a:moveTo>
                  <a:lnTo>
                    <a:pt x="307289" y="39369"/>
                  </a:lnTo>
                  <a:lnTo>
                    <a:pt x="315188" y="41909"/>
                  </a:lnTo>
                  <a:lnTo>
                    <a:pt x="332994" y="52069"/>
                  </a:lnTo>
                  <a:lnTo>
                    <a:pt x="338264" y="57149"/>
                  </a:lnTo>
                  <a:lnTo>
                    <a:pt x="342392" y="68579"/>
                  </a:lnTo>
                  <a:lnTo>
                    <a:pt x="341947" y="74929"/>
                  </a:lnTo>
                  <a:lnTo>
                    <a:pt x="336054" y="85089"/>
                  </a:lnTo>
                  <a:lnTo>
                    <a:pt x="331355" y="87629"/>
                  </a:lnTo>
                  <a:lnTo>
                    <a:pt x="318389" y="90169"/>
                  </a:lnTo>
                  <a:lnTo>
                    <a:pt x="345471" y="90169"/>
                  </a:lnTo>
                  <a:lnTo>
                    <a:pt x="347853" y="86359"/>
                  </a:lnTo>
                  <a:lnTo>
                    <a:pt x="350681" y="80009"/>
                  </a:lnTo>
                  <a:lnTo>
                    <a:pt x="351794" y="73659"/>
                  </a:lnTo>
                  <a:lnTo>
                    <a:pt x="351190" y="67309"/>
                  </a:lnTo>
                  <a:lnTo>
                    <a:pt x="348869" y="60959"/>
                  </a:lnTo>
                  <a:lnTo>
                    <a:pt x="360616" y="60959"/>
                  </a:lnTo>
                  <a:lnTo>
                    <a:pt x="363753" y="55879"/>
                  </a:lnTo>
                  <a:lnTo>
                    <a:pt x="335937" y="39369"/>
                  </a:lnTo>
                  <a:close/>
                </a:path>
                <a:path w="363854" h="515620">
                  <a:moveTo>
                    <a:pt x="360616" y="60959"/>
                  </a:moveTo>
                  <a:lnTo>
                    <a:pt x="348869" y="60959"/>
                  </a:lnTo>
                  <a:lnTo>
                    <a:pt x="357479" y="66039"/>
                  </a:lnTo>
                  <a:lnTo>
                    <a:pt x="360616" y="60959"/>
                  </a:lnTo>
                  <a:close/>
                </a:path>
              </a:pathLst>
            </a:custGeom>
            <a:solidFill>
              <a:srgbClr val="000000"/>
            </a:solidFill>
          </p:spPr>
          <p:txBody>
            <a:bodyPr wrap="square" lIns="0" tIns="0" rIns="0" bIns="0" rtlCol="0"/>
            <a:lstStyle/>
            <a:p>
              <a:endParaRPr/>
            </a:p>
          </p:txBody>
        </p:sp>
        <p:pic>
          <p:nvPicPr>
            <p:cNvPr id="16" name="object 16"/>
            <p:cNvPicPr/>
            <p:nvPr/>
          </p:nvPicPr>
          <p:blipFill>
            <a:blip r:embed="rId6" cstate="print"/>
            <a:stretch>
              <a:fillRect/>
            </a:stretch>
          </p:blipFill>
          <p:spPr>
            <a:xfrm>
              <a:off x="6927342" y="5650229"/>
              <a:ext cx="222491" cy="486155"/>
            </a:xfrm>
            <a:prstGeom prst="rect">
              <a:avLst/>
            </a:prstGeom>
          </p:spPr>
        </p:pic>
        <p:pic>
          <p:nvPicPr>
            <p:cNvPr id="17" name="object 17"/>
            <p:cNvPicPr/>
            <p:nvPr/>
          </p:nvPicPr>
          <p:blipFill>
            <a:blip r:embed="rId6" cstate="print"/>
            <a:stretch>
              <a:fillRect/>
            </a:stretch>
          </p:blipFill>
          <p:spPr>
            <a:xfrm>
              <a:off x="6528053" y="5657850"/>
              <a:ext cx="222503" cy="486917"/>
            </a:xfrm>
            <a:prstGeom prst="rect">
              <a:avLst/>
            </a:prstGeom>
          </p:spPr>
        </p:pic>
      </p:grpSp>
      <p:sp>
        <p:nvSpPr>
          <p:cNvPr id="18" name="object 18"/>
          <p:cNvSpPr txBox="1"/>
          <p:nvPr/>
        </p:nvSpPr>
        <p:spPr>
          <a:xfrm>
            <a:off x="5888699" y="6425970"/>
            <a:ext cx="1268730"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Arial MT"/>
                <a:cs typeface="Arial MT"/>
              </a:rPr>
              <a:t>Minimal/Expectant</a:t>
            </a:r>
            <a:endParaRPr sz="1200">
              <a:latin typeface="Arial MT"/>
              <a:cs typeface="Arial MT"/>
            </a:endParaRPr>
          </a:p>
        </p:txBody>
      </p:sp>
      <p:sp>
        <p:nvSpPr>
          <p:cNvPr id="19" name="object 19"/>
          <p:cNvSpPr txBox="1"/>
          <p:nvPr/>
        </p:nvSpPr>
        <p:spPr>
          <a:xfrm>
            <a:off x="5480784" y="2917738"/>
            <a:ext cx="1040130" cy="636905"/>
          </a:xfrm>
          <a:prstGeom prst="rect">
            <a:avLst/>
          </a:prstGeom>
        </p:spPr>
        <p:txBody>
          <a:bodyPr vert="horz" wrap="square" lIns="0" tIns="12700" rIns="0" bIns="0" rtlCol="0">
            <a:spAutoFit/>
          </a:bodyPr>
          <a:lstStyle/>
          <a:p>
            <a:pPr marL="1270" algn="ctr">
              <a:lnSpc>
                <a:spcPct val="100000"/>
              </a:lnSpc>
              <a:spcBef>
                <a:spcPts val="100"/>
              </a:spcBef>
            </a:pPr>
            <a:r>
              <a:rPr sz="1600" b="1" spc="-5" dirty="0">
                <a:solidFill>
                  <a:srgbClr val="921828"/>
                </a:solidFill>
                <a:latin typeface="Arial"/>
                <a:cs typeface="Arial"/>
              </a:rPr>
              <a:t>TRIAGE</a:t>
            </a:r>
            <a:endParaRPr sz="1600">
              <a:latin typeface="Arial"/>
              <a:cs typeface="Arial"/>
            </a:endParaRPr>
          </a:p>
          <a:p>
            <a:pPr marL="12700" marR="5080" indent="635" algn="ctr">
              <a:lnSpc>
                <a:spcPct val="100000"/>
              </a:lnSpc>
              <a:spcBef>
                <a:spcPts val="10"/>
              </a:spcBef>
            </a:pPr>
            <a:r>
              <a:rPr sz="1200" b="1" spc="-10" dirty="0">
                <a:latin typeface="Arial"/>
                <a:cs typeface="Arial"/>
              </a:rPr>
              <a:t>ENTRY/EXIT </a:t>
            </a:r>
            <a:r>
              <a:rPr sz="1200" b="1" spc="-5" dirty="0">
                <a:latin typeface="Arial"/>
                <a:cs typeface="Arial"/>
              </a:rPr>
              <a:t> CH</a:t>
            </a:r>
            <a:r>
              <a:rPr sz="1200" b="1" dirty="0">
                <a:latin typeface="Arial"/>
                <a:cs typeface="Arial"/>
              </a:rPr>
              <a:t>O</a:t>
            </a:r>
            <a:r>
              <a:rPr sz="1200" b="1" spc="-5" dirty="0">
                <a:latin typeface="Arial"/>
                <a:cs typeface="Arial"/>
              </a:rPr>
              <a:t>KEP</a:t>
            </a:r>
            <a:r>
              <a:rPr sz="1200" b="1" dirty="0">
                <a:latin typeface="Arial"/>
                <a:cs typeface="Arial"/>
              </a:rPr>
              <a:t>OI</a:t>
            </a:r>
            <a:r>
              <a:rPr sz="1200" b="1" spc="-5" dirty="0">
                <a:latin typeface="Arial"/>
                <a:cs typeface="Arial"/>
              </a:rPr>
              <a:t>NT</a:t>
            </a:r>
            <a:endParaRPr sz="1200">
              <a:latin typeface="Arial"/>
              <a:cs typeface="Arial"/>
            </a:endParaRPr>
          </a:p>
        </p:txBody>
      </p:sp>
      <p:sp>
        <p:nvSpPr>
          <p:cNvPr id="20" name="object 20"/>
          <p:cNvSpPr/>
          <p:nvPr/>
        </p:nvSpPr>
        <p:spPr>
          <a:xfrm>
            <a:off x="10536935" y="4437888"/>
            <a:ext cx="982344" cy="260350"/>
          </a:xfrm>
          <a:custGeom>
            <a:avLst/>
            <a:gdLst/>
            <a:ahLst/>
            <a:cxnLst/>
            <a:rect l="l" t="t" r="r" b="b"/>
            <a:pathLst>
              <a:path w="982345" h="260350">
                <a:moveTo>
                  <a:pt x="852297" y="0"/>
                </a:moveTo>
                <a:lnTo>
                  <a:pt x="129921" y="0"/>
                </a:lnTo>
                <a:lnTo>
                  <a:pt x="79349" y="10209"/>
                </a:lnTo>
                <a:lnTo>
                  <a:pt x="38052" y="38052"/>
                </a:lnTo>
                <a:lnTo>
                  <a:pt x="10209" y="79349"/>
                </a:lnTo>
                <a:lnTo>
                  <a:pt x="0" y="129920"/>
                </a:lnTo>
                <a:lnTo>
                  <a:pt x="10209" y="180492"/>
                </a:lnTo>
                <a:lnTo>
                  <a:pt x="38052" y="221789"/>
                </a:lnTo>
                <a:lnTo>
                  <a:pt x="79349" y="249632"/>
                </a:lnTo>
                <a:lnTo>
                  <a:pt x="129921" y="259841"/>
                </a:lnTo>
                <a:lnTo>
                  <a:pt x="852297" y="259841"/>
                </a:lnTo>
                <a:lnTo>
                  <a:pt x="902868" y="249632"/>
                </a:lnTo>
                <a:lnTo>
                  <a:pt x="944165" y="221789"/>
                </a:lnTo>
                <a:lnTo>
                  <a:pt x="972008" y="180492"/>
                </a:lnTo>
                <a:lnTo>
                  <a:pt x="982218" y="129920"/>
                </a:lnTo>
                <a:lnTo>
                  <a:pt x="972008" y="79349"/>
                </a:lnTo>
                <a:lnTo>
                  <a:pt x="944165" y="38052"/>
                </a:lnTo>
                <a:lnTo>
                  <a:pt x="902868" y="10209"/>
                </a:lnTo>
                <a:lnTo>
                  <a:pt x="852297" y="0"/>
                </a:lnTo>
                <a:close/>
              </a:path>
            </a:pathLst>
          </a:custGeom>
          <a:solidFill>
            <a:srgbClr val="BC232C"/>
          </a:solidFill>
        </p:spPr>
        <p:txBody>
          <a:bodyPr wrap="square" lIns="0" tIns="0" rIns="0" bIns="0" rtlCol="0"/>
          <a:lstStyle/>
          <a:p>
            <a:endParaRPr/>
          </a:p>
        </p:txBody>
      </p:sp>
      <p:sp>
        <p:nvSpPr>
          <p:cNvPr id="21" name="object 21"/>
          <p:cNvSpPr txBox="1"/>
          <p:nvPr/>
        </p:nvSpPr>
        <p:spPr>
          <a:xfrm>
            <a:off x="10693875" y="4458603"/>
            <a:ext cx="668020"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FFFFFF"/>
                </a:solidFill>
                <a:latin typeface="Arial"/>
                <a:cs typeface="Arial"/>
              </a:rPr>
              <a:t>UR</a:t>
            </a:r>
            <a:r>
              <a:rPr sz="1200" b="1" dirty="0">
                <a:solidFill>
                  <a:srgbClr val="FFFFFF"/>
                </a:solidFill>
                <a:latin typeface="Arial"/>
                <a:cs typeface="Arial"/>
              </a:rPr>
              <a:t>G</a:t>
            </a:r>
            <a:r>
              <a:rPr sz="1200" b="1" spc="-5" dirty="0">
                <a:solidFill>
                  <a:srgbClr val="FFFFFF"/>
                </a:solidFill>
                <a:latin typeface="Arial"/>
                <a:cs typeface="Arial"/>
              </a:rPr>
              <a:t>ENT</a:t>
            </a:r>
            <a:endParaRPr sz="1200">
              <a:latin typeface="Arial"/>
              <a:cs typeface="Arial"/>
            </a:endParaRPr>
          </a:p>
        </p:txBody>
      </p:sp>
      <p:sp>
        <p:nvSpPr>
          <p:cNvPr id="22" name="object 22"/>
          <p:cNvSpPr/>
          <p:nvPr/>
        </p:nvSpPr>
        <p:spPr>
          <a:xfrm>
            <a:off x="10549890" y="5474208"/>
            <a:ext cx="982344" cy="260350"/>
          </a:xfrm>
          <a:custGeom>
            <a:avLst/>
            <a:gdLst/>
            <a:ahLst/>
            <a:cxnLst/>
            <a:rect l="l" t="t" r="r" b="b"/>
            <a:pathLst>
              <a:path w="982345" h="260350">
                <a:moveTo>
                  <a:pt x="852297" y="0"/>
                </a:moveTo>
                <a:lnTo>
                  <a:pt x="129921" y="0"/>
                </a:lnTo>
                <a:lnTo>
                  <a:pt x="79349" y="10209"/>
                </a:lnTo>
                <a:lnTo>
                  <a:pt x="38052" y="38052"/>
                </a:lnTo>
                <a:lnTo>
                  <a:pt x="10209" y="79349"/>
                </a:lnTo>
                <a:lnTo>
                  <a:pt x="0" y="129921"/>
                </a:lnTo>
                <a:lnTo>
                  <a:pt x="10209" y="180492"/>
                </a:lnTo>
                <a:lnTo>
                  <a:pt x="38052" y="221789"/>
                </a:lnTo>
                <a:lnTo>
                  <a:pt x="79349" y="249632"/>
                </a:lnTo>
                <a:lnTo>
                  <a:pt x="129921" y="259842"/>
                </a:lnTo>
                <a:lnTo>
                  <a:pt x="852297" y="259842"/>
                </a:lnTo>
                <a:lnTo>
                  <a:pt x="902868" y="249632"/>
                </a:lnTo>
                <a:lnTo>
                  <a:pt x="944165" y="221789"/>
                </a:lnTo>
                <a:lnTo>
                  <a:pt x="972008" y="180492"/>
                </a:lnTo>
                <a:lnTo>
                  <a:pt x="982218" y="129921"/>
                </a:lnTo>
                <a:lnTo>
                  <a:pt x="972008" y="79349"/>
                </a:lnTo>
                <a:lnTo>
                  <a:pt x="944165" y="38052"/>
                </a:lnTo>
                <a:lnTo>
                  <a:pt x="902868" y="10209"/>
                </a:lnTo>
                <a:lnTo>
                  <a:pt x="852297" y="0"/>
                </a:lnTo>
                <a:close/>
              </a:path>
            </a:pathLst>
          </a:custGeom>
          <a:solidFill>
            <a:srgbClr val="F4921F"/>
          </a:solidFill>
        </p:spPr>
        <p:txBody>
          <a:bodyPr wrap="square" lIns="0" tIns="0" rIns="0" bIns="0" rtlCol="0"/>
          <a:lstStyle/>
          <a:p>
            <a:endParaRPr/>
          </a:p>
        </p:txBody>
      </p:sp>
      <p:sp>
        <p:nvSpPr>
          <p:cNvPr id="23" name="object 23"/>
          <p:cNvSpPr txBox="1"/>
          <p:nvPr/>
        </p:nvSpPr>
        <p:spPr>
          <a:xfrm>
            <a:off x="10668919" y="5495079"/>
            <a:ext cx="745490"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FFFFFF"/>
                </a:solidFill>
                <a:latin typeface="Arial"/>
                <a:cs typeface="Arial"/>
              </a:rPr>
              <a:t>PRIORITY</a:t>
            </a:r>
            <a:endParaRPr sz="1200">
              <a:latin typeface="Arial"/>
              <a:cs typeface="Arial"/>
            </a:endParaRPr>
          </a:p>
        </p:txBody>
      </p:sp>
      <p:sp>
        <p:nvSpPr>
          <p:cNvPr id="24" name="object 24"/>
          <p:cNvSpPr/>
          <p:nvPr/>
        </p:nvSpPr>
        <p:spPr>
          <a:xfrm>
            <a:off x="10549890" y="4982717"/>
            <a:ext cx="955675" cy="237490"/>
          </a:xfrm>
          <a:custGeom>
            <a:avLst/>
            <a:gdLst/>
            <a:ahLst/>
            <a:cxnLst/>
            <a:rect l="l" t="t" r="r" b="b"/>
            <a:pathLst>
              <a:path w="955675" h="237489">
                <a:moveTo>
                  <a:pt x="837057" y="0"/>
                </a:moveTo>
                <a:lnTo>
                  <a:pt x="118491" y="0"/>
                </a:lnTo>
                <a:lnTo>
                  <a:pt x="72367" y="9311"/>
                </a:lnTo>
                <a:lnTo>
                  <a:pt x="34704" y="34704"/>
                </a:lnTo>
                <a:lnTo>
                  <a:pt x="9311" y="72367"/>
                </a:lnTo>
                <a:lnTo>
                  <a:pt x="0" y="118491"/>
                </a:lnTo>
                <a:lnTo>
                  <a:pt x="9311" y="164614"/>
                </a:lnTo>
                <a:lnTo>
                  <a:pt x="34704" y="202277"/>
                </a:lnTo>
                <a:lnTo>
                  <a:pt x="72367" y="227670"/>
                </a:lnTo>
                <a:lnTo>
                  <a:pt x="118491" y="236982"/>
                </a:lnTo>
                <a:lnTo>
                  <a:pt x="837057" y="236982"/>
                </a:lnTo>
                <a:lnTo>
                  <a:pt x="883180" y="227670"/>
                </a:lnTo>
                <a:lnTo>
                  <a:pt x="920843" y="202277"/>
                </a:lnTo>
                <a:lnTo>
                  <a:pt x="946236" y="164614"/>
                </a:lnTo>
                <a:lnTo>
                  <a:pt x="955547" y="118491"/>
                </a:lnTo>
                <a:lnTo>
                  <a:pt x="946236" y="72367"/>
                </a:lnTo>
                <a:lnTo>
                  <a:pt x="920843" y="34704"/>
                </a:lnTo>
                <a:lnTo>
                  <a:pt x="883180" y="9311"/>
                </a:lnTo>
                <a:lnTo>
                  <a:pt x="837057" y="0"/>
                </a:lnTo>
                <a:close/>
              </a:path>
            </a:pathLst>
          </a:custGeom>
          <a:solidFill>
            <a:srgbClr val="938D5C"/>
          </a:solidFill>
        </p:spPr>
        <p:txBody>
          <a:bodyPr wrap="square" lIns="0" tIns="0" rIns="0" bIns="0" rtlCol="0"/>
          <a:lstStyle/>
          <a:p>
            <a:endParaRPr/>
          </a:p>
        </p:txBody>
      </p:sp>
      <p:sp>
        <p:nvSpPr>
          <p:cNvPr id="25" name="object 25"/>
          <p:cNvSpPr txBox="1"/>
          <p:nvPr/>
        </p:nvSpPr>
        <p:spPr>
          <a:xfrm>
            <a:off x="10672888" y="4999874"/>
            <a:ext cx="710565"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FFFFFF"/>
                </a:solidFill>
                <a:latin typeface="Arial"/>
                <a:cs typeface="Arial"/>
              </a:rPr>
              <a:t>R</a:t>
            </a:r>
            <a:r>
              <a:rPr sz="1200" b="1" dirty="0">
                <a:solidFill>
                  <a:srgbClr val="FFFFFF"/>
                </a:solidFill>
                <a:latin typeface="Arial"/>
                <a:cs typeface="Arial"/>
              </a:rPr>
              <a:t>O</a:t>
            </a:r>
            <a:r>
              <a:rPr sz="1200" b="1" spc="-5" dirty="0">
                <a:solidFill>
                  <a:srgbClr val="FFFFFF"/>
                </a:solidFill>
                <a:latin typeface="Arial"/>
                <a:cs typeface="Arial"/>
              </a:rPr>
              <a:t>UT</a:t>
            </a:r>
            <a:r>
              <a:rPr sz="1200" b="1" dirty="0">
                <a:solidFill>
                  <a:srgbClr val="FFFFFF"/>
                </a:solidFill>
                <a:latin typeface="Arial"/>
                <a:cs typeface="Arial"/>
              </a:rPr>
              <a:t>I</a:t>
            </a:r>
            <a:r>
              <a:rPr sz="1200" b="1" spc="-5" dirty="0">
                <a:solidFill>
                  <a:srgbClr val="FFFFFF"/>
                </a:solidFill>
                <a:latin typeface="Arial"/>
                <a:cs typeface="Arial"/>
              </a:rPr>
              <a:t>NE</a:t>
            </a:r>
            <a:endParaRPr sz="1200">
              <a:latin typeface="Arial"/>
              <a:cs typeface="Arial"/>
            </a:endParaRPr>
          </a:p>
        </p:txBody>
      </p:sp>
      <p:sp>
        <p:nvSpPr>
          <p:cNvPr id="26" name="object 26"/>
          <p:cNvSpPr txBox="1"/>
          <p:nvPr/>
        </p:nvSpPr>
        <p:spPr>
          <a:xfrm>
            <a:off x="9214114" y="6581684"/>
            <a:ext cx="2212975" cy="174625"/>
          </a:xfrm>
          <a:prstGeom prst="rect">
            <a:avLst/>
          </a:prstGeom>
        </p:spPr>
        <p:txBody>
          <a:bodyPr vert="horz" wrap="square" lIns="0" tIns="0" rIns="0" bIns="0" rtlCol="0">
            <a:spAutoFit/>
          </a:bodyPr>
          <a:lstStyle/>
          <a:p>
            <a:pPr marL="12700">
              <a:lnSpc>
                <a:spcPct val="100000"/>
              </a:lnSpc>
            </a:pPr>
            <a:r>
              <a:rPr sz="1050" spc="-5" dirty="0">
                <a:solidFill>
                  <a:srgbClr val="CD9146"/>
                </a:solidFill>
                <a:latin typeface="Arial MT"/>
                <a:cs typeface="Arial MT"/>
              </a:rPr>
              <a:t>#TCCC-CPP-PPT-04-01</a:t>
            </a:r>
            <a:r>
              <a:rPr sz="1050" spc="290" dirty="0">
                <a:solidFill>
                  <a:srgbClr val="CD9146"/>
                </a:solidFill>
                <a:latin typeface="Arial MT"/>
                <a:cs typeface="Arial MT"/>
              </a:rPr>
              <a:t> </a:t>
            </a:r>
            <a:r>
              <a:rPr sz="1050" spc="-5" dirty="0">
                <a:solidFill>
                  <a:srgbClr val="CD9146"/>
                </a:solidFill>
                <a:latin typeface="Arial MT"/>
                <a:cs typeface="Arial MT"/>
              </a:rPr>
              <a:t>08</a:t>
            </a:r>
            <a:r>
              <a:rPr sz="1050" dirty="0">
                <a:solidFill>
                  <a:srgbClr val="CD9146"/>
                </a:solidFill>
                <a:latin typeface="Arial MT"/>
                <a:cs typeface="Arial MT"/>
              </a:rPr>
              <a:t> </a:t>
            </a:r>
            <a:r>
              <a:rPr sz="1050" spc="-5" dirty="0">
                <a:solidFill>
                  <a:srgbClr val="CD9146"/>
                </a:solidFill>
                <a:latin typeface="Arial MT"/>
                <a:cs typeface="Arial MT"/>
              </a:rPr>
              <a:t>AUG</a:t>
            </a:r>
            <a:r>
              <a:rPr sz="1050" spc="-15"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767070"/>
                </a:solidFill>
              </a:rPr>
              <a:t>Module 4:</a:t>
            </a:r>
            <a:r>
              <a:rPr sz="2000" spc="-15" dirty="0">
                <a:solidFill>
                  <a:srgbClr val="767070"/>
                </a:solidFill>
              </a:rPr>
              <a:t> </a:t>
            </a:r>
            <a:r>
              <a:rPr sz="2000" spc="-5" dirty="0">
                <a:solidFill>
                  <a:srgbClr val="767070"/>
                </a:solidFill>
              </a:rPr>
              <a:t>Principles</a:t>
            </a:r>
            <a:r>
              <a:rPr sz="2000" spc="-20" dirty="0">
                <a:solidFill>
                  <a:srgbClr val="767070"/>
                </a:solidFill>
              </a:rPr>
              <a:t> </a:t>
            </a:r>
            <a:r>
              <a:rPr sz="2000" spc="-5" dirty="0">
                <a:solidFill>
                  <a:srgbClr val="767070"/>
                </a:solidFill>
              </a:rPr>
              <a:t>and</a:t>
            </a:r>
            <a:r>
              <a:rPr sz="2000" spc="-80" dirty="0">
                <a:solidFill>
                  <a:srgbClr val="767070"/>
                </a:solidFill>
              </a:rPr>
              <a:t> </a:t>
            </a:r>
            <a:r>
              <a:rPr sz="2000" spc="-5" dirty="0">
                <a:solidFill>
                  <a:srgbClr val="767070"/>
                </a:solidFill>
              </a:rPr>
              <a:t>Application</a:t>
            </a:r>
            <a:r>
              <a:rPr sz="2000" dirty="0">
                <a:solidFill>
                  <a:srgbClr val="767070"/>
                </a:solidFill>
              </a:rPr>
              <a:t> </a:t>
            </a:r>
            <a:r>
              <a:rPr sz="2000" spc="-5" dirty="0">
                <a:solidFill>
                  <a:srgbClr val="767070"/>
                </a:solidFill>
              </a:rPr>
              <a:t>of</a:t>
            </a:r>
            <a:r>
              <a:rPr sz="2000" spc="-10" dirty="0">
                <a:solidFill>
                  <a:srgbClr val="767070"/>
                </a:solidFill>
              </a:rPr>
              <a:t> TFC</a:t>
            </a:r>
            <a:endParaRPr sz="2000"/>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467868" y="1780032"/>
            <a:ext cx="8187690" cy="4718685"/>
            <a:chOff x="467868" y="1780032"/>
            <a:chExt cx="8187690" cy="4718685"/>
          </a:xfrm>
        </p:grpSpPr>
        <p:pic>
          <p:nvPicPr>
            <p:cNvPr id="5" name="object 5"/>
            <p:cNvPicPr/>
            <p:nvPr/>
          </p:nvPicPr>
          <p:blipFill>
            <a:blip r:embed="rId4" cstate="print"/>
            <a:stretch>
              <a:fillRect/>
            </a:stretch>
          </p:blipFill>
          <p:spPr>
            <a:xfrm>
              <a:off x="4172816" y="1868424"/>
              <a:ext cx="4482557" cy="4629898"/>
            </a:xfrm>
            <a:prstGeom prst="rect">
              <a:avLst/>
            </a:prstGeom>
          </p:spPr>
        </p:pic>
        <p:pic>
          <p:nvPicPr>
            <p:cNvPr id="6" name="object 6"/>
            <p:cNvPicPr/>
            <p:nvPr/>
          </p:nvPicPr>
          <p:blipFill>
            <a:blip r:embed="rId5" cstate="print"/>
            <a:stretch>
              <a:fillRect/>
            </a:stretch>
          </p:blipFill>
          <p:spPr>
            <a:xfrm>
              <a:off x="5913119" y="3728465"/>
              <a:ext cx="890015" cy="890015"/>
            </a:xfrm>
            <a:prstGeom prst="rect">
              <a:avLst/>
            </a:prstGeom>
          </p:spPr>
        </p:pic>
        <p:pic>
          <p:nvPicPr>
            <p:cNvPr id="7" name="object 7"/>
            <p:cNvPicPr/>
            <p:nvPr/>
          </p:nvPicPr>
          <p:blipFill>
            <a:blip r:embed="rId6" cstate="print"/>
            <a:stretch>
              <a:fillRect/>
            </a:stretch>
          </p:blipFill>
          <p:spPr>
            <a:xfrm>
              <a:off x="467868" y="1780032"/>
              <a:ext cx="1545335" cy="4629911"/>
            </a:xfrm>
            <a:prstGeom prst="rect">
              <a:avLst/>
            </a:prstGeom>
          </p:spPr>
        </p:pic>
        <p:pic>
          <p:nvPicPr>
            <p:cNvPr id="8" name="object 8"/>
            <p:cNvPicPr/>
            <p:nvPr/>
          </p:nvPicPr>
          <p:blipFill>
            <a:blip r:embed="rId7" cstate="print"/>
            <a:stretch>
              <a:fillRect/>
            </a:stretch>
          </p:blipFill>
          <p:spPr>
            <a:xfrm>
              <a:off x="1603248" y="3432810"/>
              <a:ext cx="3486149" cy="1401317"/>
            </a:xfrm>
            <a:prstGeom prst="rect">
              <a:avLst/>
            </a:prstGeom>
          </p:spPr>
        </p:pic>
        <p:sp>
          <p:nvSpPr>
            <p:cNvPr id="9" name="object 9"/>
            <p:cNvSpPr/>
            <p:nvPr/>
          </p:nvSpPr>
          <p:spPr>
            <a:xfrm>
              <a:off x="1937384" y="3459093"/>
              <a:ext cx="3088005" cy="1272540"/>
            </a:xfrm>
            <a:custGeom>
              <a:avLst/>
              <a:gdLst/>
              <a:ahLst/>
              <a:cxnLst/>
              <a:rect l="l" t="t" r="r" b="b"/>
              <a:pathLst>
                <a:path w="3088004" h="1272539">
                  <a:moveTo>
                    <a:pt x="2988030" y="0"/>
                  </a:moveTo>
                  <a:lnTo>
                    <a:pt x="99593" y="0"/>
                  </a:lnTo>
                  <a:lnTo>
                    <a:pt x="60827" y="7826"/>
                  </a:lnTo>
                  <a:lnTo>
                    <a:pt x="29170" y="29170"/>
                  </a:lnTo>
                  <a:lnTo>
                    <a:pt x="7826" y="60827"/>
                  </a:lnTo>
                  <a:lnTo>
                    <a:pt x="0" y="99593"/>
                  </a:lnTo>
                  <a:lnTo>
                    <a:pt x="0" y="1172959"/>
                  </a:lnTo>
                  <a:lnTo>
                    <a:pt x="7826" y="1211723"/>
                  </a:lnTo>
                  <a:lnTo>
                    <a:pt x="29170" y="1243376"/>
                  </a:lnTo>
                  <a:lnTo>
                    <a:pt x="60827" y="1264715"/>
                  </a:lnTo>
                  <a:lnTo>
                    <a:pt x="99593" y="1272539"/>
                  </a:lnTo>
                  <a:lnTo>
                    <a:pt x="2988030" y="1272539"/>
                  </a:lnTo>
                  <a:lnTo>
                    <a:pt x="3026796" y="1264715"/>
                  </a:lnTo>
                  <a:lnTo>
                    <a:pt x="3058453" y="1243376"/>
                  </a:lnTo>
                  <a:lnTo>
                    <a:pt x="3079797" y="1211723"/>
                  </a:lnTo>
                  <a:lnTo>
                    <a:pt x="3087624" y="1172959"/>
                  </a:lnTo>
                  <a:lnTo>
                    <a:pt x="3087624" y="99593"/>
                  </a:lnTo>
                  <a:lnTo>
                    <a:pt x="3079797" y="60827"/>
                  </a:lnTo>
                  <a:lnTo>
                    <a:pt x="3058453" y="29170"/>
                  </a:lnTo>
                  <a:lnTo>
                    <a:pt x="3026796" y="7826"/>
                  </a:lnTo>
                  <a:lnTo>
                    <a:pt x="2988030" y="0"/>
                  </a:lnTo>
                  <a:close/>
                </a:path>
              </a:pathLst>
            </a:custGeom>
            <a:solidFill>
              <a:srgbClr val="F0F1F1"/>
            </a:solidFill>
          </p:spPr>
          <p:txBody>
            <a:bodyPr wrap="square" lIns="0" tIns="0" rIns="0" bIns="0" rtlCol="0"/>
            <a:lstStyle/>
            <a:p>
              <a:endParaRPr/>
            </a:p>
          </p:txBody>
        </p:sp>
        <p:sp>
          <p:nvSpPr>
            <p:cNvPr id="10" name="object 10"/>
            <p:cNvSpPr/>
            <p:nvPr/>
          </p:nvSpPr>
          <p:spPr>
            <a:xfrm>
              <a:off x="1937384" y="3459093"/>
              <a:ext cx="3088005" cy="1272540"/>
            </a:xfrm>
            <a:custGeom>
              <a:avLst/>
              <a:gdLst/>
              <a:ahLst/>
              <a:cxnLst/>
              <a:rect l="l" t="t" r="r" b="b"/>
              <a:pathLst>
                <a:path w="3088004" h="1272539">
                  <a:moveTo>
                    <a:pt x="0" y="99593"/>
                  </a:moveTo>
                  <a:lnTo>
                    <a:pt x="7826" y="60827"/>
                  </a:lnTo>
                  <a:lnTo>
                    <a:pt x="29170" y="29170"/>
                  </a:lnTo>
                  <a:lnTo>
                    <a:pt x="60827" y="7826"/>
                  </a:lnTo>
                  <a:lnTo>
                    <a:pt x="99593" y="0"/>
                  </a:lnTo>
                  <a:lnTo>
                    <a:pt x="2988030" y="0"/>
                  </a:lnTo>
                  <a:lnTo>
                    <a:pt x="3026796" y="7826"/>
                  </a:lnTo>
                  <a:lnTo>
                    <a:pt x="3058453" y="29170"/>
                  </a:lnTo>
                  <a:lnTo>
                    <a:pt x="3079797" y="60827"/>
                  </a:lnTo>
                  <a:lnTo>
                    <a:pt x="3087624" y="99593"/>
                  </a:lnTo>
                  <a:lnTo>
                    <a:pt x="3087624" y="1172959"/>
                  </a:lnTo>
                  <a:lnTo>
                    <a:pt x="3079797" y="1211723"/>
                  </a:lnTo>
                  <a:lnTo>
                    <a:pt x="3058453" y="1243376"/>
                  </a:lnTo>
                  <a:lnTo>
                    <a:pt x="3026796" y="1264715"/>
                  </a:lnTo>
                  <a:lnTo>
                    <a:pt x="2988030" y="1272539"/>
                  </a:lnTo>
                  <a:lnTo>
                    <a:pt x="99593" y="1272539"/>
                  </a:lnTo>
                  <a:lnTo>
                    <a:pt x="60827" y="1264715"/>
                  </a:lnTo>
                  <a:lnTo>
                    <a:pt x="29170" y="1243376"/>
                  </a:lnTo>
                  <a:lnTo>
                    <a:pt x="7826" y="1211723"/>
                  </a:lnTo>
                  <a:lnTo>
                    <a:pt x="0" y="1172959"/>
                  </a:lnTo>
                  <a:lnTo>
                    <a:pt x="0" y="99593"/>
                  </a:lnTo>
                  <a:close/>
                </a:path>
              </a:pathLst>
            </a:custGeom>
            <a:ln w="25400">
              <a:solidFill>
                <a:srgbClr val="F0F1F1"/>
              </a:solidFill>
            </a:ln>
          </p:spPr>
          <p:txBody>
            <a:bodyPr wrap="square" lIns="0" tIns="0" rIns="0" bIns="0" rtlCol="0"/>
            <a:lstStyle/>
            <a:p>
              <a:endParaRPr/>
            </a:p>
          </p:txBody>
        </p:sp>
      </p:grpSp>
      <p:sp>
        <p:nvSpPr>
          <p:cNvPr id="11" name="object 11"/>
          <p:cNvSpPr txBox="1"/>
          <p:nvPr/>
        </p:nvSpPr>
        <p:spPr>
          <a:xfrm>
            <a:off x="2174875" y="687706"/>
            <a:ext cx="7842250" cy="1068070"/>
          </a:xfrm>
          <a:prstGeom prst="rect">
            <a:avLst/>
          </a:prstGeom>
        </p:spPr>
        <p:txBody>
          <a:bodyPr vert="horz" wrap="square" lIns="0" tIns="74295" rIns="0" bIns="0" rtlCol="0">
            <a:spAutoFit/>
          </a:bodyPr>
          <a:lstStyle/>
          <a:p>
            <a:pPr marL="12700" marR="5080" indent="372110">
              <a:lnSpc>
                <a:spcPts val="3890"/>
              </a:lnSpc>
              <a:spcBef>
                <a:spcPts val="585"/>
              </a:spcBef>
            </a:pPr>
            <a:r>
              <a:rPr sz="3600" b="1" spc="-40" dirty="0">
                <a:solidFill>
                  <a:srgbClr val="CD9146"/>
                </a:solidFill>
                <a:latin typeface="Arial"/>
                <a:cs typeface="Arial"/>
              </a:rPr>
              <a:t>CASUALTY </a:t>
            </a:r>
            <a:r>
              <a:rPr sz="3600" b="1" spc="-5" dirty="0">
                <a:solidFill>
                  <a:srgbClr val="CD9146"/>
                </a:solidFill>
                <a:latin typeface="Arial"/>
                <a:cs typeface="Arial"/>
              </a:rPr>
              <a:t>COLLECTION </a:t>
            </a:r>
            <a:r>
              <a:rPr sz="3600" b="1" dirty="0">
                <a:solidFill>
                  <a:srgbClr val="CD9146"/>
                </a:solidFill>
                <a:latin typeface="Arial"/>
                <a:cs typeface="Arial"/>
              </a:rPr>
              <a:t>POINT </a:t>
            </a:r>
            <a:r>
              <a:rPr sz="3600" b="1" spc="5" dirty="0">
                <a:solidFill>
                  <a:srgbClr val="CD9146"/>
                </a:solidFill>
                <a:latin typeface="Arial"/>
                <a:cs typeface="Arial"/>
              </a:rPr>
              <a:t> </a:t>
            </a:r>
            <a:r>
              <a:rPr sz="3600" b="1" spc="-60" dirty="0">
                <a:latin typeface="Arial"/>
                <a:cs typeface="Arial"/>
              </a:rPr>
              <a:t>LAYOUT</a:t>
            </a:r>
            <a:r>
              <a:rPr sz="3600" b="1" spc="-160" dirty="0">
                <a:latin typeface="Arial"/>
                <a:cs typeface="Arial"/>
              </a:rPr>
              <a:t> </a:t>
            </a:r>
            <a:r>
              <a:rPr sz="3600" b="1" spc="-5" dirty="0">
                <a:latin typeface="Arial"/>
                <a:cs typeface="Arial"/>
              </a:rPr>
              <a:t>AND</a:t>
            </a:r>
            <a:r>
              <a:rPr sz="3600" b="1" spc="-20" dirty="0">
                <a:latin typeface="Arial"/>
                <a:cs typeface="Arial"/>
              </a:rPr>
              <a:t> </a:t>
            </a:r>
            <a:r>
              <a:rPr sz="3600" b="1" dirty="0">
                <a:latin typeface="Arial"/>
                <a:cs typeface="Arial"/>
              </a:rPr>
              <a:t>MANAGEMENT</a:t>
            </a:r>
            <a:r>
              <a:rPr sz="3600" b="1" spc="-25" dirty="0">
                <a:latin typeface="Arial"/>
                <a:cs typeface="Arial"/>
              </a:rPr>
              <a:t> </a:t>
            </a:r>
            <a:r>
              <a:rPr sz="3600" i="1" dirty="0">
                <a:latin typeface="Arial"/>
                <a:cs typeface="Arial"/>
              </a:rPr>
              <a:t>(cont.)</a:t>
            </a:r>
            <a:endParaRPr sz="3600">
              <a:latin typeface="Arial"/>
              <a:cs typeface="Arial"/>
            </a:endParaRPr>
          </a:p>
        </p:txBody>
      </p:sp>
      <p:sp>
        <p:nvSpPr>
          <p:cNvPr id="12" name="object 12"/>
          <p:cNvSpPr txBox="1"/>
          <p:nvPr/>
        </p:nvSpPr>
        <p:spPr>
          <a:xfrm>
            <a:off x="2241764" y="3650500"/>
            <a:ext cx="2439035" cy="878840"/>
          </a:xfrm>
          <a:prstGeom prst="rect">
            <a:avLst/>
          </a:prstGeom>
        </p:spPr>
        <p:txBody>
          <a:bodyPr vert="horz" wrap="square" lIns="0" tIns="12065" rIns="0" bIns="0" rtlCol="0">
            <a:spAutoFit/>
          </a:bodyPr>
          <a:lstStyle/>
          <a:p>
            <a:pPr marL="12700" marR="5080">
              <a:lnSpc>
                <a:spcPct val="100000"/>
              </a:lnSpc>
              <a:spcBef>
                <a:spcPts val="95"/>
              </a:spcBef>
            </a:pPr>
            <a:r>
              <a:rPr sz="1400" spc="-5" dirty="0">
                <a:latin typeface="Arial MT"/>
                <a:cs typeface="Arial MT"/>
              </a:rPr>
              <a:t>Establish a security perimeter </a:t>
            </a:r>
            <a:r>
              <a:rPr sz="1400" dirty="0">
                <a:latin typeface="Arial MT"/>
                <a:cs typeface="Arial MT"/>
              </a:rPr>
              <a:t> </a:t>
            </a:r>
            <a:r>
              <a:rPr sz="1400" spc="-5" dirty="0">
                <a:latin typeface="Arial MT"/>
                <a:cs typeface="Arial MT"/>
              </a:rPr>
              <a:t>in accordance with unit tactical </a:t>
            </a:r>
            <a:r>
              <a:rPr sz="1400" spc="-375" dirty="0">
                <a:latin typeface="Arial MT"/>
                <a:cs typeface="Arial MT"/>
              </a:rPr>
              <a:t> </a:t>
            </a:r>
            <a:r>
              <a:rPr sz="1400" spc="-5" dirty="0">
                <a:latin typeface="Arial MT"/>
                <a:cs typeface="Arial MT"/>
              </a:rPr>
              <a:t>standard</a:t>
            </a:r>
            <a:r>
              <a:rPr sz="1400" spc="-45" dirty="0">
                <a:latin typeface="Arial MT"/>
                <a:cs typeface="Arial MT"/>
              </a:rPr>
              <a:t> </a:t>
            </a:r>
            <a:r>
              <a:rPr sz="1400" spc="-5" dirty="0">
                <a:latin typeface="Arial MT"/>
                <a:cs typeface="Arial MT"/>
              </a:rPr>
              <a:t>operating</a:t>
            </a:r>
            <a:r>
              <a:rPr sz="1400" spc="-40" dirty="0">
                <a:latin typeface="Arial MT"/>
                <a:cs typeface="Arial MT"/>
              </a:rPr>
              <a:t> </a:t>
            </a:r>
            <a:r>
              <a:rPr sz="1400" spc="-5" dirty="0">
                <a:latin typeface="Arial MT"/>
                <a:cs typeface="Arial MT"/>
              </a:rPr>
              <a:t>procedures </a:t>
            </a:r>
            <a:r>
              <a:rPr sz="1400" spc="-375" dirty="0">
                <a:latin typeface="Arial MT"/>
                <a:cs typeface="Arial MT"/>
              </a:rPr>
              <a:t> </a:t>
            </a:r>
            <a:r>
              <a:rPr sz="1400" spc="-5" dirty="0">
                <a:latin typeface="Arial MT"/>
                <a:cs typeface="Arial MT"/>
              </a:rPr>
              <a:t>and/or</a:t>
            </a:r>
            <a:r>
              <a:rPr sz="1400" spc="-30" dirty="0">
                <a:latin typeface="Arial MT"/>
                <a:cs typeface="Arial MT"/>
              </a:rPr>
              <a:t> </a:t>
            </a:r>
            <a:r>
              <a:rPr sz="1400" spc="-5" dirty="0">
                <a:latin typeface="Arial MT"/>
                <a:cs typeface="Arial MT"/>
              </a:rPr>
              <a:t>battle</a:t>
            </a:r>
            <a:r>
              <a:rPr sz="1400" spc="-25" dirty="0">
                <a:latin typeface="Arial MT"/>
                <a:cs typeface="Arial MT"/>
              </a:rPr>
              <a:t> </a:t>
            </a:r>
            <a:r>
              <a:rPr sz="1400" spc="-5" dirty="0">
                <a:latin typeface="Arial MT"/>
                <a:cs typeface="Arial MT"/>
              </a:rPr>
              <a:t>drills.</a:t>
            </a:r>
            <a:endParaRPr sz="1400">
              <a:latin typeface="Arial MT"/>
              <a:cs typeface="Arial MT"/>
            </a:endParaRPr>
          </a:p>
        </p:txBody>
      </p:sp>
      <p:grpSp>
        <p:nvGrpSpPr>
          <p:cNvPr id="13" name="object 13"/>
          <p:cNvGrpSpPr/>
          <p:nvPr/>
        </p:nvGrpSpPr>
        <p:grpSpPr>
          <a:xfrm>
            <a:off x="1654936" y="3918077"/>
            <a:ext cx="314325" cy="354965"/>
            <a:chOff x="1654936" y="3918077"/>
            <a:chExt cx="314325" cy="354965"/>
          </a:xfrm>
        </p:grpSpPr>
        <p:sp>
          <p:nvSpPr>
            <p:cNvPr id="14" name="object 14"/>
            <p:cNvSpPr/>
            <p:nvPr/>
          </p:nvSpPr>
          <p:spPr>
            <a:xfrm>
              <a:off x="1667636" y="3930777"/>
              <a:ext cx="288925" cy="329565"/>
            </a:xfrm>
            <a:custGeom>
              <a:avLst/>
              <a:gdLst/>
              <a:ahLst/>
              <a:cxnLst/>
              <a:rect l="l" t="t" r="r" b="b"/>
              <a:pathLst>
                <a:path w="288925" h="329564">
                  <a:moveTo>
                    <a:pt x="288798" y="0"/>
                  </a:moveTo>
                  <a:lnTo>
                    <a:pt x="0" y="164592"/>
                  </a:lnTo>
                  <a:lnTo>
                    <a:pt x="288798" y="329184"/>
                  </a:lnTo>
                  <a:lnTo>
                    <a:pt x="288798" y="0"/>
                  </a:lnTo>
                  <a:close/>
                </a:path>
              </a:pathLst>
            </a:custGeom>
            <a:solidFill>
              <a:srgbClr val="F0F1F1"/>
            </a:solidFill>
          </p:spPr>
          <p:txBody>
            <a:bodyPr wrap="square" lIns="0" tIns="0" rIns="0" bIns="0" rtlCol="0"/>
            <a:lstStyle/>
            <a:p>
              <a:endParaRPr/>
            </a:p>
          </p:txBody>
        </p:sp>
        <p:sp>
          <p:nvSpPr>
            <p:cNvPr id="15" name="object 15"/>
            <p:cNvSpPr/>
            <p:nvPr/>
          </p:nvSpPr>
          <p:spPr>
            <a:xfrm>
              <a:off x="1667636" y="3930777"/>
              <a:ext cx="288925" cy="329565"/>
            </a:xfrm>
            <a:custGeom>
              <a:avLst/>
              <a:gdLst/>
              <a:ahLst/>
              <a:cxnLst/>
              <a:rect l="l" t="t" r="r" b="b"/>
              <a:pathLst>
                <a:path w="288925" h="329564">
                  <a:moveTo>
                    <a:pt x="288798" y="329184"/>
                  </a:moveTo>
                  <a:lnTo>
                    <a:pt x="0" y="164592"/>
                  </a:lnTo>
                  <a:lnTo>
                    <a:pt x="288798" y="0"/>
                  </a:lnTo>
                  <a:lnTo>
                    <a:pt x="288798" y="329184"/>
                  </a:lnTo>
                  <a:close/>
                </a:path>
              </a:pathLst>
            </a:custGeom>
            <a:ln w="25400">
              <a:solidFill>
                <a:srgbClr val="F0F1F1"/>
              </a:solidFill>
            </a:ln>
          </p:spPr>
          <p:txBody>
            <a:bodyPr wrap="square" lIns="0" tIns="0" rIns="0" bIns="0" rtlCol="0"/>
            <a:lstStyle/>
            <a:p>
              <a:endParaRPr/>
            </a:p>
          </p:txBody>
        </p:sp>
      </p:grpSp>
      <p:sp>
        <p:nvSpPr>
          <p:cNvPr id="16" name="object 16"/>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437765" algn="l"/>
              </a:tabLst>
            </a:pPr>
            <a:r>
              <a:rPr spc="-5" dirty="0"/>
              <a:t>#TCCC-CPP-PPT-04-01</a:t>
            </a:r>
            <a:r>
              <a:rPr spc="3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21</a:t>
            </a:fld>
            <a:endParaRPr sz="12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767070"/>
                </a:solidFill>
              </a:rPr>
              <a:t>Module 4:</a:t>
            </a:r>
            <a:r>
              <a:rPr sz="2000" spc="-15" dirty="0">
                <a:solidFill>
                  <a:srgbClr val="767070"/>
                </a:solidFill>
              </a:rPr>
              <a:t> </a:t>
            </a:r>
            <a:r>
              <a:rPr sz="2000" spc="-5" dirty="0">
                <a:solidFill>
                  <a:srgbClr val="767070"/>
                </a:solidFill>
              </a:rPr>
              <a:t>Principles</a:t>
            </a:r>
            <a:r>
              <a:rPr sz="2000" spc="-20" dirty="0">
                <a:solidFill>
                  <a:srgbClr val="767070"/>
                </a:solidFill>
              </a:rPr>
              <a:t> </a:t>
            </a:r>
            <a:r>
              <a:rPr sz="2000" spc="-5" dirty="0">
                <a:solidFill>
                  <a:srgbClr val="767070"/>
                </a:solidFill>
              </a:rPr>
              <a:t>and</a:t>
            </a:r>
            <a:r>
              <a:rPr sz="2000" spc="-80" dirty="0">
                <a:solidFill>
                  <a:srgbClr val="767070"/>
                </a:solidFill>
              </a:rPr>
              <a:t> </a:t>
            </a:r>
            <a:r>
              <a:rPr sz="2000" spc="-5" dirty="0">
                <a:solidFill>
                  <a:srgbClr val="767070"/>
                </a:solidFill>
              </a:rPr>
              <a:t>Application</a:t>
            </a:r>
            <a:r>
              <a:rPr sz="2000" dirty="0">
                <a:solidFill>
                  <a:srgbClr val="767070"/>
                </a:solidFill>
              </a:rPr>
              <a:t> </a:t>
            </a:r>
            <a:r>
              <a:rPr sz="2000" spc="-5" dirty="0">
                <a:solidFill>
                  <a:srgbClr val="767070"/>
                </a:solidFill>
              </a:rPr>
              <a:t>of</a:t>
            </a:r>
            <a:r>
              <a:rPr sz="2000" spc="-10" dirty="0">
                <a:solidFill>
                  <a:srgbClr val="767070"/>
                </a:solidFill>
              </a:rPr>
              <a:t> TFC</a:t>
            </a:r>
            <a:endParaRPr sz="2000"/>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4172816" y="1868424"/>
            <a:ext cx="4483100" cy="4630420"/>
            <a:chOff x="4172816" y="1868424"/>
            <a:chExt cx="4483100" cy="4630420"/>
          </a:xfrm>
        </p:grpSpPr>
        <p:pic>
          <p:nvPicPr>
            <p:cNvPr id="5" name="object 5"/>
            <p:cNvPicPr/>
            <p:nvPr/>
          </p:nvPicPr>
          <p:blipFill>
            <a:blip r:embed="rId4" cstate="print"/>
            <a:stretch>
              <a:fillRect/>
            </a:stretch>
          </p:blipFill>
          <p:spPr>
            <a:xfrm>
              <a:off x="4172816" y="1868424"/>
              <a:ext cx="4482557" cy="4629898"/>
            </a:xfrm>
            <a:prstGeom prst="rect">
              <a:avLst/>
            </a:prstGeom>
          </p:spPr>
        </p:pic>
        <p:pic>
          <p:nvPicPr>
            <p:cNvPr id="6" name="object 6"/>
            <p:cNvPicPr/>
            <p:nvPr/>
          </p:nvPicPr>
          <p:blipFill>
            <a:blip r:embed="rId5" cstate="print"/>
            <a:stretch>
              <a:fillRect/>
            </a:stretch>
          </p:blipFill>
          <p:spPr>
            <a:xfrm>
              <a:off x="5913119" y="3728465"/>
              <a:ext cx="890015" cy="890015"/>
            </a:xfrm>
            <a:prstGeom prst="rect">
              <a:avLst/>
            </a:prstGeom>
          </p:spPr>
        </p:pic>
      </p:grpSp>
      <p:pic>
        <p:nvPicPr>
          <p:cNvPr id="7" name="object 7"/>
          <p:cNvPicPr/>
          <p:nvPr/>
        </p:nvPicPr>
        <p:blipFill>
          <a:blip r:embed="rId6" cstate="print"/>
          <a:stretch>
            <a:fillRect/>
          </a:stretch>
        </p:blipFill>
        <p:spPr>
          <a:xfrm>
            <a:off x="467868" y="1780032"/>
            <a:ext cx="1545335" cy="4629911"/>
          </a:xfrm>
          <a:prstGeom prst="rect">
            <a:avLst/>
          </a:prstGeom>
        </p:spPr>
      </p:pic>
      <p:sp>
        <p:nvSpPr>
          <p:cNvPr id="8" name="object 8"/>
          <p:cNvSpPr txBox="1"/>
          <p:nvPr/>
        </p:nvSpPr>
        <p:spPr>
          <a:xfrm>
            <a:off x="1699255" y="4091353"/>
            <a:ext cx="1294130" cy="635000"/>
          </a:xfrm>
          <a:prstGeom prst="rect">
            <a:avLst/>
          </a:prstGeom>
        </p:spPr>
        <p:txBody>
          <a:bodyPr vert="horz" wrap="square" lIns="0" tIns="12065" rIns="0" bIns="0" rtlCol="0">
            <a:spAutoFit/>
          </a:bodyPr>
          <a:lstStyle/>
          <a:p>
            <a:pPr marL="12700" marR="5080">
              <a:lnSpc>
                <a:spcPct val="100000"/>
              </a:lnSpc>
              <a:spcBef>
                <a:spcPts val="95"/>
              </a:spcBef>
            </a:pPr>
            <a:r>
              <a:rPr sz="2000" b="1" spc="-5" dirty="0">
                <a:solidFill>
                  <a:srgbClr val="921828"/>
                </a:solidFill>
                <a:latin typeface="Arial"/>
                <a:cs typeface="Arial"/>
              </a:rPr>
              <a:t>Incoming </a:t>
            </a:r>
            <a:r>
              <a:rPr sz="2000" b="1" dirty="0">
                <a:solidFill>
                  <a:srgbClr val="921828"/>
                </a:solidFill>
                <a:latin typeface="Arial"/>
                <a:cs typeface="Arial"/>
              </a:rPr>
              <a:t> </a:t>
            </a:r>
            <a:r>
              <a:rPr sz="2000" b="1" spc="-10" dirty="0">
                <a:solidFill>
                  <a:srgbClr val="921828"/>
                </a:solidFill>
                <a:latin typeface="Arial"/>
                <a:cs typeface="Arial"/>
              </a:rPr>
              <a:t>Casua</a:t>
            </a:r>
            <a:r>
              <a:rPr sz="2000" b="1" spc="-5" dirty="0">
                <a:solidFill>
                  <a:srgbClr val="921828"/>
                </a:solidFill>
                <a:latin typeface="Arial"/>
                <a:cs typeface="Arial"/>
              </a:rPr>
              <a:t>lti</a:t>
            </a:r>
            <a:r>
              <a:rPr sz="2000" b="1" spc="-10" dirty="0">
                <a:solidFill>
                  <a:srgbClr val="921828"/>
                </a:solidFill>
                <a:latin typeface="Arial"/>
                <a:cs typeface="Arial"/>
              </a:rPr>
              <a:t>es</a:t>
            </a:r>
            <a:endParaRPr sz="2000">
              <a:latin typeface="Arial"/>
              <a:cs typeface="Arial"/>
            </a:endParaRPr>
          </a:p>
        </p:txBody>
      </p:sp>
      <p:grpSp>
        <p:nvGrpSpPr>
          <p:cNvPr id="9" name="object 9"/>
          <p:cNvGrpSpPr/>
          <p:nvPr/>
        </p:nvGrpSpPr>
        <p:grpSpPr>
          <a:xfrm>
            <a:off x="2124458" y="3426957"/>
            <a:ext cx="532130" cy="608330"/>
            <a:chOff x="2124458" y="3426957"/>
            <a:chExt cx="532130" cy="608330"/>
          </a:xfrm>
        </p:grpSpPr>
        <p:pic>
          <p:nvPicPr>
            <p:cNvPr id="10" name="object 10"/>
            <p:cNvPicPr/>
            <p:nvPr/>
          </p:nvPicPr>
          <p:blipFill>
            <a:blip r:embed="rId7" cstate="print"/>
            <a:stretch>
              <a:fillRect/>
            </a:stretch>
          </p:blipFill>
          <p:spPr>
            <a:xfrm>
              <a:off x="2220562" y="3426957"/>
              <a:ext cx="114506" cy="114062"/>
            </a:xfrm>
            <a:prstGeom prst="rect">
              <a:avLst/>
            </a:prstGeom>
          </p:spPr>
        </p:pic>
        <p:sp>
          <p:nvSpPr>
            <p:cNvPr id="11" name="object 11"/>
            <p:cNvSpPr/>
            <p:nvPr/>
          </p:nvSpPr>
          <p:spPr>
            <a:xfrm>
              <a:off x="2124456" y="3515766"/>
              <a:ext cx="457200" cy="519430"/>
            </a:xfrm>
            <a:custGeom>
              <a:avLst/>
              <a:gdLst/>
              <a:ahLst/>
              <a:cxnLst/>
              <a:rect l="l" t="t" r="r" b="b"/>
              <a:pathLst>
                <a:path w="457200" h="519429">
                  <a:moveTo>
                    <a:pt x="250278" y="122212"/>
                  </a:moveTo>
                  <a:lnTo>
                    <a:pt x="249872" y="122212"/>
                  </a:lnTo>
                  <a:lnTo>
                    <a:pt x="249872" y="121805"/>
                  </a:lnTo>
                  <a:lnTo>
                    <a:pt x="249453" y="121399"/>
                  </a:lnTo>
                  <a:lnTo>
                    <a:pt x="246189" y="117322"/>
                  </a:lnTo>
                  <a:lnTo>
                    <a:pt x="241274" y="109181"/>
                  </a:lnTo>
                  <a:lnTo>
                    <a:pt x="239280" y="106324"/>
                  </a:lnTo>
                  <a:lnTo>
                    <a:pt x="221907" y="71399"/>
                  </a:lnTo>
                  <a:lnTo>
                    <a:pt x="219710" y="65176"/>
                  </a:lnTo>
                  <a:lnTo>
                    <a:pt x="219075" y="63385"/>
                  </a:lnTo>
                  <a:lnTo>
                    <a:pt x="218008" y="59994"/>
                  </a:lnTo>
                  <a:lnTo>
                    <a:pt x="215925" y="51333"/>
                  </a:lnTo>
                  <a:lnTo>
                    <a:pt x="208559" y="45631"/>
                  </a:lnTo>
                  <a:lnTo>
                    <a:pt x="200380" y="44818"/>
                  </a:lnTo>
                  <a:lnTo>
                    <a:pt x="199161" y="44411"/>
                  </a:lnTo>
                  <a:lnTo>
                    <a:pt x="197523" y="44005"/>
                  </a:lnTo>
                  <a:lnTo>
                    <a:pt x="196291" y="44005"/>
                  </a:lnTo>
                  <a:lnTo>
                    <a:pt x="97332" y="34226"/>
                  </a:lnTo>
                  <a:lnTo>
                    <a:pt x="94462" y="33820"/>
                  </a:lnTo>
                  <a:lnTo>
                    <a:pt x="91198" y="34226"/>
                  </a:lnTo>
                  <a:lnTo>
                    <a:pt x="88328" y="35445"/>
                  </a:lnTo>
                  <a:lnTo>
                    <a:pt x="84239" y="36258"/>
                  </a:lnTo>
                  <a:lnTo>
                    <a:pt x="80556" y="38290"/>
                  </a:lnTo>
                  <a:lnTo>
                    <a:pt x="77292" y="41554"/>
                  </a:lnTo>
                  <a:lnTo>
                    <a:pt x="76060" y="43180"/>
                  </a:lnTo>
                  <a:lnTo>
                    <a:pt x="74015" y="45224"/>
                  </a:lnTo>
                  <a:lnTo>
                    <a:pt x="73202" y="46443"/>
                  </a:lnTo>
                  <a:lnTo>
                    <a:pt x="71970" y="47256"/>
                  </a:lnTo>
                  <a:lnTo>
                    <a:pt x="71158" y="48475"/>
                  </a:lnTo>
                  <a:lnTo>
                    <a:pt x="64604" y="55003"/>
                  </a:lnTo>
                  <a:lnTo>
                    <a:pt x="61747" y="58254"/>
                  </a:lnTo>
                  <a:lnTo>
                    <a:pt x="58064" y="61518"/>
                  </a:lnTo>
                  <a:lnTo>
                    <a:pt x="54381" y="65176"/>
                  </a:lnTo>
                  <a:lnTo>
                    <a:pt x="57302" y="58915"/>
                  </a:lnTo>
                  <a:lnTo>
                    <a:pt x="60515" y="52298"/>
                  </a:lnTo>
                  <a:lnTo>
                    <a:pt x="64046" y="45300"/>
                  </a:lnTo>
                  <a:lnTo>
                    <a:pt x="67881" y="37884"/>
                  </a:lnTo>
                  <a:lnTo>
                    <a:pt x="69926" y="30010"/>
                  </a:lnTo>
                  <a:lnTo>
                    <a:pt x="68859" y="22199"/>
                  </a:lnTo>
                  <a:lnTo>
                    <a:pt x="64947" y="15316"/>
                  </a:lnTo>
                  <a:lnTo>
                    <a:pt x="58470" y="10185"/>
                  </a:lnTo>
                  <a:lnTo>
                    <a:pt x="50571" y="8153"/>
                  </a:lnTo>
                  <a:lnTo>
                    <a:pt x="42786" y="9169"/>
                  </a:lnTo>
                  <a:lnTo>
                    <a:pt x="17272" y="48018"/>
                  </a:lnTo>
                  <a:lnTo>
                    <a:pt x="2044" y="88201"/>
                  </a:lnTo>
                  <a:lnTo>
                    <a:pt x="0" y="103479"/>
                  </a:lnTo>
                  <a:lnTo>
                    <a:pt x="76" y="107950"/>
                  </a:lnTo>
                  <a:lnTo>
                    <a:pt x="406" y="111620"/>
                  </a:lnTo>
                  <a:lnTo>
                    <a:pt x="4495" y="121399"/>
                  </a:lnTo>
                  <a:lnTo>
                    <a:pt x="9398" y="126695"/>
                  </a:lnTo>
                  <a:lnTo>
                    <a:pt x="15125" y="129133"/>
                  </a:lnTo>
                  <a:lnTo>
                    <a:pt x="18808" y="130771"/>
                  </a:lnTo>
                  <a:lnTo>
                    <a:pt x="22491" y="131178"/>
                  </a:lnTo>
                  <a:lnTo>
                    <a:pt x="28219" y="131178"/>
                  </a:lnTo>
                  <a:lnTo>
                    <a:pt x="34759" y="130771"/>
                  </a:lnTo>
                  <a:lnTo>
                    <a:pt x="44577" y="125882"/>
                  </a:lnTo>
                  <a:lnTo>
                    <a:pt x="46202" y="124663"/>
                  </a:lnTo>
                  <a:lnTo>
                    <a:pt x="47840" y="123837"/>
                  </a:lnTo>
                  <a:lnTo>
                    <a:pt x="50711" y="122212"/>
                  </a:lnTo>
                  <a:lnTo>
                    <a:pt x="53162" y="120180"/>
                  </a:lnTo>
                  <a:lnTo>
                    <a:pt x="55613" y="118541"/>
                  </a:lnTo>
                  <a:lnTo>
                    <a:pt x="58470" y="116103"/>
                  </a:lnTo>
                  <a:lnTo>
                    <a:pt x="61747" y="113665"/>
                  </a:lnTo>
                  <a:lnTo>
                    <a:pt x="64604" y="111213"/>
                  </a:lnTo>
                  <a:lnTo>
                    <a:pt x="66649" y="109588"/>
                  </a:lnTo>
                  <a:lnTo>
                    <a:pt x="68287" y="107950"/>
                  </a:lnTo>
                  <a:lnTo>
                    <a:pt x="70332" y="106324"/>
                  </a:lnTo>
                  <a:lnTo>
                    <a:pt x="62560" y="183324"/>
                  </a:lnTo>
                  <a:lnTo>
                    <a:pt x="62560" y="184950"/>
                  </a:lnTo>
                  <a:lnTo>
                    <a:pt x="55613" y="238721"/>
                  </a:lnTo>
                  <a:lnTo>
                    <a:pt x="25349" y="481914"/>
                  </a:lnTo>
                  <a:lnTo>
                    <a:pt x="26365" y="494563"/>
                  </a:lnTo>
                  <a:lnTo>
                    <a:pt x="31889" y="505447"/>
                  </a:lnTo>
                  <a:lnTo>
                    <a:pt x="41109" y="513422"/>
                  </a:lnTo>
                  <a:lnTo>
                    <a:pt x="53162" y="517359"/>
                  </a:lnTo>
                  <a:lnTo>
                    <a:pt x="65798" y="516356"/>
                  </a:lnTo>
                  <a:lnTo>
                    <a:pt x="76619" y="510895"/>
                  </a:lnTo>
                  <a:lnTo>
                    <a:pt x="84620" y="501840"/>
                  </a:lnTo>
                  <a:lnTo>
                    <a:pt x="88734" y="490067"/>
                  </a:lnTo>
                  <a:lnTo>
                    <a:pt x="117360" y="257048"/>
                  </a:lnTo>
                  <a:lnTo>
                    <a:pt x="118186" y="251752"/>
                  </a:lnTo>
                  <a:lnTo>
                    <a:pt x="137401" y="253796"/>
                  </a:lnTo>
                  <a:lnTo>
                    <a:pt x="137401" y="487210"/>
                  </a:lnTo>
                  <a:lnTo>
                    <a:pt x="139852" y="499567"/>
                  </a:lnTo>
                  <a:lnTo>
                    <a:pt x="146558" y="509676"/>
                  </a:lnTo>
                  <a:lnTo>
                    <a:pt x="156552" y="516483"/>
                  </a:lnTo>
                  <a:lnTo>
                    <a:pt x="168897" y="518985"/>
                  </a:lnTo>
                  <a:lnTo>
                    <a:pt x="181292" y="516483"/>
                  </a:lnTo>
                  <a:lnTo>
                    <a:pt x="191439" y="509676"/>
                  </a:lnTo>
                  <a:lnTo>
                    <a:pt x="198285" y="499567"/>
                  </a:lnTo>
                  <a:lnTo>
                    <a:pt x="200787" y="487210"/>
                  </a:lnTo>
                  <a:lnTo>
                    <a:pt x="200787" y="251752"/>
                  </a:lnTo>
                  <a:lnTo>
                    <a:pt x="200787" y="200431"/>
                  </a:lnTo>
                  <a:lnTo>
                    <a:pt x="207340" y="132803"/>
                  </a:lnTo>
                  <a:lnTo>
                    <a:pt x="208965" y="135255"/>
                  </a:lnTo>
                  <a:lnTo>
                    <a:pt x="210197" y="137287"/>
                  </a:lnTo>
                  <a:lnTo>
                    <a:pt x="211836" y="139725"/>
                  </a:lnTo>
                  <a:lnTo>
                    <a:pt x="215099" y="143802"/>
                  </a:lnTo>
                  <a:lnTo>
                    <a:pt x="216331" y="145846"/>
                  </a:lnTo>
                  <a:lnTo>
                    <a:pt x="222084" y="153162"/>
                  </a:lnTo>
                  <a:lnTo>
                    <a:pt x="228346" y="160451"/>
                  </a:lnTo>
                  <a:lnTo>
                    <a:pt x="235140" y="167665"/>
                  </a:lnTo>
                  <a:lnTo>
                    <a:pt x="242506" y="174764"/>
                  </a:lnTo>
                  <a:lnTo>
                    <a:pt x="248704" y="132803"/>
                  </a:lnTo>
                  <a:lnTo>
                    <a:pt x="250278" y="122212"/>
                  </a:lnTo>
                  <a:close/>
                </a:path>
                <a:path w="457200" h="519429">
                  <a:moveTo>
                    <a:pt x="457200" y="179654"/>
                  </a:moveTo>
                  <a:lnTo>
                    <a:pt x="446570" y="130162"/>
                  </a:lnTo>
                  <a:lnTo>
                    <a:pt x="423672" y="96545"/>
                  </a:lnTo>
                  <a:lnTo>
                    <a:pt x="421906" y="94919"/>
                  </a:lnTo>
                  <a:lnTo>
                    <a:pt x="413219" y="86893"/>
                  </a:lnTo>
                  <a:lnTo>
                    <a:pt x="389318" y="71297"/>
                  </a:lnTo>
                  <a:lnTo>
                    <a:pt x="388505" y="70891"/>
                  </a:lnTo>
                  <a:lnTo>
                    <a:pt x="356552" y="92570"/>
                  </a:lnTo>
                  <a:lnTo>
                    <a:pt x="344335" y="94919"/>
                  </a:lnTo>
                  <a:lnTo>
                    <a:pt x="334518" y="94919"/>
                  </a:lnTo>
                  <a:lnTo>
                    <a:pt x="295617" y="77914"/>
                  </a:lnTo>
                  <a:lnTo>
                    <a:pt x="277266" y="45224"/>
                  </a:lnTo>
                  <a:lnTo>
                    <a:pt x="272034" y="41490"/>
                  </a:lnTo>
                  <a:lnTo>
                    <a:pt x="266128" y="37630"/>
                  </a:lnTo>
                  <a:lnTo>
                    <a:pt x="259435" y="33705"/>
                  </a:lnTo>
                  <a:lnTo>
                    <a:pt x="253453" y="30556"/>
                  </a:lnTo>
                  <a:lnTo>
                    <a:pt x="251917" y="29743"/>
                  </a:lnTo>
                  <a:lnTo>
                    <a:pt x="241046" y="24269"/>
                  </a:lnTo>
                  <a:lnTo>
                    <a:pt x="228752" y="18999"/>
                  </a:lnTo>
                  <a:lnTo>
                    <a:pt x="215163" y="14097"/>
                  </a:lnTo>
                  <a:lnTo>
                    <a:pt x="200380" y="9779"/>
                  </a:lnTo>
                  <a:lnTo>
                    <a:pt x="192125" y="17322"/>
                  </a:lnTo>
                  <a:lnTo>
                    <a:pt x="182803" y="23329"/>
                  </a:lnTo>
                  <a:lnTo>
                    <a:pt x="172554" y="27647"/>
                  </a:lnTo>
                  <a:lnTo>
                    <a:pt x="161531" y="30149"/>
                  </a:lnTo>
                  <a:lnTo>
                    <a:pt x="158673" y="30556"/>
                  </a:lnTo>
                  <a:lnTo>
                    <a:pt x="153352" y="30556"/>
                  </a:lnTo>
                  <a:lnTo>
                    <a:pt x="109245" y="12509"/>
                  </a:lnTo>
                  <a:lnTo>
                    <a:pt x="99377" y="0"/>
                  </a:lnTo>
                  <a:lnTo>
                    <a:pt x="90703" y="457"/>
                  </a:lnTo>
                  <a:lnTo>
                    <a:pt x="81889" y="1181"/>
                  </a:lnTo>
                  <a:lnTo>
                    <a:pt x="72923" y="2120"/>
                  </a:lnTo>
                  <a:lnTo>
                    <a:pt x="63792" y="3263"/>
                  </a:lnTo>
                  <a:lnTo>
                    <a:pt x="61747" y="3263"/>
                  </a:lnTo>
                  <a:lnTo>
                    <a:pt x="60109" y="3670"/>
                  </a:lnTo>
                  <a:lnTo>
                    <a:pt x="58470" y="4483"/>
                  </a:lnTo>
                  <a:lnTo>
                    <a:pt x="60934" y="5702"/>
                  </a:lnTo>
                  <a:lnTo>
                    <a:pt x="67068" y="8559"/>
                  </a:lnTo>
                  <a:lnTo>
                    <a:pt x="71564" y="13855"/>
                  </a:lnTo>
                  <a:lnTo>
                    <a:pt x="73609" y="20370"/>
                  </a:lnTo>
                  <a:lnTo>
                    <a:pt x="76060" y="26885"/>
                  </a:lnTo>
                  <a:lnTo>
                    <a:pt x="75247" y="33820"/>
                  </a:lnTo>
                  <a:lnTo>
                    <a:pt x="72377" y="39928"/>
                  </a:lnTo>
                  <a:lnTo>
                    <a:pt x="71564" y="41148"/>
                  </a:lnTo>
                  <a:lnTo>
                    <a:pt x="70751" y="43586"/>
                  </a:lnTo>
                  <a:lnTo>
                    <a:pt x="71158" y="43586"/>
                  </a:lnTo>
                  <a:lnTo>
                    <a:pt x="71970" y="43180"/>
                  </a:lnTo>
                  <a:lnTo>
                    <a:pt x="72796" y="43180"/>
                  </a:lnTo>
                  <a:lnTo>
                    <a:pt x="76644" y="37350"/>
                  </a:lnTo>
                  <a:lnTo>
                    <a:pt x="81889" y="32842"/>
                  </a:lnTo>
                  <a:lnTo>
                    <a:pt x="88201" y="29946"/>
                  </a:lnTo>
                  <a:lnTo>
                    <a:pt x="95288" y="28930"/>
                  </a:lnTo>
                  <a:lnTo>
                    <a:pt x="98145" y="28930"/>
                  </a:lnTo>
                  <a:lnTo>
                    <a:pt x="196697" y="38709"/>
                  </a:lnTo>
                  <a:lnTo>
                    <a:pt x="198335" y="38709"/>
                  </a:lnTo>
                  <a:lnTo>
                    <a:pt x="199974" y="39116"/>
                  </a:lnTo>
                  <a:lnTo>
                    <a:pt x="201206" y="39522"/>
                  </a:lnTo>
                  <a:lnTo>
                    <a:pt x="208737" y="41592"/>
                  </a:lnTo>
                  <a:lnTo>
                    <a:pt x="215150" y="45732"/>
                  </a:lnTo>
                  <a:lnTo>
                    <a:pt x="220116" y="51549"/>
                  </a:lnTo>
                  <a:lnTo>
                    <a:pt x="223278" y="58661"/>
                  </a:lnTo>
                  <a:lnTo>
                    <a:pt x="223278" y="59880"/>
                  </a:lnTo>
                  <a:lnTo>
                    <a:pt x="224104" y="61518"/>
                  </a:lnTo>
                  <a:lnTo>
                    <a:pt x="226148" y="62331"/>
                  </a:lnTo>
                  <a:lnTo>
                    <a:pt x="228600" y="63550"/>
                  </a:lnTo>
                  <a:lnTo>
                    <a:pt x="230644" y="64770"/>
                  </a:lnTo>
                  <a:lnTo>
                    <a:pt x="240842" y="70294"/>
                  </a:lnTo>
                  <a:lnTo>
                    <a:pt x="249301" y="75615"/>
                  </a:lnTo>
                  <a:lnTo>
                    <a:pt x="256006" y="80416"/>
                  </a:lnTo>
                  <a:lnTo>
                    <a:pt x="260908" y="84328"/>
                  </a:lnTo>
                  <a:lnTo>
                    <a:pt x="258864" y="98590"/>
                  </a:lnTo>
                  <a:lnTo>
                    <a:pt x="239229" y="230974"/>
                  </a:lnTo>
                  <a:lnTo>
                    <a:pt x="232359" y="254266"/>
                  </a:lnTo>
                  <a:lnTo>
                    <a:pt x="224409" y="292900"/>
                  </a:lnTo>
                  <a:lnTo>
                    <a:pt x="217843" y="347726"/>
                  </a:lnTo>
                  <a:lnTo>
                    <a:pt x="215099" y="419595"/>
                  </a:lnTo>
                  <a:lnTo>
                    <a:pt x="215239" y="434555"/>
                  </a:lnTo>
                  <a:lnTo>
                    <a:pt x="217144" y="486803"/>
                  </a:lnTo>
                  <a:lnTo>
                    <a:pt x="249453" y="516953"/>
                  </a:lnTo>
                  <a:lnTo>
                    <a:pt x="251091" y="516953"/>
                  </a:lnTo>
                  <a:lnTo>
                    <a:pt x="263588" y="513791"/>
                  </a:lnTo>
                  <a:lnTo>
                    <a:pt x="273431" y="506310"/>
                  </a:lnTo>
                  <a:lnTo>
                    <a:pt x="279679" y="495693"/>
                  </a:lnTo>
                  <a:lnTo>
                    <a:pt x="281355" y="483146"/>
                  </a:lnTo>
                  <a:lnTo>
                    <a:pt x="280581" y="466331"/>
                  </a:lnTo>
                  <a:lnTo>
                    <a:pt x="280073" y="450138"/>
                  </a:lnTo>
                  <a:lnTo>
                    <a:pt x="279819" y="435483"/>
                  </a:lnTo>
                  <a:lnTo>
                    <a:pt x="279717" y="419595"/>
                  </a:lnTo>
                  <a:lnTo>
                    <a:pt x="281089" y="369570"/>
                  </a:lnTo>
                  <a:lnTo>
                    <a:pt x="284581" y="328650"/>
                  </a:lnTo>
                  <a:lnTo>
                    <a:pt x="289204" y="296430"/>
                  </a:lnTo>
                  <a:lnTo>
                    <a:pt x="294030" y="272529"/>
                  </a:lnTo>
                  <a:lnTo>
                    <a:pt x="300164" y="273748"/>
                  </a:lnTo>
                  <a:lnTo>
                    <a:pt x="300990" y="274980"/>
                  </a:lnTo>
                  <a:lnTo>
                    <a:pt x="301396" y="276606"/>
                  </a:lnTo>
                  <a:lnTo>
                    <a:pt x="301802" y="278638"/>
                  </a:lnTo>
                  <a:lnTo>
                    <a:pt x="304038" y="286385"/>
                  </a:lnTo>
                  <a:lnTo>
                    <a:pt x="317500" y="349326"/>
                  </a:lnTo>
                  <a:lnTo>
                    <a:pt x="325831" y="420560"/>
                  </a:lnTo>
                  <a:lnTo>
                    <a:pt x="327164" y="461137"/>
                  </a:lnTo>
                  <a:lnTo>
                    <a:pt x="327164" y="469290"/>
                  </a:lnTo>
                  <a:lnTo>
                    <a:pt x="326466" y="483146"/>
                  </a:lnTo>
                  <a:lnTo>
                    <a:pt x="326555" y="486803"/>
                  </a:lnTo>
                  <a:lnTo>
                    <a:pt x="328498" y="498068"/>
                  </a:lnTo>
                  <a:lnTo>
                    <a:pt x="334975" y="508495"/>
                  </a:lnTo>
                  <a:lnTo>
                    <a:pt x="344919" y="515721"/>
                  </a:lnTo>
                  <a:lnTo>
                    <a:pt x="357416" y="518579"/>
                  </a:lnTo>
                  <a:lnTo>
                    <a:pt x="358648" y="518579"/>
                  </a:lnTo>
                  <a:lnTo>
                    <a:pt x="390550" y="488022"/>
                  </a:lnTo>
                  <a:lnTo>
                    <a:pt x="391248" y="469290"/>
                  </a:lnTo>
                  <a:lnTo>
                    <a:pt x="391210" y="451980"/>
                  </a:lnTo>
                  <a:lnTo>
                    <a:pt x="388607" y="399910"/>
                  </a:lnTo>
                  <a:lnTo>
                    <a:pt x="357416" y="371119"/>
                  </a:lnTo>
                  <a:lnTo>
                    <a:pt x="383590" y="357263"/>
                  </a:lnTo>
                  <a:lnTo>
                    <a:pt x="378142" y="323240"/>
                  </a:lnTo>
                  <a:lnTo>
                    <a:pt x="372148" y="294322"/>
                  </a:lnTo>
                  <a:lnTo>
                    <a:pt x="366776" y="272529"/>
                  </a:lnTo>
                  <a:lnTo>
                    <a:pt x="366458" y="271221"/>
                  </a:lnTo>
                  <a:lnTo>
                    <a:pt x="361924" y="254609"/>
                  </a:lnTo>
                  <a:lnTo>
                    <a:pt x="389318" y="138099"/>
                  </a:lnTo>
                  <a:lnTo>
                    <a:pt x="393001" y="123837"/>
                  </a:lnTo>
                  <a:lnTo>
                    <a:pt x="394220" y="125069"/>
                  </a:lnTo>
                  <a:lnTo>
                    <a:pt x="402272" y="134912"/>
                  </a:lnTo>
                  <a:lnTo>
                    <a:pt x="409206" y="147015"/>
                  </a:lnTo>
                  <a:lnTo>
                    <a:pt x="414070" y="161785"/>
                  </a:lnTo>
                  <a:lnTo>
                    <a:pt x="415899" y="179654"/>
                  </a:lnTo>
                  <a:lnTo>
                    <a:pt x="414629" y="195491"/>
                  </a:lnTo>
                  <a:lnTo>
                    <a:pt x="410324" y="213766"/>
                  </a:lnTo>
                  <a:lnTo>
                    <a:pt x="402272" y="234645"/>
                  </a:lnTo>
                  <a:lnTo>
                    <a:pt x="389724" y="258279"/>
                  </a:lnTo>
                  <a:lnTo>
                    <a:pt x="387083" y="265988"/>
                  </a:lnTo>
                  <a:lnTo>
                    <a:pt x="404037" y="289229"/>
                  </a:lnTo>
                  <a:lnTo>
                    <a:pt x="414261" y="289229"/>
                  </a:lnTo>
                  <a:lnTo>
                    <a:pt x="439775" y="251548"/>
                  </a:lnTo>
                  <a:lnTo>
                    <a:pt x="455383" y="201891"/>
                  </a:lnTo>
                  <a:lnTo>
                    <a:pt x="457200" y="179654"/>
                  </a:lnTo>
                  <a:close/>
                </a:path>
              </a:pathLst>
            </a:custGeom>
            <a:solidFill>
              <a:srgbClr val="1D1D1B"/>
            </a:solidFill>
          </p:spPr>
          <p:txBody>
            <a:bodyPr wrap="square" lIns="0" tIns="0" rIns="0" bIns="0" rtlCol="0"/>
            <a:lstStyle/>
            <a:p>
              <a:endParaRPr/>
            </a:p>
          </p:txBody>
        </p:sp>
        <p:pic>
          <p:nvPicPr>
            <p:cNvPr id="12" name="object 12"/>
            <p:cNvPicPr/>
            <p:nvPr/>
          </p:nvPicPr>
          <p:blipFill>
            <a:blip r:embed="rId8" cstate="print"/>
            <a:stretch>
              <a:fillRect/>
            </a:stretch>
          </p:blipFill>
          <p:spPr>
            <a:xfrm>
              <a:off x="2405818" y="3490507"/>
              <a:ext cx="115324" cy="114877"/>
            </a:xfrm>
            <a:prstGeom prst="rect">
              <a:avLst/>
            </a:prstGeom>
          </p:spPr>
        </p:pic>
        <p:pic>
          <p:nvPicPr>
            <p:cNvPr id="13" name="object 13"/>
            <p:cNvPicPr/>
            <p:nvPr/>
          </p:nvPicPr>
          <p:blipFill>
            <a:blip r:embed="rId9" cstate="print"/>
            <a:stretch>
              <a:fillRect/>
            </a:stretch>
          </p:blipFill>
          <p:spPr>
            <a:xfrm>
              <a:off x="2537500" y="3807845"/>
              <a:ext cx="118596" cy="131172"/>
            </a:xfrm>
            <a:prstGeom prst="rect">
              <a:avLst/>
            </a:prstGeom>
          </p:spPr>
        </p:pic>
      </p:grpSp>
      <p:sp>
        <p:nvSpPr>
          <p:cNvPr id="14" name="object 14"/>
          <p:cNvSpPr txBox="1"/>
          <p:nvPr/>
        </p:nvSpPr>
        <p:spPr>
          <a:xfrm>
            <a:off x="2174875" y="687706"/>
            <a:ext cx="7842250" cy="1068070"/>
          </a:xfrm>
          <a:prstGeom prst="rect">
            <a:avLst/>
          </a:prstGeom>
        </p:spPr>
        <p:txBody>
          <a:bodyPr vert="horz" wrap="square" lIns="0" tIns="74295" rIns="0" bIns="0" rtlCol="0">
            <a:spAutoFit/>
          </a:bodyPr>
          <a:lstStyle/>
          <a:p>
            <a:pPr marL="12700" marR="5080" indent="372110">
              <a:lnSpc>
                <a:spcPts val="3890"/>
              </a:lnSpc>
              <a:spcBef>
                <a:spcPts val="585"/>
              </a:spcBef>
            </a:pPr>
            <a:r>
              <a:rPr sz="3600" b="1" spc="-40" dirty="0">
                <a:solidFill>
                  <a:srgbClr val="CD9146"/>
                </a:solidFill>
                <a:latin typeface="Arial"/>
                <a:cs typeface="Arial"/>
              </a:rPr>
              <a:t>CASUALTY </a:t>
            </a:r>
            <a:r>
              <a:rPr sz="3600" b="1" spc="-5" dirty="0">
                <a:solidFill>
                  <a:srgbClr val="CD9146"/>
                </a:solidFill>
                <a:latin typeface="Arial"/>
                <a:cs typeface="Arial"/>
              </a:rPr>
              <a:t>COLLECTION </a:t>
            </a:r>
            <a:r>
              <a:rPr sz="3600" b="1" dirty="0">
                <a:solidFill>
                  <a:srgbClr val="CD9146"/>
                </a:solidFill>
                <a:latin typeface="Arial"/>
                <a:cs typeface="Arial"/>
              </a:rPr>
              <a:t>POINT </a:t>
            </a:r>
            <a:r>
              <a:rPr sz="3600" b="1" spc="5" dirty="0">
                <a:solidFill>
                  <a:srgbClr val="CD9146"/>
                </a:solidFill>
                <a:latin typeface="Arial"/>
                <a:cs typeface="Arial"/>
              </a:rPr>
              <a:t> </a:t>
            </a:r>
            <a:r>
              <a:rPr sz="3600" b="1" spc="-60" dirty="0">
                <a:latin typeface="Arial"/>
                <a:cs typeface="Arial"/>
              </a:rPr>
              <a:t>LAYOUT</a:t>
            </a:r>
            <a:r>
              <a:rPr sz="3600" b="1" spc="-160" dirty="0">
                <a:latin typeface="Arial"/>
                <a:cs typeface="Arial"/>
              </a:rPr>
              <a:t> </a:t>
            </a:r>
            <a:r>
              <a:rPr sz="3600" b="1" spc="-5" dirty="0">
                <a:latin typeface="Arial"/>
                <a:cs typeface="Arial"/>
              </a:rPr>
              <a:t>AND</a:t>
            </a:r>
            <a:r>
              <a:rPr sz="3600" b="1" spc="-20" dirty="0">
                <a:latin typeface="Arial"/>
                <a:cs typeface="Arial"/>
              </a:rPr>
              <a:t> </a:t>
            </a:r>
            <a:r>
              <a:rPr sz="3600" b="1" dirty="0">
                <a:latin typeface="Arial"/>
                <a:cs typeface="Arial"/>
              </a:rPr>
              <a:t>MANAGEMENT</a:t>
            </a:r>
            <a:r>
              <a:rPr sz="3600" b="1" spc="-25" dirty="0">
                <a:latin typeface="Arial"/>
                <a:cs typeface="Arial"/>
              </a:rPr>
              <a:t> </a:t>
            </a:r>
            <a:r>
              <a:rPr sz="3600" i="1" dirty="0">
                <a:latin typeface="Arial"/>
                <a:cs typeface="Arial"/>
              </a:rPr>
              <a:t>(cont.)</a:t>
            </a:r>
            <a:endParaRPr sz="3600">
              <a:latin typeface="Arial"/>
              <a:cs typeface="Arial"/>
            </a:endParaRPr>
          </a:p>
        </p:txBody>
      </p:sp>
      <p:grpSp>
        <p:nvGrpSpPr>
          <p:cNvPr id="15" name="object 15"/>
          <p:cNvGrpSpPr/>
          <p:nvPr/>
        </p:nvGrpSpPr>
        <p:grpSpPr>
          <a:xfrm>
            <a:off x="2980182" y="3250692"/>
            <a:ext cx="3398520" cy="1625600"/>
            <a:chOff x="2980182" y="3250692"/>
            <a:chExt cx="3398520" cy="1625600"/>
          </a:xfrm>
        </p:grpSpPr>
        <p:pic>
          <p:nvPicPr>
            <p:cNvPr id="16" name="object 16"/>
            <p:cNvPicPr/>
            <p:nvPr/>
          </p:nvPicPr>
          <p:blipFill>
            <a:blip r:embed="rId10" cstate="print"/>
            <a:stretch>
              <a:fillRect/>
            </a:stretch>
          </p:blipFill>
          <p:spPr>
            <a:xfrm>
              <a:off x="2980182" y="3250692"/>
              <a:ext cx="3398519" cy="1625345"/>
            </a:xfrm>
            <a:prstGeom prst="rect">
              <a:avLst/>
            </a:prstGeom>
          </p:spPr>
        </p:pic>
        <p:sp>
          <p:nvSpPr>
            <p:cNvPr id="17" name="object 17"/>
            <p:cNvSpPr/>
            <p:nvPr/>
          </p:nvSpPr>
          <p:spPr>
            <a:xfrm>
              <a:off x="3314318" y="3276984"/>
              <a:ext cx="3000375" cy="1496695"/>
            </a:xfrm>
            <a:custGeom>
              <a:avLst/>
              <a:gdLst/>
              <a:ahLst/>
              <a:cxnLst/>
              <a:rect l="l" t="t" r="r" b="b"/>
              <a:pathLst>
                <a:path w="3000375" h="1496695">
                  <a:moveTo>
                    <a:pt x="2882874" y="0"/>
                  </a:moveTo>
                  <a:lnTo>
                    <a:pt x="117119" y="0"/>
                  </a:lnTo>
                  <a:lnTo>
                    <a:pt x="71532" y="9204"/>
                  </a:lnTo>
                  <a:lnTo>
                    <a:pt x="34304" y="34304"/>
                  </a:lnTo>
                  <a:lnTo>
                    <a:pt x="9204" y="71532"/>
                  </a:lnTo>
                  <a:lnTo>
                    <a:pt x="0" y="117119"/>
                  </a:lnTo>
                  <a:lnTo>
                    <a:pt x="0" y="1379435"/>
                  </a:lnTo>
                  <a:lnTo>
                    <a:pt x="9204" y="1425030"/>
                  </a:lnTo>
                  <a:lnTo>
                    <a:pt x="34304" y="1462262"/>
                  </a:lnTo>
                  <a:lnTo>
                    <a:pt x="71532" y="1487363"/>
                  </a:lnTo>
                  <a:lnTo>
                    <a:pt x="117119" y="1496567"/>
                  </a:lnTo>
                  <a:lnTo>
                    <a:pt x="2882874" y="1496567"/>
                  </a:lnTo>
                  <a:lnTo>
                    <a:pt x="2928461" y="1487363"/>
                  </a:lnTo>
                  <a:lnTo>
                    <a:pt x="2965689" y="1462262"/>
                  </a:lnTo>
                  <a:lnTo>
                    <a:pt x="2990789" y="1425030"/>
                  </a:lnTo>
                  <a:lnTo>
                    <a:pt x="2999994" y="1379435"/>
                  </a:lnTo>
                  <a:lnTo>
                    <a:pt x="2999994" y="117119"/>
                  </a:lnTo>
                  <a:lnTo>
                    <a:pt x="2990789" y="71532"/>
                  </a:lnTo>
                  <a:lnTo>
                    <a:pt x="2965689" y="34304"/>
                  </a:lnTo>
                  <a:lnTo>
                    <a:pt x="2928461" y="9204"/>
                  </a:lnTo>
                  <a:lnTo>
                    <a:pt x="2882874" y="0"/>
                  </a:lnTo>
                  <a:close/>
                </a:path>
              </a:pathLst>
            </a:custGeom>
            <a:solidFill>
              <a:srgbClr val="F0F1F1"/>
            </a:solidFill>
          </p:spPr>
          <p:txBody>
            <a:bodyPr wrap="square" lIns="0" tIns="0" rIns="0" bIns="0" rtlCol="0"/>
            <a:lstStyle/>
            <a:p>
              <a:endParaRPr/>
            </a:p>
          </p:txBody>
        </p:sp>
        <p:sp>
          <p:nvSpPr>
            <p:cNvPr id="18" name="object 18"/>
            <p:cNvSpPr/>
            <p:nvPr/>
          </p:nvSpPr>
          <p:spPr>
            <a:xfrm>
              <a:off x="3314318" y="3276984"/>
              <a:ext cx="3000375" cy="1496695"/>
            </a:xfrm>
            <a:custGeom>
              <a:avLst/>
              <a:gdLst/>
              <a:ahLst/>
              <a:cxnLst/>
              <a:rect l="l" t="t" r="r" b="b"/>
              <a:pathLst>
                <a:path w="3000375" h="1496695">
                  <a:moveTo>
                    <a:pt x="0" y="117119"/>
                  </a:moveTo>
                  <a:lnTo>
                    <a:pt x="9204" y="71532"/>
                  </a:lnTo>
                  <a:lnTo>
                    <a:pt x="34304" y="34304"/>
                  </a:lnTo>
                  <a:lnTo>
                    <a:pt x="71532" y="9204"/>
                  </a:lnTo>
                  <a:lnTo>
                    <a:pt x="117119" y="0"/>
                  </a:lnTo>
                  <a:lnTo>
                    <a:pt x="2882874" y="0"/>
                  </a:lnTo>
                  <a:lnTo>
                    <a:pt x="2928461" y="9204"/>
                  </a:lnTo>
                  <a:lnTo>
                    <a:pt x="2965689" y="34304"/>
                  </a:lnTo>
                  <a:lnTo>
                    <a:pt x="2990789" y="71532"/>
                  </a:lnTo>
                  <a:lnTo>
                    <a:pt x="2999994" y="117119"/>
                  </a:lnTo>
                  <a:lnTo>
                    <a:pt x="2999994" y="1379435"/>
                  </a:lnTo>
                  <a:lnTo>
                    <a:pt x="2990789" y="1425030"/>
                  </a:lnTo>
                  <a:lnTo>
                    <a:pt x="2965689" y="1462262"/>
                  </a:lnTo>
                  <a:lnTo>
                    <a:pt x="2928461" y="1487363"/>
                  </a:lnTo>
                  <a:lnTo>
                    <a:pt x="2882874" y="1496567"/>
                  </a:lnTo>
                  <a:lnTo>
                    <a:pt x="117119" y="1496567"/>
                  </a:lnTo>
                  <a:lnTo>
                    <a:pt x="71532" y="1487363"/>
                  </a:lnTo>
                  <a:lnTo>
                    <a:pt x="34304" y="1462262"/>
                  </a:lnTo>
                  <a:lnTo>
                    <a:pt x="9204" y="1425030"/>
                  </a:lnTo>
                  <a:lnTo>
                    <a:pt x="0" y="1379435"/>
                  </a:lnTo>
                  <a:lnTo>
                    <a:pt x="0" y="117119"/>
                  </a:lnTo>
                  <a:close/>
                </a:path>
              </a:pathLst>
            </a:custGeom>
            <a:ln w="25400">
              <a:solidFill>
                <a:srgbClr val="F0F1F1"/>
              </a:solidFill>
            </a:ln>
          </p:spPr>
          <p:txBody>
            <a:bodyPr wrap="square" lIns="0" tIns="0" rIns="0" bIns="0" rtlCol="0"/>
            <a:lstStyle/>
            <a:p>
              <a:endParaRPr/>
            </a:p>
          </p:txBody>
        </p:sp>
      </p:grpSp>
      <p:sp>
        <p:nvSpPr>
          <p:cNvPr id="19" name="object 19"/>
          <p:cNvSpPr txBox="1"/>
          <p:nvPr/>
        </p:nvSpPr>
        <p:spPr>
          <a:xfrm>
            <a:off x="3623171" y="3473637"/>
            <a:ext cx="2291715" cy="1092200"/>
          </a:xfrm>
          <a:prstGeom prst="rect">
            <a:avLst/>
          </a:prstGeom>
        </p:spPr>
        <p:txBody>
          <a:bodyPr vert="horz" wrap="square" lIns="0" tIns="12065" rIns="0" bIns="0" rtlCol="0">
            <a:spAutoFit/>
          </a:bodyPr>
          <a:lstStyle/>
          <a:p>
            <a:pPr marL="12700" marR="5080">
              <a:lnSpc>
                <a:spcPct val="100000"/>
              </a:lnSpc>
              <a:spcBef>
                <a:spcPts val="95"/>
              </a:spcBef>
            </a:pPr>
            <a:r>
              <a:rPr sz="1400" spc="-5" dirty="0">
                <a:latin typeface="Arial MT"/>
                <a:cs typeface="Arial MT"/>
              </a:rPr>
              <a:t>Casualty movement will be </a:t>
            </a:r>
            <a:r>
              <a:rPr sz="1400" dirty="0">
                <a:latin typeface="Arial MT"/>
                <a:cs typeface="Arial MT"/>
              </a:rPr>
              <a:t> </a:t>
            </a:r>
            <a:r>
              <a:rPr sz="1400" spc="-5" dirty="0">
                <a:latin typeface="Arial MT"/>
                <a:cs typeface="Arial MT"/>
              </a:rPr>
              <a:t>provided</a:t>
            </a:r>
            <a:r>
              <a:rPr sz="1400" spc="-35" dirty="0">
                <a:latin typeface="Arial MT"/>
                <a:cs typeface="Arial MT"/>
              </a:rPr>
              <a:t> </a:t>
            </a:r>
            <a:r>
              <a:rPr sz="1400" spc="-5" dirty="0">
                <a:latin typeface="Arial MT"/>
                <a:cs typeface="Arial MT"/>
              </a:rPr>
              <a:t>by</a:t>
            </a:r>
            <a:r>
              <a:rPr sz="1400" spc="-10" dirty="0">
                <a:latin typeface="Arial MT"/>
                <a:cs typeface="Arial MT"/>
              </a:rPr>
              <a:t> </a:t>
            </a:r>
            <a:r>
              <a:rPr sz="1400" spc="-5" dirty="0">
                <a:latin typeface="Arial MT"/>
                <a:cs typeface="Arial MT"/>
              </a:rPr>
              <a:t>unit</a:t>
            </a:r>
            <a:r>
              <a:rPr sz="1400" spc="-25" dirty="0">
                <a:latin typeface="Arial MT"/>
                <a:cs typeface="Arial MT"/>
              </a:rPr>
              <a:t> </a:t>
            </a:r>
            <a:r>
              <a:rPr sz="1400" spc="-5" dirty="0">
                <a:latin typeface="Arial MT"/>
                <a:cs typeface="Arial MT"/>
              </a:rPr>
              <a:t>personnel</a:t>
            </a:r>
            <a:r>
              <a:rPr sz="1400" spc="-25" dirty="0">
                <a:latin typeface="Arial MT"/>
                <a:cs typeface="Arial MT"/>
              </a:rPr>
              <a:t> </a:t>
            </a:r>
            <a:r>
              <a:rPr sz="1400" spc="-5" dirty="0">
                <a:latin typeface="Arial MT"/>
                <a:cs typeface="Arial MT"/>
              </a:rPr>
              <a:t>in </a:t>
            </a:r>
            <a:r>
              <a:rPr sz="1400" spc="-375" dirty="0">
                <a:latin typeface="Arial MT"/>
                <a:cs typeface="Arial MT"/>
              </a:rPr>
              <a:t> </a:t>
            </a:r>
            <a:r>
              <a:rPr sz="1400" spc="-5" dirty="0">
                <a:latin typeface="Arial MT"/>
                <a:cs typeface="Arial MT"/>
              </a:rPr>
              <a:t>accordance with unit tactical </a:t>
            </a:r>
            <a:r>
              <a:rPr sz="1400" dirty="0">
                <a:latin typeface="Arial MT"/>
                <a:cs typeface="Arial MT"/>
              </a:rPr>
              <a:t> </a:t>
            </a:r>
            <a:r>
              <a:rPr sz="1400" spc="-5" dirty="0">
                <a:latin typeface="Arial MT"/>
                <a:cs typeface="Arial MT"/>
              </a:rPr>
              <a:t>operating procedures and/or </a:t>
            </a:r>
            <a:r>
              <a:rPr sz="1400" spc="-375" dirty="0">
                <a:latin typeface="Arial MT"/>
                <a:cs typeface="Arial MT"/>
              </a:rPr>
              <a:t> </a:t>
            </a:r>
            <a:r>
              <a:rPr sz="1400" spc="-5" dirty="0">
                <a:latin typeface="Arial MT"/>
                <a:cs typeface="Arial MT"/>
              </a:rPr>
              <a:t>battle</a:t>
            </a:r>
            <a:r>
              <a:rPr sz="1400" spc="-25" dirty="0">
                <a:latin typeface="Arial MT"/>
                <a:cs typeface="Arial MT"/>
              </a:rPr>
              <a:t> </a:t>
            </a:r>
            <a:r>
              <a:rPr sz="1400" spc="-5" dirty="0">
                <a:latin typeface="Arial MT"/>
                <a:cs typeface="Arial MT"/>
              </a:rPr>
              <a:t>drills.</a:t>
            </a:r>
            <a:endParaRPr sz="1400">
              <a:latin typeface="Arial MT"/>
              <a:cs typeface="Arial MT"/>
            </a:endParaRPr>
          </a:p>
        </p:txBody>
      </p:sp>
      <p:grpSp>
        <p:nvGrpSpPr>
          <p:cNvPr id="20" name="object 20"/>
          <p:cNvGrpSpPr/>
          <p:nvPr/>
        </p:nvGrpSpPr>
        <p:grpSpPr>
          <a:xfrm>
            <a:off x="3031870" y="3847972"/>
            <a:ext cx="313690" cy="354965"/>
            <a:chOff x="3031870" y="3847972"/>
            <a:chExt cx="313690" cy="354965"/>
          </a:xfrm>
        </p:grpSpPr>
        <p:sp>
          <p:nvSpPr>
            <p:cNvPr id="21" name="object 21"/>
            <p:cNvSpPr/>
            <p:nvPr/>
          </p:nvSpPr>
          <p:spPr>
            <a:xfrm>
              <a:off x="3044570" y="3860672"/>
              <a:ext cx="288290" cy="329565"/>
            </a:xfrm>
            <a:custGeom>
              <a:avLst/>
              <a:gdLst/>
              <a:ahLst/>
              <a:cxnLst/>
              <a:rect l="l" t="t" r="r" b="b"/>
              <a:pathLst>
                <a:path w="288289" h="329564">
                  <a:moveTo>
                    <a:pt x="288036" y="0"/>
                  </a:moveTo>
                  <a:lnTo>
                    <a:pt x="0" y="164591"/>
                  </a:lnTo>
                  <a:lnTo>
                    <a:pt x="288036" y="329183"/>
                  </a:lnTo>
                  <a:lnTo>
                    <a:pt x="288036" y="0"/>
                  </a:lnTo>
                  <a:close/>
                </a:path>
              </a:pathLst>
            </a:custGeom>
            <a:solidFill>
              <a:srgbClr val="F0F1F1"/>
            </a:solidFill>
          </p:spPr>
          <p:txBody>
            <a:bodyPr wrap="square" lIns="0" tIns="0" rIns="0" bIns="0" rtlCol="0"/>
            <a:lstStyle/>
            <a:p>
              <a:endParaRPr/>
            </a:p>
          </p:txBody>
        </p:sp>
        <p:sp>
          <p:nvSpPr>
            <p:cNvPr id="22" name="object 22"/>
            <p:cNvSpPr/>
            <p:nvPr/>
          </p:nvSpPr>
          <p:spPr>
            <a:xfrm>
              <a:off x="3044570" y="3860672"/>
              <a:ext cx="288290" cy="329565"/>
            </a:xfrm>
            <a:custGeom>
              <a:avLst/>
              <a:gdLst/>
              <a:ahLst/>
              <a:cxnLst/>
              <a:rect l="l" t="t" r="r" b="b"/>
              <a:pathLst>
                <a:path w="288289" h="329564">
                  <a:moveTo>
                    <a:pt x="288036" y="329183"/>
                  </a:moveTo>
                  <a:lnTo>
                    <a:pt x="0" y="164591"/>
                  </a:lnTo>
                  <a:lnTo>
                    <a:pt x="288036" y="0"/>
                  </a:lnTo>
                  <a:lnTo>
                    <a:pt x="288036" y="329183"/>
                  </a:lnTo>
                  <a:close/>
                </a:path>
              </a:pathLst>
            </a:custGeom>
            <a:ln w="25400">
              <a:solidFill>
                <a:srgbClr val="F0F1F1"/>
              </a:solidFill>
            </a:ln>
          </p:spPr>
          <p:txBody>
            <a:bodyPr wrap="square" lIns="0" tIns="0" rIns="0" bIns="0" rtlCol="0"/>
            <a:lstStyle/>
            <a:p>
              <a:endParaRPr/>
            </a:p>
          </p:txBody>
        </p:sp>
      </p:grpSp>
      <p:sp>
        <p:nvSpPr>
          <p:cNvPr id="23" name="object 23"/>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437765" algn="l"/>
              </a:tabLst>
            </a:pPr>
            <a:r>
              <a:rPr spc="-5" dirty="0"/>
              <a:t>#TCCC-CPP-PPT-04-01</a:t>
            </a:r>
            <a:r>
              <a:rPr spc="3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22</a:t>
            </a:fld>
            <a:endParaRPr sz="12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767070"/>
                </a:solidFill>
              </a:rPr>
              <a:t>Module 4:</a:t>
            </a:r>
            <a:r>
              <a:rPr sz="2000" spc="-15" dirty="0">
                <a:solidFill>
                  <a:srgbClr val="767070"/>
                </a:solidFill>
              </a:rPr>
              <a:t> </a:t>
            </a:r>
            <a:r>
              <a:rPr sz="2000" spc="-5" dirty="0">
                <a:solidFill>
                  <a:srgbClr val="767070"/>
                </a:solidFill>
              </a:rPr>
              <a:t>Principles</a:t>
            </a:r>
            <a:r>
              <a:rPr sz="2000" spc="-20" dirty="0">
                <a:solidFill>
                  <a:srgbClr val="767070"/>
                </a:solidFill>
              </a:rPr>
              <a:t> </a:t>
            </a:r>
            <a:r>
              <a:rPr sz="2000" spc="-5" dirty="0">
                <a:solidFill>
                  <a:srgbClr val="767070"/>
                </a:solidFill>
              </a:rPr>
              <a:t>and</a:t>
            </a:r>
            <a:r>
              <a:rPr sz="2000" spc="-80" dirty="0">
                <a:solidFill>
                  <a:srgbClr val="767070"/>
                </a:solidFill>
              </a:rPr>
              <a:t> </a:t>
            </a:r>
            <a:r>
              <a:rPr sz="2000" spc="-5" dirty="0">
                <a:solidFill>
                  <a:srgbClr val="767070"/>
                </a:solidFill>
              </a:rPr>
              <a:t>Application</a:t>
            </a:r>
            <a:r>
              <a:rPr sz="2000" dirty="0">
                <a:solidFill>
                  <a:srgbClr val="767070"/>
                </a:solidFill>
              </a:rPr>
              <a:t> </a:t>
            </a:r>
            <a:r>
              <a:rPr sz="2000" spc="-5" dirty="0">
                <a:solidFill>
                  <a:srgbClr val="767070"/>
                </a:solidFill>
              </a:rPr>
              <a:t>of</a:t>
            </a:r>
            <a:r>
              <a:rPr sz="2000" spc="-10" dirty="0">
                <a:solidFill>
                  <a:srgbClr val="767070"/>
                </a:solidFill>
              </a:rPr>
              <a:t> TFC</a:t>
            </a:r>
            <a:endParaRPr sz="2000"/>
          </a:p>
        </p:txBody>
      </p:sp>
      <p:pic>
        <p:nvPicPr>
          <p:cNvPr id="3" name="object 3"/>
          <p:cNvPicPr/>
          <p:nvPr/>
        </p:nvPicPr>
        <p:blipFill>
          <a:blip r:embed="rId3" cstate="print"/>
          <a:stretch>
            <a:fillRect/>
          </a:stretch>
        </p:blipFill>
        <p:spPr>
          <a:xfrm>
            <a:off x="309372" y="255270"/>
            <a:ext cx="1172717" cy="656081"/>
          </a:xfrm>
          <a:prstGeom prst="rect">
            <a:avLst/>
          </a:prstGeom>
        </p:spPr>
      </p:pic>
      <p:pic>
        <p:nvPicPr>
          <p:cNvPr id="4" name="object 4"/>
          <p:cNvPicPr/>
          <p:nvPr/>
        </p:nvPicPr>
        <p:blipFill>
          <a:blip r:embed="rId4" cstate="print"/>
          <a:stretch>
            <a:fillRect/>
          </a:stretch>
        </p:blipFill>
        <p:spPr>
          <a:xfrm>
            <a:off x="4172816" y="1868424"/>
            <a:ext cx="4482557" cy="4629898"/>
          </a:xfrm>
          <a:prstGeom prst="rect">
            <a:avLst/>
          </a:prstGeom>
        </p:spPr>
      </p:pic>
      <p:pic>
        <p:nvPicPr>
          <p:cNvPr id="5" name="object 5"/>
          <p:cNvPicPr/>
          <p:nvPr/>
        </p:nvPicPr>
        <p:blipFill>
          <a:blip r:embed="rId5" cstate="print"/>
          <a:stretch>
            <a:fillRect/>
          </a:stretch>
        </p:blipFill>
        <p:spPr>
          <a:xfrm>
            <a:off x="467868" y="1780032"/>
            <a:ext cx="1545335" cy="4629911"/>
          </a:xfrm>
          <a:prstGeom prst="rect">
            <a:avLst/>
          </a:prstGeom>
        </p:spPr>
      </p:pic>
      <p:sp>
        <p:nvSpPr>
          <p:cNvPr id="6" name="object 6"/>
          <p:cNvSpPr txBox="1"/>
          <p:nvPr/>
        </p:nvSpPr>
        <p:spPr>
          <a:xfrm>
            <a:off x="1622109" y="3892843"/>
            <a:ext cx="1294130" cy="635000"/>
          </a:xfrm>
          <a:prstGeom prst="rect">
            <a:avLst/>
          </a:prstGeom>
        </p:spPr>
        <p:txBody>
          <a:bodyPr vert="horz" wrap="square" lIns="0" tIns="12065" rIns="0" bIns="0" rtlCol="0">
            <a:spAutoFit/>
          </a:bodyPr>
          <a:lstStyle/>
          <a:p>
            <a:pPr marL="12700" marR="5080">
              <a:lnSpc>
                <a:spcPct val="100000"/>
              </a:lnSpc>
              <a:spcBef>
                <a:spcPts val="95"/>
              </a:spcBef>
            </a:pPr>
            <a:r>
              <a:rPr sz="2000" b="1" spc="-5" dirty="0">
                <a:solidFill>
                  <a:srgbClr val="921828"/>
                </a:solidFill>
                <a:latin typeface="Arial"/>
                <a:cs typeface="Arial"/>
              </a:rPr>
              <a:t>Incoming </a:t>
            </a:r>
            <a:r>
              <a:rPr sz="2000" b="1" dirty="0">
                <a:solidFill>
                  <a:srgbClr val="921828"/>
                </a:solidFill>
                <a:latin typeface="Arial"/>
                <a:cs typeface="Arial"/>
              </a:rPr>
              <a:t> </a:t>
            </a:r>
            <a:r>
              <a:rPr sz="2000" b="1" spc="-10" dirty="0">
                <a:solidFill>
                  <a:srgbClr val="921828"/>
                </a:solidFill>
                <a:latin typeface="Arial"/>
                <a:cs typeface="Arial"/>
              </a:rPr>
              <a:t>Casua</a:t>
            </a:r>
            <a:r>
              <a:rPr sz="2000" b="1" spc="-5" dirty="0">
                <a:solidFill>
                  <a:srgbClr val="921828"/>
                </a:solidFill>
                <a:latin typeface="Arial"/>
                <a:cs typeface="Arial"/>
              </a:rPr>
              <a:t>lti</a:t>
            </a:r>
            <a:r>
              <a:rPr sz="2000" b="1" spc="-10" dirty="0">
                <a:solidFill>
                  <a:srgbClr val="921828"/>
                </a:solidFill>
                <a:latin typeface="Arial"/>
                <a:cs typeface="Arial"/>
              </a:rPr>
              <a:t>es</a:t>
            </a:r>
            <a:endParaRPr sz="2000">
              <a:latin typeface="Arial"/>
              <a:cs typeface="Arial"/>
            </a:endParaRPr>
          </a:p>
        </p:txBody>
      </p:sp>
      <p:grpSp>
        <p:nvGrpSpPr>
          <p:cNvPr id="7" name="object 7"/>
          <p:cNvGrpSpPr/>
          <p:nvPr/>
        </p:nvGrpSpPr>
        <p:grpSpPr>
          <a:xfrm>
            <a:off x="2580894" y="3316223"/>
            <a:ext cx="4222750" cy="3291840"/>
            <a:chOff x="2580894" y="3316223"/>
            <a:chExt cx="4222750" cy="3291840"/>
          </a:xfrm>
        </p:grpSpPr>
        <p:pic>
          <p:nvPicPr>
            <p:cNvPr id="8" name="object 8"/>
            <p:cNvPicPr/>
            <p:nvPr/>
          </p:nvPicPr>
          <p:blipFill>
            <a:blip r:embed="rId6" cstate="print"/>
            <a:stretch>
              <a:fillRect/>
            </a:stretch>
          </p:blipFill>
          <p:spPr>
            <a:xfrm>
              <a:off x="2932938" y="3316223"/>
              <a:ext cx="1427225" cy="1808987"/>
            </a:xfrm>
            <a:prstGeom prst="rect">
              <a:avLst/>
            </a:prstGeom>
          </p:spPr>
        </p:pic>
        <p:pic>
          <p:nvPicPr>
            <p:cNvPr id="9" name="object 9"/>
            <p:cNvPicPr/>
            <p:nvPr/>
          </p:nvPicPr>
          <p:blipFill>
            <a:blip r:embed="rId7" cstate="print"/>
            <a:stretch>
              <a:fillRect/>
            </a:stretch>
          </p:blipFill>
          <p:spPr>
            <a:xfrm>
              <a:off x="5913119" y="3728465"/>
              <a:ext cx="890015" cy="890015"/>
            </a:xfrm>
            <a:prstGeom prst="rect">
              <a:avLst/>
            </a:prstGeom>
          </p:spPr>
        </p:pic>
        <p:pic>
          <p:nvPicPr>
            <p:cNvPr id="10" name="object 10"/>
            <p:cNvPicPr/>
            <p:nvPr/>
          </p:nvPicPr>
          <p:blipFill>
            <a:blip r:embed="rId8" cstate="print"/>
            <a:stretch>
              <a:fillRect/>
            </a:stretch>
          </p:blipFill>
          <p:spPr>
            <a:xfrm>
              <a:off x="2580894" y="4717541"/>
              <a:ext cx="3175253" cy="1890521"/>
            </a:xfrm>
            <a:prstGeom prst="rect">
              <a:avLst/>
            </a:prstGeom>
          </p:spPr>
        </p:pic>
        <p:sp>
          <p:nvSpPr>
            <p:cNvPr id="11" name="object 11"/>
            <p:cNvSpPr/>
            <p:nvPr/>
          </p:nvSpPr>
          <p:spPr>
            <a:xfrm>
              <a:off x="2645283" y="5009009"/>
              <a:ext cx="3046730" cy="1496695"/>
            </a:xfrm>
            <a:custGeom>
              <a:avLst/>
              <a:gdLst/>
              <a:ahLst/>
              <a:cxnLst/>
              <a:rect l="l" t="t" r="r" b="b"/>
              <a:pathLst>
                <a:path w="3046729" h="1496695">
                  <a:moveTo>
                    <a:pt x="2929356" y="0"/>
                  </a:moveTo>
                  <a:lnTo>
                    <a:pt x="117119" y="0"/>
                  </a:lnTo>
                  <a:lnTo>
                    <a:pt x="71532" y="9204"/>
                  </a:lnTo>
                  <a:lnTo>
                    <a:pt x="34304" y="34304"/>
                  </a:lnTo>
                  <a:lnTo>
                    <a:pt x="9204" y="71532"/>
                  </a:lnTo>
                  <a:lnTo>
                    <a:pt x="0" y="117119"/>
                  </a:lnTo>
                  <a:lnTo>
                    <a:pt x="0" y="1379448"/>
                  </a:lnTo>
                  <a:lnTo>
                    <a:pt x="9204" y="1425035"/>
                  </a:lnTo>
                  <a:lnTo>
                    <a:pt x="34304" y="1462263"/>
                  </a:lnTo>
                  <a:lnTo>
                    <a:pt x="71532" y="1487363"/>
                  </a:lnTo>
                  <a:lnTo>
                    <a:pt x="117119" y="1496567"/>
                  </a:lnTo>
                  <a:lnTo>
                    <a:pt x="2929356" y="1496567"/>
                  </a:lnTo>
                  <a:lnTo>
                    <a:pt x="2974943" y="1487363"/>
                  </a:lnTo>
                  <a:lnTo>
                    <a:pt x="3012171" y="1462263"/>
                  </a:lnTo>
                  <a:lnTo>
                    <a:pt x="3037271" y="1425035"/>
                  </a:lnTo>
                  <a:lnTo>
                    <a:pt x="3046476" y="1379448"/>
                  </a:lnTo>
                  <a:lnTo>
                    <a:pt x="3046476" y="117119"/>
                  </a:lnTo>
                  <a:lnTo>
                    <a:pt x="3037271" y="71532"/>
                  </a:lnTo>
                  <a:lnTo>
                    <a:pt x="3012171" y="34304"/>
                  </a:lnTo>
                  <a:lnTo>
                    <a:pt x="2974943" y="9204"/>
                  </a:lnTo>
                  <a:lnTo>
                    <a:pt x="2929356" y="0"/>
                  </a:lnTo>
                  <a:close/>
                </a:path>
              </a:pathLst>
            </a:custGeom>
            <a:solidFill>
              <a:srgbClr val="F0F1F1"/>
            </a:solidFill>
          </p:spPr>
          <p:txBody>
            <a:bodyPr wrap="square" lIns="0" tIns="0" rIns="0" bIns="0" rtlCol="0"/>
            <a:lstStyle/>
            <a:p>
              <a:endParaRPr/>
            </a:p>
          </p:txBody>
        </p:sp>
        <p:sp>
          <p:nvSpPr>
            <p:cNvPr id="12" name="object 12"/>
            <p:cNvSpPr/>
            <p:nvPr/>
          </p:nvSpPr>
          <p:spPr>
            <a:xfrm>
              <a:off x="2645283" y="5009009"/>
              <a:ext cx="3046730" cy="1496695"/>
            </a:xfrm>
            <a:custGeom>
              <a:avLst/>
              <a:gdLst/>
              <a:ahLst/>
              <a:cxnLst/>
              <a:rect l="l" t="t" r="r" b="b"/>
              <a:pathLst>
                <a:path w="3046729" h="1496695">
                  <a:moveTo>
                    <a:pt x="0" y="117119"/>
                  </a:moveTo>
                  <a:lnTo>
                    <a:pt x="9204" y="71532"/>
                  </a:lnTo>
                  <a:lnTo>
                    <a:pt x="34304" y="34304"/>
                  </a:lnTo>
                  <a:lnTo>
                    <a:pt x="71532" y="9204"/>
                  </a:lnTo>
                  <a:lnTo>
                    <a:pt x="117119" y="0"/>
                  </a:lnTo>
                  <a:lnTo>
                    <a:pt x="2929356" y="0"/>
                  </a:lnTo>
                  <a:lnTo>
                    <a:pt x="2974943" y="9204"/>
                  </a:lnTo>
                  <a:lnTo>
                    <a:pt x="3012171" y="34304"/>
                  </a:lnTo>
                  <a:lnTo>
                    <a:pt x="3037271" y="71532"/>
                  </a:lnTo>
                  <a:lnTo>
                    <a:pt x="3046476" y="117119"/>
                  </a:lnTo>
                  <a:lnTo>
                    <a:pt x="3046476" y="1379448"/>
                  </a:lnTo>
                  <a:lnTo>
                    <a:pt x="3037271" y="1425035"/>
                  </a:lnTo>
                  <a:lnTo>
                    <a:pt x="3012171" y="1462263"/>
                  </a:lnTo>
                  <a:lnTo>
                    <a:pt x="2974943" y="1487363"/>
                  </a:lnTo>
                  <a:lnTo>
                    <a:pt x="2929356" y="1496567"/>
                  </a:lnTo>
                  <a:lnTo>
                    <a:pt x="117119" y="1496567"/>
                  </a:lnTo>
                  <a:lnTo>
                    <a:pt x="71532" y="1487363"/>
                  </a:lnTo>
                  <a:lnTo>
                    <a:pt x="34304" y="1462263"/>
                  </a:lnTo>
                  <a:lnTo>
                    <a:pt x="9204" y="1425035"/>
                  </a:lnTo>
                  <a:lnTo>
                    <a:pt x="0" y="1379448"/>
                  </a:lnTo>
                  <a:lnTo>
                    <a:pt x="0" y="117119"/>
                  </a:lnTo>
                  <a:close/>
                </a:path>
              </a:pathLst>
            </a:custGeom>
            <a:ln w="25400">
              <a:solidFill>
                <a:srgbClr val="F0F1F1"/>
              </a:solidFill>
            </a:ln>
          </p:spPr>
          <p:txBody>
            <a:bodyPr wrap="square" lIns="0" tIns="0" rIns="0" bIns="0" rtlCol="0"/>
            <a:lstStyle/>
            <a:p>
              <a:endParaRPr/>
            </a:p>
          </p:txBody>
        </p:sp>
      </p:grpSp>
      <p:sp>
        <p:nvSpPr>
          <p:cNvPr id="13" name="object 13"/>
          <p:cNvSpPr txBox="1"/>
          <p:nvPr/>
        </p:nvSpPr>
        <p:spPr>
          <a:xfrm>
            <a:off x="3168387" y="2632946"/>
            <a:ext cx="1040130" cy="636905"/>
          </a:xfrm>
          <a:prstGeom prst="rect">
            <a:avLst/>
          </a:prstGeom>
        </p:spPr>
        <p:txBody>
          <a:bodyPr vert="horz" wrap="square" lIns="0" tIns="12700" rIns="0" bIns="0" rtlCol="0">
            <a:spAutoFit/>
          </a:bodyPr>
          <a:lstStyle/>
          <a:p>
            <a:pPr algn="ctr">
              <a:lnSpc>
                <a:spcPct val="100000"/>
              </a:lnSpc>
              <a:spcBef>
                <a:spcPts val="100"/>
              </a:spcBef>
            </a:pPr>
            <a:r>
              <a:rPr sz="1600" b="1" spc="-5" dirty="0">
                <a:solidFill>
                  <a:srgbClr val="921828"/>
                </a:solidFill>
                <a:latin typeface="Arial"/>
                <a:cs typeface="Arial"/>
              </a:rPr>
              <a:t>TRIAGE</a:t>
            </a:r>
            <a:endParaRPr sz="1600">
              <a:latin typeface="Arial"/>
              <a:cs typeface="Arial"/>
            </a:endParaRPr>
          </a:p>
          <a:p>
            <a:pPr marL="12700" marR="5080" indent="2540" algn="ctr">
              <a:lnSpc>
                <a:spcPct val="100000"/>
              </a:lnSpc>
              <a:spcBef>
                <a:spcPts val="10"/>
              </a:spcBef>
            </a:pPr>
            <a:r>
              <a:rPr sz="1200" b="1" spc="-15" dirty="0">
                <a:latin typeface="Arial"/>
                <a:cs typeface="Arial"/>
              </a:rPr>
              <a:t>ENTRY </a:t>
            </a:r>
            <a:r>
              <a:rPr sz="1200" b="1" spc="-10" dirty="0">
                <a:latin typeface="Arial"/>
                <a:cs typeface="Arial"/>
              </a:rPr>
              <a:t> </a:t>
            </a:r>
            <a:r>
              <a:rPr sz="1200" b="1" spc="-5" dirty="0">
                <a:latin typeface="Arial"/>
                <a:cs typeface="Arial"/>
              </a:rPr>
              <a:t>CH</a:t>
            </a:r>
            <a:r>
              <a:rPr sz="1200" b="1" dirty="0">
                <a:latin typeface="Arial"/>
                <a:cs typeface="Arial"/>
              </a:rPr>
              <a:t>O</a:t>
            </a:r>
            <a:r>
              <a:rPr sz="1200" b="1" spc="-5" dirty="0">
                <a:latin typeface="Arial"/>
                <a:cs typeface="Arial"/>
              </a:rPr>
              <a:t>KEP</a:t>
            </a:r>
            <a:r>
              <a:rPr sz="1200" b="1" dirty="0">
                <a:latin typeface="Arial"/>
                <a:cs typeface="Arial"/>
              </a:rPr>
              <a:t>OI</a:t>
            </a:r>
            <a:r>
              <a:rPr sz="1200" b="1" spc="-5" dirty="0">
                <a:latin typeface="Arial"/>
                <a:cs typeface="Arial"/>
              </a:rPr>
              <a:t>NT</a:t>
            </a:r>
            <a:endParaRPr sz="1200">
              <a:latin typeface="Arial"/>
              <a:cs typeface="Arial"/>
            </a:endParaRPr>
          </a:p>
        </p:txBody>
      </p:sp>
      <p:sp>
        <p:nvSpPr>
          <p:cNvPr id="14" name="object 14"/>
          <p:cNvSpPr txBox="1"/>
          <p:nvPr/>
        </p:nvSpPr>
        <p:spPr>
          <a:xfrm>
            <a:off x="2174875" y="687896"/>
            <a:ext cx="7842250" cy="1068070"/>
          </a:xfrm>
          <a:prstGeom prst="rect">
            <a:avLst/>
          </a:prstGeom>
        </p:spPr>
        <p:txBody>
          <a:bodyPr vert="horz" wrap="square" lIns="0" tIns="74295" rIns="0" bIns="0" rtlCol="0">
            <a:spAutoFit/>
          </a:bodyPr>
          <a:lstStyle/>
          <a:p>
            <a:pPr marL="12700" marR="5080" indent="372110">
              <a:lnSpc>
                <a:spcPts val="3890"/>
              </a:lnSpc>
              <a:spcBef>
                <a:spcPts val="585"/>
              </a:spcBef>
            </a:pPr>
            <a:r>
              <a:rPr sz="3600" b="1" spc="-40" dirty="0">
                <a:solidFill>
                  <a:srgbClr val="CD9146"/>
                </a:solidFill>
                <a:latin typeface="Arial"/>
                <a:cs typeface="Arial"/>
              </a:rPr>
              <a:t>CASUALTY </a:t>
            </a:r>
            <a:r>
              <a:rPr sz="3600" b="1" spc="-5" dirty="0">
                <a:solidFill>
                  <a:srgbClr val="CD9146"/>
                </a:solidFill>
                <a:latin typeface="Arial"/>
                <a:cs typeface="Arial"/>
              </a:rPr>
              <a:t>COLLECTION </a:t>
            </a:r>
            <a:r>
              <a:rPr sz="3600" b="1" dirty="0">
                <a:solidFill>
                  <a:srgbClr val="CD9146"/>
                </a:solidFill>
                <a:latin typeface="Arial"/>
                <a:cs typeface="Arial"/>
              </a:rPr>
              <a:t>POINT </a:t>
            </a:r>
            <a:r>
              <a:rPr sz="3600" b="1" spc="5" dirty="0">
                <a:solidFill>
                  <a:srgbClr val="CD9146"/>
                </a:solidFill>
                <a:latin typeface="Arial"/>
                <a:cs typeface="Arial"/>
              </a:rPr>
              <a:t> </a:t>
            </a:r>
            <a:r>
              <a:rPr sz="3600" b="1" spc="-60" dirty="0">
                <a:latin typeface="Arial"/>
                <a:cs typeface="Arial"/>
              </a:rPr>
              <a:t>LAYOUT</a:t>
            </a:r>
            <a:r>
              <a:rPr sz="3600" b="1" spc="-160" dirty="0">
                <a:latin typeface="Arial"/>
                <a:cs typeface="Arial"/>
              </a:rPr>
              <a:t> </a:t>
            </a:r>
            <a:r>
              <a:rPr sz="3600" b="1" spc="-5" dirty="0">
                <a:latin typeface="Arial"/>
                <a:cs typeface="Arial"/>
              </a:rPr>
              <a:t>AND</a:t>
            </a:r>
            <a:r>
              <a:rPr sz="3600" b="1" spc="-20" dirty="0">
                <a:latin typeface="Arial"/>
                <a:cs typeface="Arial"/>
              </a:rPr>
              <a:t> </a:t>
            </a:r>
            <a:r>
              <a:rPr sz="3600" b="1" dirty="0">
                <a:latin typeface="Arial"/>
                <a:cs typeface="Arial"/>
              </a:rPr>
              <a:t>MANAGEMENT</a:t>
            </a:r>
            <a:r>
              <a:rPr sz="3600" b="1" spc="-25" dirty="0">
                <a:latin typeface="Arial"/>
                <a:cs typeface="Arial"/>
              </a:rPr>
              <a:t> </a:t>
            </a:r>
            <a:r>
              <a:rPr sz="3600" i="1" dirty="0">
                <a:latin typeface="Arial"/>
                <a:cs typeface="Arial"/>
              </a:rPr>
              <a:t>(cont.)</a:t>
            </a:r>
            <a:endParaRPr sz="3600">
              <a:latin typeface="Arial"/>
              <a:cs typeface="Arial"/>
            </a:endParaRPr>
          </a:p>
        </p:txBody>
      </p:sp>
      <p:sp>
        <p:nvSpPr>
          <p:cNvPr id="15" name="object 15"/>
          <p:cNvSpPr txBox="1"/>
          <p:nvPr/>
        </p:nvSpPr>
        <p:spPr>
          <a:xfrm>
            <a:off x="2954773" y="5205471"/>
            <a:ext cx="2322195" cy="1092200"/>
          </a:xfrm>
          <a:prstGeom prst="rect">
            <a:avLst/>
          </a:prstGeom>
        </p:spPr>
        <p:txBody>
          <a:bodyPr vert="horz" wrap="square" lIns="0" tIns="12065" rIns="0" bIns="0" rtlCol="0">
            <a:spAutoFit/>
          </a:bodyPr>
          <a:lstStyle/>
          <a:p>
            <a:pPr marL="12700" marR="5080">
              <a:lnSpc>
                <a:spcPct val="100000"/>
              </a:lnSpc>
              <a:spcBef>
                <a:spcPts val="95"/>
              </a:spcBef>
            </a:pPr>
            <a:r>
              <a:rPr sz="1400" spc="-10" dirty="0">
                <a:latin typeface="Arial MT"/>
                <a:cs typeface="Arial MT"/>
              </a:rPr>
              <a:t>Triage/chokepoint </a:t>
            </a:r>
            <a:r>
              <a:rPr sz="1400" spc="-5" dirty="0">
                <a:latin typeface="Arial MT"/>
                <a:cs typeface="Arial MT"/>
              </a:rPr>
              <a:t>will be </a:t>
            </a:r>
            <a:r>
              <a:rPr sz="1400" dirty="0">
                <a:latin typeface="Arial MT"/>
                <a:cs typeface="Arial MT"/>
              </a:rPr>
              <a:t> </a:t>
            </a:r>
            <a:r>
              <a:rPr sz="1400" spc="-5" dirty="0">
                <a:latin typeface="Arial MT"/>
                <a:cs typeface="Arial MT"/>
              </a:rPr>
              <a:t>established</a:t>
            </a:r>
            <a:r>
              <a:rPr sz="1400" spc="-30" dirty="0">
                <a:latin typeface="Arial MT"/>
                <a:cs typeface="Arial MT"/>
              </a:rPr>
              <a:t> </a:t>
            </a:r>
            <a:r>
              <a:rPr sz="1400" spc="-5" dirty="0">
                <a:latin typeface="Arial MT"/>
                <a:cs typeface="Arial MT"/>
              </a:rPr>
              <a:t>and</a:t>
            </a:r>
            <a:r>
              <a:rPr sz="1400" spc="-20" dirty="0">
                <a:latin typeface="Arial MT"/>
                <a:cs typeface="Arial MT"/>
              </a:rPr>
              <a:t> </a:t>
            </a:r>
            <a:r>
              <a:rPr sz="1400" spc="-5" dirty="0">
                <a:latin typeface="Arial MT"/>
                <a:cs typeface="Arial MT"/>
              </a:rPr>
              <a:t>controlled</a:t>
            </a:r>
            <a:r>
              <a:rPr sz="1400" spc="-30" dirty="0">
                <a:latin typeface="Arial MT"/>
                <a:cs typeface="Arial MT"/>
              </a:rPr>
              <a:t> </a:t>
            </a:r>
            <a:r>
              <a:rPr sz="1400" spc="-5" dirty="0">
                <a:latin typeface="Arial MT"/>
                <a:cs typeface="Arial MT"/>
              </a:rPr>
              <a:t>by </a:t>
            </a:r>
            <a:r>
              <a:rPr sz="1400" spc="-375" dirty="0">
                <a:latin typeface="Arial MT"/>
                <a:cs typeface="Arial MT"/>
              </a:rPr>
              <a:t> </a:t>
            </a:r>
            <a:r>
              <a:rPr sz="1400" spc="-5" dirty="0">
                <a:latin typeface="Arial MT"/>
                <a:cs typeface="Arial MT"/>
              </a:rPr>
              <a:t>unit leadership; triage and </a:t>
            </a:r>
            <a:r>
              <a:rPr sz="1400" dirty="0">
                <a:latin typeface="Arial MT"/>
                <a:cs typeface="Arial MT"/>
              </a:rPr>
              <a:t> </a:t>
            </a:r>
            <a:r>
              <a:rPr sz="1400" spc="-5" dirty="0">
                <a:latin typeface="Arial MT"/>
                <a:cs typeface="Arial MT"/>
              </a:rPr>
              <a:t>categorizing patients will be </a:t>
            </a:r>
            <a:r>
              <a:rPr sz="1400" dirty="0">
                <a:latin typeface="Arial MT"/>
                <a:cs typeface="Arial MT"/>
              </a:rPr>
              <a:t> </a:t>
            </a:r>
            <a:r>
              <a:rPr sz="1400" spc="-5" dirty="0">
                <a:latin typeface="Arial MT"/>
                <a:cs typeface="Arial MT"/>
              </a:rPr>
              <a:t>done</a:t>
            </a:r>
            <a:r>
              <a:rPr sz="1400" spc="-30" dirty="0">
                <a:latin typeface="Arial MT"/>
                <a:cs typeface="Arial MT"/>
              </a:rPr>
              <a:t> </a:t>
            </a:r>
            <a:r>
              <a:rPr sz="1400" spc="-5" dirty="0">
                <a:latin typeface="Arial MT"/>
                <a:cs typeface="Arial MT"/>
              </a:rPr>
              <a:t>by</a:t>
            </a:r>
            <a:r>
              <a:rPr sz="1400" spc="-10" dirty="0">
                <a:latin typeface="Arial MT"/>
                <a:cs typeface="Arial MT"/>
              </a:rPr>
              <a:t> </a:t>
            </a:r>
            <a:r>
              <a:rPr sz="1400" spc="-5" dirty="0">
                <a:latin typeface="Arial MT"/>
                <a:cs typeface="Arial MT"/>
              </a:rPr>
              <a:t>medical</a:t>
            </a:r>
            <a:r>
              <a:rPr sz="1400" spc="-30" dirty="0">
                <a:latin typeface="Arial MT"/>
                <a:cs typeface="Arial MT"/>
              </a:rPr>
              <a:t> </a:t>
            </a:r>
            <a:r>
              <a:rPr sz="1400" spc="-5" dirty="0">
                <a:latin typeface="Arial MT"/>
                <a:cs typeface="Arial MT"/>
              </a:rPr>
              <a:t>personnel</a:t>
            </a:r>
            <a:endParaRPr sz="1400">
              <a:latin typeface="Arial MT"/>
              <a:cs typeface="Arial MT"/>
            </a:endParaRPr>
          </a:p>
        </p:txBody>
      </p:sp>
      <p:grpSp>
        <p:nvGrpSpPr>
          <p:cNvPr id="16" name="object 16"/>
          <p:cNvGrpSpPr/>
          <p:nvPr/>
        </p:nvGrpSpPr>
        <p:grpSpPr>
          <a:xfrm>
            <a:off x="3639184" y="4731130"/>
            <a:ext cx="354965" cy="313690"/>
            <a:chOff x="3639184" y="4731130"/>
            <a:chExt cx="354965" cy="313690"/>
          </a:xfrm>
        </p:grpSpPr>
        <p:sp>
          <p:nvSpPr>
            <p:cNvPr id="17" name="object 17"/>
            <p:cNvSpPr/>
            <p:nvPr/>
          </p:nvSpPr>
          <p:spPr>
            <a:xfrm>
              <a:off x="3651884" y="4743830"/>
              <a:ext cx="329565" cy="288290"/>
            </a:xfrm>
            <a:custGeom>
              <a:avLst/>
              <a:gdLst/>
              <a:ahLst/>
              <a:cxnLst/>
              <a:rect l="l" t="t" r="r" b="b"/>
              <a:pathLst>
                <a:path w="329564" h="288289">
                  <a:moveTo>
                    <a:pt x="164592" y="0"/>
                  </a:moveTo>
                  <a:lnTo>
                    <a:pt x="0" y="288036"/>
                  </a:lnTo>
                  <a:lnTo>
                    <a:pt x="329184" y="288036"/>
                  </a:lnTo>
                  <a:lnTo>
                    <a:pt x="164592" y="0"/>
                  </a:lnTo>
                  <a:close/>
                </a:path>
              </a:pathLst>
            </a:custGeom>
            <a:solidFill>
              <a:srgbClr val="F0F1F1"/>
            </a:solidFill>
          </p:spPr>
          <p:txBody>
            <a:bodyPr wrap="square" lIns="0" tIns="0" rIns="0" bIns="0" rtlCol="0"/>
            <a:lstStyle/>
            <a:p>
              <a:endParaRPr/>
            </a:p>
          </p:txBody>
        </p:sp>
        <p:sp>
          <p:nvSpPr>
            <p:cNvPr id="18" name="object 18"/>
            <p:cNvSpPr/>
            <p:nvPr/>
          </p:nvSpPr>
          <p:spPr>
            <a:xfrm>
              <a:off x="3651884" y="4743830"/>
              <a:ext cx="329565" cy="288290"/>
            </a:xfrm>
            <a:custGeom>
              <a:avLst/>
              <a:gdLst/>
              <a:ahLst/>
              <a:cxnLst/>
              <a:rect l="l" t="t" r="r" b="b"/>
              <a:pathLst>
                <a:path w="329564" h="288289">
                  <a:moveTo>
                    <a:pt x="0" y="288036"/>
                  </a:moveTo>
                  <a:lnTo>
                    <a:pt x="164592" y="0"/>
                  </a:lnTo>
                  <a:lnTo>
                    <a:pt x="329184" y="288036"/>
                  </a:lnTo>
                  <a:lnTo>
                    <a:pt x="0" y="288036"/>
                  </a:lnTo>
                  <a:close/>
                </a:path>
              </a:pathLst>
            </a:custGeom>
            <a:ln w="25400">
              <a:solidFill>
                <a:srgbClr val="F0F1F1"/>
              </a:solidFill>
            </a:ln>
          </p:spPr>
          <p:txBody>
            <a:bodyPr wrap="square" lIns="0" tIns="0" rIns="0" bIns="0" rtlCol="0"/>
            <a:lstStyle/>
            <a:p>
              <a:endParaRPr/>
            </a:p>
          </p:txBody>
        </p:sp>
      </p:grpSp>
      <p:sp>
        <p:nvSpPr>
          <p:cNvPr id="19" name="object 19"/>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437765" algn="l"/>
              </a:tabLst>
            </a:pPr>
            <a:r>
              <a:rPr spc="-5" dirty="0"/>
              <a:t>#TCCC-CPP-PPT-04-01</a:t>
            </a:r>
            <a:r>
              <a:rPr spc="3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23</a:t>
            </a:fld>
            <a:endParaRPr sz="12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767070"/>
                </a:solidFill>
              </a:rPr>
              <a:t>Module 4:</a:t>
            </a:r>
            <a:r>
              <a:rPr sz="2000" spc="-15" dirty="0">
                <a:solidFill>
                  <a:srgbClr val="767070"/>
                </a:solidFill>
              </a:rPr>
              <a:t> </a:t>
            </a:r>
            <a:r>
              <a:rPr sz="2000" spc="-5" dirty="0">
                <a:solidFill>
                  <a:srgbClr val="767070"/>
                </a:solidFill>
              </a:rPr>
              <a:t>Principles</a:t>
            </a:r>
            <a:r>
              <a:rPr sz="2000" spc="-20" dirty="0">
                <a:solidFill>
                  <a:srgbClr val="767070"/>
                </a:solidFill>
              </a:rPr>
              <a:t> </a:t>
            </a:r>
            <a:r>
              <a:rPr sz="2000" spc="-5" dirty="0">
                <a:solidFill>
                  <a:srgbClr val="767070"/>
                </a:solidFill>
              </a:rPr>
              <a:t>and</a:t>
            </a:r>
            <a:r>
              <a:rPr sz="2000" spc="-80" dirty="0">
                <a:solidFill>
                  <a:srgbClr val="767070"/>
                </a:solidFill>
              </a:rPr>
              <a:t> </a:t>
            </a:r>
            <a:r>
              <a:rPr sz="2000" spc="-5" dirty="0">
                <a:solidFill>
                  <a:srgbClr val="767070"/>
                </a:solidFill>
              </a:rPr>
              <a:t>Application</a:t>
            </a:r>
            <a:r>
              <a:rPr sz="2000" dirty="0">
                <a:solidFill>
                  <a:srgbClr val="767070"/>
                </a:solidFill>
              </a:rPr>
              <a:t> </a:t>
            </a:r>
            <a:r>
              <a:rPr sz="2000" spc="-5" dirty="0">
                <a:solidFill>
                  <a:srgbClr val="767070"/>
                </a:solidFill>
              </a:rPr>
              <a:t>of</a:t>
            </a:r>
            <a:r>
              <a:rPr sz="2000" spc="-10" dirty="0">
                <a:solidFill>
                  <a:srgbClr val="767070"/>
                </a:solidFill>
              </a:rPr>
              <a:t> TFC</a:t>
            </a:r>
            <a:endParaRPr sz="2000"/>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2932938" y="1868424"/>
            <a:ext cx="5722620" cy="4630420"/>
            <a:chOff x="2932938" y="1868424"/>
            <a:chExt cx="5722620" cy="4630420"/>
          </a:xfrm>
        </p:grpSpPr>
        <p:pic>
          <p:nvPicPr>
            <p:cNvPr id="5" name="object 5"/>
            <p:cNvPicPr/>
            <p:nvPr/>
          </p:nvPicPr>
          <p:blipFill>
            <a:blip r:embed="rId4" cstate="print"/>
            <a:stretch>
              <a:fillRect/>
            </a:stretch>
          </p:blipFill>
          <p:spPr>
            <a:xfrm>
              <a:off x="4172816" y="1868424"/>
              <a:ext cx="4482557" cy="4629898"/>
            </a:xfrm>
            <a:prstGeom prst="rect">
              <a:avLst/>
            </a:prstGeom>
          </p:spPr>
        </p:pic>
        <p:pic>
          <p:nvPicPr>
            <p:cNvPr id="6" name="object 6"/>
            <p:cNvPicPr/>
            <p:nvPr/>
          </p:nvPicPr>
          <p:blipFill>
            <a:blip r:embed="rId5" cstate="print"/>
            <a:stretch>
              <a:fillRect/>
            </a:stretch>
          </p:blipFill>
          <p:spPr>
            <a:xfrm>
              <a:off x="2932938" y="3316224"/>
              <a:ext cx="1427225" cy="1808987"/>
            </a:xfrm>
            <a:prstGeom prst="rect">
              <a:avLst/>
            </a:prstGeom>
          </p:spPr>
        </p:pic>
      </p:grpSp>
      <p:pic>
        <p:nvPicPr>
          <p:cNvPr id="7" name="object 7"/>
          <p:cNvPicPr/>
          <p:nvPr/>
        </p:nvPicPr>
        <p:blipFill>
          <a:blip r:embed="rId6" cstate="print"/>
          <a:stretch>
            <a:fillRect/>
          </a:stretch>
        </p:blipFill>
        <p:spPr>
          <a:xfrm>
            <a:off x="467868" y="1780032"/>
            <a:ext cx="1545335" cy="4629911"/>
          </a:xfrm>
          <a:prstGeom prst="rect">
            <a:avLst/>
          </a:prstGeom>
        </p:spPr>
      </p:pic>
      <p:sp>
        <p:nvSpPr>
          <p:cNvPr id="8" name="object 8"/>
          <p:cNvSpPr txBox="1"/>
          <p:nvPr/>
        </p:nvSpPr>
        <p:spPr>
          <a:xfrm>
            <a:off x="3168387" y="2632946"/>
            <a:ext cx="1040130" cy="636905"/>
          </a:xfrm>
          <a:prstGeom prst="rect">
            <a:avLst/>
          </a:prstGeom>
        </p:spPr>
        <p:txBody>
          <a:bodyPr vert="horz" wrap="square" lIns="0" tIns="12700" rIns="0" bIns="0" rtlCol="0">
            <a:spAutoFit/>
          </a:bodyPr>
          <a:lstStyle/>
          <a:p>
            <a:pPr algn="ctr">
              <a:lnSpc>
                <a:spcPct val="100000"/>
              </a:lnSpc>
              <a:spcBef>
                <a:spcPts val="100"/>
              </a:spcBef>
            </a:pPr>
            <a:r>
              <a:rPr sz="1600" b="1" spc="-5" dirty="0">
                <a:solidFill>
                  <a:srgbClr val="921828"/>
                </a:solidFill>
                <a:latin typeface="Arial"/>
                <a:cs typeface="Arial"/>
              </a:rPr>
              <a:t>TRIAGE</a:t>
            </a:r>
            <a:endParaRPr sz="1600">
              <a:latin typeface="Arial"/>
              <a:cs typeface="Arial"/>
            </a:endParaRPr>
          </a:p>
          <a:p>
            <a:pPr marL="12700" marR="5080" indent="2540" algn="ctr">
              <a:lnSpc>
                <a:spcPct val="100000"/>
              </a:lnSpc>
              <a:spcBef>
                <a:spcPts val="10"/>
              </a:spcBef>
            </a:pPr>
            <a:r>
              <a:rPr sz="1200" b="1" spc="-15" dirty="0">
                <a:latin typeface="Arial"/>
                <a:cs typeface="Arial"/>
              </a:rPr>
              <a:t>ENTRY </a:t>
            </a:r>
            <a:r>
              <a:rPr sz="1200" b="1" spc="-10" dirty="0">
                <a:latin typeface="Arial"/>
                <a:cs typeface="Arial"/>
              </a:rPr>
              <a:t> </a:t>
            </a:r>
            <a:r>
              <a:rPr sz="1200" b="1" spc="-5" dirty="0">
                <a:latin typeface="Arial"/>
                <a:cs typeface="Arial"/>
              </a:rPr>
              <a:t>CH</a:t>
            </a:r>
            <a:r>
              <a:rPr sz="1200" b="1" dirty="0">
                <a:latin typeface="Arial"/>
                <a:cs typeface="Arial"/>
              </a:rPr>
              <a:t>O</a:t>
            </a:r>
            <a:r>
              <a:rPr sz="1200" b="1" spc="-5" dirty="0">
                <a:latin typeface="Arial"/>
                <a:cs typeface="Arial"/>
              </a:rPr>
              <a:t>KEP</a:t>
            </a:r>
            <a:r>
              <a:rPr sz="1200" b="1" dirty="0">
                <a:latin typeface="Arial"/>
                <a:cs typeface="Arial"/>
              </a:rPr>
              <a:t>OI</a:t>
            </a:r>
            <a:r>
              <a:rPr sz="1200" b="1" spc="-5" dirty="0">
                <a:latin typeface="Arial"/>
                <a:cs typeface="Arial"/>
              </a:rPr>
              <a:t>NT</a:t>
            </a:r>
            <a:endParaRPr sz="1200">
              <a:latin typeface="Arial"/>
              <a:cs typeface="Arial"/>
            </a:endParaRPr>
          </a:p>
        </p:txBody>
      </p:sp>
      <p:sp>
        <p:nvSpPr>
          <p:cNvPr id="9" name="object 9"/>
          <p:cNvSpPr txBox="1"/>
          <p:nvPr/>
        </p:nvSpPr>
        <p:spPr>
          <a:xfrm>
            <a:off x="1622109" y="3892843"/>
            <a:ext cx="1294130" cy="635000"/>
          </a:xfrm>
          <a:prstGeom prst="rect">
            <a:avLst/>
          </a:prstGeom>
        </p:spPr>
        <p:txBody>
          <a:bodyPr vert="horz" wrap="square" lIns="0" tIns="12065" rIns="0" bIns="0" rtlCol="0">
            <a:spAutoFit/>
          </a:bodyPr>
          <a:lstStyle/>
          <a:p>
            <a:pPr marL="12700" marR="5080">
              <a:lnSpc>
                <a:spcPct val="100000"/>
              </a:lnSpc>
              <a:spcBef>
                <a:spcPts val="95"/>
              </a:spcBef>
            </a:pPr>
            <a:r>
              <a:rPr sz="2000" b="1" spc="-5" dirty="0">
                <a:solidFill>
                  <a:srgbClr val="921828"/>
                </a:solidFill>
                <a:latin typeface="Arial"/>
                <a:cs typeface="Arial"/>
              </a:rPr>
              <a:t>Incoming </a:t>
            </a:r>
            <a:r>
              <a:rPr sz="2000" b="1" dirty="0">
                <a:solidFill>
                  <a:srgbClr val="921828"/>
                </a:solidFill>
                <a:latin typeface="Arial"/>
                <a:cs typeface="Arial"/>
              </a:rPr>
              <a:t> </a:t>
            </a:r>
            <a:r>
              <a:rPr sz="2000" b="1" spc="-10" dirty="0">
                <a:solidFill>
                  <a:srgbClr val="921828"/>
                </a:solidFill>
                <a:latin typeface="Arial"/>
                <a:cs typeface="Arial"/>
              </a:rPr>
              <a:t>Casua</a:t>
            </a:r>
            <a:r>
              <a:rPr sz="2000" b="1" spc="-5" dirty="0">
                <a:solidFill>
                  <a:srgbClr val="921828"/>
                </a:solidFill>
                <a:latin typeface="Arial"/>
                <a:cs typeface="Arial"/>
              </a:rPr>
              <a:t>lti</a:t>
            </a:r>
            <a:r>
              <a:rPr sz="2000" b="1" spc="-10" dirty="0">
                <a:solidFill>
                  <a:srgbClr val="921828"/>
                </a:solidFill>
                <a:latin typeface="Arial"/>
                <a:cs typeface="Arial"/>
              </a:rPr>
              <a:t>es</a:t>
            </a:r>
            <a:endParaRPr sz="2000">
              <a:latin typeface="Arial"/>
              <a:cs typeface="Arial"/>
            </a:endParaRPr>
          </a:p>
        </p:txBody>
      </p:sp>
      <p:grpSp>
        <p:nvGrpSpPr>
          <p:cNvPr id="10" name="object 10"/>
          <p:cNvGrpSpPr/>
          <p:nvPr/>
        </p:nvGrpSpPr>
        <p:grpSpPr>
          <a:xfrm>
            <a:off x="4792979" y="3456432"/>
            <a:ext cx="3128010" cy="1484630"/>
            <a:chOff x="4792979" y="3456432"/>
            <a:chExt cx="3128010" cy="1484630"/>
          </a:xfrm>
        </p:grpSpPr>
        <p:pic>
          <p:nvPicPr>
            <p:cNvPr id="11" name="object 11"/>
            <p:cNvPicPr/>
            <p:nvPr/>
          </p:nvPicPr>
          <p:blipFill>
            <a:blip r:embed="rId7" cstate="print"/>
            <a:stretch>
              <a:fillRect/>
            </a:stretch>
          </p:blipFill>
          <p:spPr>
            <a:xfrm>
              <a:off x="5913119" y="3728465"/>
              <a:ext cx="890015" cy="890015"/>
            </a:xfrm>
            <a:prstGeom prst="rect">
              <a:avLst/>
            </a:prstGeom>
          </p:spPr>
        </p:pic>
        <p:pic>
          <p:nvPicPr>
            <p:cNvPr id="12" name="object 12"/>
            <p:cNvPicPr/>
            <p:nvPr/>
          </p:nvPicPr>
          <p:blipFill>
            <a:blip r:embed="rId8" cstate="print"/>
            <a:stretch>
              <a:fillRect/>
            </a:stretch>
          </p:blipFill>
          <p:spPr>
            <a:xfrm>
              <a:off x="4792979" y="3456432"/>
              <a:ext cx="3128009" cy="1484375"/>
            </a:xfrm>
            <a:prstGeom prst="rect">
              <a:avLst/>
            </a:prstGeom>
          </p:spPr>
        </p:pic>
        <p:sp>
          <p:nvSpPr>
            <p:cNvPr id="13" name="object 13"/>
            <p:cNvSpPr/>
            <p:nvPr/>
          </p:nvSpPr>
          <p:spPr>
            <a:xfrm>
              <a:off x="4857368" y="3482722"/>
              <a:ext cx="2999740" cy="1355725"/>
            </a:xfrm>
            <a:custGeom>
              <a:avLst/>
              <a:gdLst/>
              <a:ahLst/>
              <a:cxnLst/>
              <a:rect l="l" t="t" r="r" b="b"/>
              <a:pathLst>
                <a:path w="2999740" h="1355725">
                  <a:moveTo>
                    <a:pt x="2852801" y="0"/>
                  </a:moveTo>
                  <a:lnTo>
                    <a:pt x="146431" y="0"/>
                  </a:lnTo>
                  <a:lnTo>
                    <a:pt x="100146" y="7464"/>
                  </a:lnTo>
                  <a:lnTo>
                    <a:pt x="59949" y="28252"/>
                  </a:lnTo>
                  <a:lnTo>
                    <a:pt x="28252" y="59949"/>
                  </a:lnTo>
                  <a:lnTo>
                    <a:pt x="7464" y="100146"/>
                  </a:lnTo>
                  <a:lnTo>
                    <a:pt x="0" y="146431"/>
                  </a:lnTo>
                  <a:lnTo>
                    <a:pt x="0" y="1209167"/>
                  </a:lnTo>
                  <a:lnTo>
                    <a:pt x="7464" y="1255451"/>
                  </a:lnTo>
                  <a:lnTo>
                    <a:pt x="28252" y="1295648"/>
                  </a:lnTo>
                  <a:lnTo>
                    <a:pt x="59949" y="1327345"/>
                  </a:lnTo>
                  <a:lnTo>
                    <a:pt x="100146" y="1348133"/>
                  </a:lnTo>
                  <a:lnTo>
                    <a:pt x="146431" y="1355598"/>
                  </a:lnTo>
                  <a:lnTo>
                    <a:pt x="2852801" y="1355598"/>
                  </a:lnTo>
                  <a:lnTo>
                    <a:pt x="2899085" y="1348133"/>
                  </a:lnTo>
                  <a:lnTo>
                    <a:pt x="2939282" y="1327345"/>
                  </a:lnTo>
                  <a:lnTo>
                    <a:pt x="2970979" y="1295648"/>
                  </a:lnTo>
                  <a:lnTo>
                    <a:pt x="2991767" y="1255451"/>
                  </a:lnTo>
                  <a:lnTo>
                    <a:pt x="2999232" y="1209167"/>
                  </a:lnTo>
                  <a:lnTo>
                    <a:pt x="2999232" y="146431"/>
                  </a:lnTo>
                  <a:lnTo>
                    <a:pt x="2991767" y="100146"/>
                  </a:lnTo>
                  <a:lnTo>
                    <a:pt x="2970979" y="59949"/>
                  </a:lnTo>
                  <a:lnTo>
                    <a:pt x="2939282" y="28252"/>
                  </a:lnTo>
                  <a:lnTo>
                    <a:pt x="2899085" y="7464"/>
                  </a:lnTo>
                  <a:lnTo>
                    <a:pt x="2852801" y="0"/>
                  </a:lnTo>
                  <a:close/>
                </a:path>
              </a:pathLst>
            </a:custGeom>
            <a:solidFill>
              <a:srgbClr val="F0F1F1"/>
            </a:solidFill>
          </p:spPr>
          <p:txBody>
            <a:bodyPr wrap="square" lIns="0" tIns="0" rIns="0" bIns="0" rtlCol="0"/>
            <a:lstStyle/>
            <a:p>
              <a:endParaRPr/>
            </a:p>
          </p:txBody>
        </p:sp>
        <p:sp>
          <p:nvSpPr>
            <p:cNvPr id="14" name="object 14"/>
            <p:cNvSpPr/>
            <p:nvPr/>
          </p:nvSpPr>
          <p:spPr>
            <a:xfrm>
              <a:off x="4857368" y="3482722"/>
              <a:ext cx="2999740" cy="1355725"/>
            </a:xfrm>
            <a:custGeom>
              <a:avLst/>
              <a:gdLst/>
              <a:ahLst/>
              <a:cxnLst/>
              <a:rect l="l" t="t" r="r" b="b"/>
              <a:pathLst>
                <a:path w="2999740" h="1355725">
                  <a:moveTo>
                    <a:pt x="0" y="146431"/>
                  </a:moveTo>
                  <a:lnTo>
                    <a:pt x="7464" y="100146"/>
                  </a:lnTo>
                  <a:lnTo>
                    <a:pt x="28252" y="59949"/>
                  </a:lnTo>
                  <a:lnTo>
                    <a:pt x="59949" y="28252"/>
                  </a:lnTo>
                  <a:lnTo>
                    <a:pt x="100146" y="7464"/>
                  </a:lnTo>
                  <a:lnTo>
                    <a:pt x="146431" y="0"/>
                  </a:lnTo>
                  <a:lnTo>
                    <a:pt x="2852801" y="0"/>
                  </a:lnTo>
                  <a:lnTo>
                    <a:pt x="2899085" y="7464"/>
                  </a:lnTo>
                  <a:lnTo>
                    <a:pt x="2939282" y="28252"/>
                  </a:lnTo>
                  <a:lnTo>
                    <a:pt x="2970979" y="59949"/>
                  </a:lnTo>
                  <a:lnTo>
                    <a:pt x="2991767" y="100146"/>
                  </a:lnTo>
                  <a:lnTo>
                    <a:pt x="2999232" y="146431"/>
                  </a:lnTo>
                  <a:lnTo>
                    <a:pt x="2999232" y="1209167"/>
                  </a:lnTo>
                  <a:lnTo>
                    <a:pt x="2991767" y="1255451"/>
                  </a:lnTo>
                  <a:lnTo>
                    <a:pt x="2970979" y="1295648"/>
                  </a:lnTo>
                  <a:lnTo>
                    <a:pt x="2939282" y="1327345"/>
                  </a:lnTo>
                  <a:lnTo>
                    <a:pt x="2899085" y="1348133"/>
                  </a:lnTo>
                  <a:lnTo>
                    <a:pt x="2852801" y="1355598"/>
                  </a:lnTo>
                  <a:lnTo>
                    <a:pt x="146431" y="1355598"/>
                  </a:lnTo>
                  <a:lnTo>
                    <a:pt x="100146" y="1348133"/>
                  </a:lnTo>
                  <a:lnTo>
                    <a:pt x="59949" y="1327345"/>
                  </a:lnTo>
                  <a:lnTo>
                    <a:pt x="28252" y="1295648"/>
                  </a:lnTo>
                  <a:lnTo>
                    <a:pt x="7464" y="1255451"/>
                  </a:lnTo>
                  <a:lnTo>
                    <a:pt x="0" y="1209167"/>
                  </a:lnTo>
                  <a:lnTo>
                    <a:pt x="0" y="146431"/>
                  </a:lnTo>
                  <a:close/>
                </a:path>
              </a:pathLst>
            </a:custGeom>
            <a:ln w="25400">
              <a:solidFill>
                <a:srgbClr val="F0F1F1"/>
              </a:solidFill>
            </a:ln>
          </p:spPr>
          <p:txBody>
            <a:bodyPr wrap="square" lIns="0" tIns="0" rIns="0" bIns="0" rtlCol="0"/>
            <a:lstStyle/>
            <a:p>
              <a:endParaRPr/>
            </a:p>
          </p:txBody>
        </p:sp>
      </p:grpSp>
      <p:sp>
        <p:nvSpPr>
          <p:cNvPr id="15" name="object 15"/>
          <p:cNvSpPr txBox="1"/>
          <p:nvPr/>
        </p:nvSpPr>
        <p:spPr>
          <a:xfrm>
            <a:off x="5211156" y="3687918"/>
            <a:ext cx="2177415" cy="878840"/>
          </a:xfrm>
          <a:prstGeom prst="rect">
            <a:avLst/>
          </a:prstGeom>
        </p:spPr>
        <p:txBody>
          <a:bodyPr vert="horz" wrap="square" lIns="0" tIns="12065" rIns="0" bIns="0" rtlCol="0">
            <a:spAutoFit/>
          </a:bodyPr>
          <a:lstStyle/>
          <a:p>
            <a:pPr marL="12700" marR="5080">
              <a:lnSpc>
                <a:spcPct val="100000"/>
              </a:lnSpc>
              <a:spcBef>
                <a:spcPts val="95"/>
              </a:spcBef>
            </a:pPr>
            <a:r>
              <a:rPr sz="1400" spc="-5" dirty="0">
                <a:latin typeface="Arial MT"/>
                <a:cs typeface="Arial MT"/>
              </a:rPr>
              <a:t>Patients will then be placed </a:t>
            </a:r>
            <a:r>
              <a:rPr sz="1400" spc="-375" dirty="0">
                <a:latin typeface="Arial MT"/>
                <a:cs typeface="Arial MT"/>
              </a:rPr>
              <a:t> </a:t>
            </a:r>
            <a:r>
              <a:rPr sz="1400" spc="-5" dirty="0">
                <a:latin typeface="Arial MT"/>
                <a:cs typeface="Arial MT"/>
              </a:rPr>
              <a:t>in the Casualty Collection </a:t>
            </a:r>
            <a:r>
              <a:rPr sz="1400" dirty="0">
                <a:latin typeface="Arial MT"/>
                <a:cs typeface="Arial MT"/>
              </a:rPr>
              <a:t> </a:t>
            </a:r>
            <a:r>
              <a:rPr sz="1400" spc="-5" dirty="0">
                <a:latin typeface="Arial MT"/>
                <a:cs typeface="Arial MT"/>
              </a:rPr>
              <a:t>Point (CCP), which should </a:t>
            </a:r>
            <a:r>
              <a:rPr sz="1400" dirty="0">
                <a:latin typeface="Arial MT"/>
                <a:cs typeface="Arial MT"/>
              </a:rPr>
              <a:t> </a:t>
            </a:r>
            <a:r>
              <a:rPr sz="1400" spc="-5" dirty="0">
                <a:latin typeface="Arial MT"/>
                <a:cs typeface="Arial MT"/>
              </a:rPr>
              <a:t>be</a:t>
            </a:r>
            <a:r>
              <a:rPr sz="1400" spc="-15" dirty="0">
                <a:latin typeface="Arial MT"/>
                <a:cs typeface="Arial MT"/>
              </a:rPr>
              <a:t> </a:t>
            </a:r>
            <a:r>
              <a:rPr sz="1400" spc="-5" dirty="0">
                <a:latin typeface="Arial MT"/>
                <a:cs typeface="Arial MT"/>
              </a:rPr>
              <a:t>marked/identified</a:t>
            </a:r>
            <a:endParaRPr sz="1400">
              <a:latin typeface="Arial MT"/>
              <a:cs typeface="Arial MT"/>
            </a:endParaRPr>
          </a:p>
        </p:txBody>
      </p:sp>
      <p:sp>
        <p:nvSpPr>
          <p:cNvPr id="17" name="object 17"/>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437765" algn="l"/>
              </a:tabLst>
            </a:pPr>
            <a:r>
              <a:rPr spc="-5" dirty="0"/>
              <a:t>#TCCC-CPP-PPT-04-01</a:t>
            </a:r>
            <a:r>
              <a:rPr spc="3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24</a:t>
            </a:fld>
            <a:endParaRPr sz="1200"/>
          </a:p>
        </p:txBody>
      </p:sp>
      <p:sp>
        <p:nvSpPr>
          <p:cNvPr id="16" name="object 16"/>
          <p:cNvSpPr txBox="1"/>
          <p:nvPr/>
        </p:nvSpPr>
        <p:spPr>
          <a:xfrm>
            <a:off x="2174875" y="687706"/>
            <a:ext cx="7842250" cy="1068070"/>
          </a:xfrm>
          <a:prstGeom prst="rect">
            <a:avLst/>
          </a:prstGeom>
        </p:spPr>
        <p:txBody>
          <a:bodyPr vert="horz" wrap="square" lIns="0" tIns="74295" rIns="0" bIns="0" rtlCol="0">
            <a:spAutoFit/>
          </a:bodyPr>
          <a:lstStyle/>
          <a:p>
            <a:pPr marL="12700" marR="5080" indent="372110">
              <a:lnSpc>
                <a:spcPts val="3890"/>
              </a:lnSpc>
              <a:spcBef>
                <a:spcPts val="585"/>
              </a:spcBef>
            </a:pPr>
            <a:r>
              <a:rPr sz="3600" b="1" spc="-40" dirty="0">
                <a:solidFill>
                  <a:srgbClr val="CD9146"/>
                </a:solidFill>
                <a:latin typeface="Arial"/>
                <a:cs typeface="Arial"/>
              </a:rPr>
              <a:t>CASUALTY </a:t>
            </a:r>
            <a:r>
              <a:rPr sz="3600" b="1" spc="-5" dirty="0">
                <a:solidFill>
                  <a:srgbClr val="CD9146"/>
                </a:solidFill>
                <a:latin typeface="Arial"/>
                <a:cs typeface="Arial"/>
              </a:rPr>
              <a:t>COLLECTION </a:t>
            </a:r>
            <a:r>
              <a:rPr sz="3600" b="1" dirty="0">
                <a:solidFill>
                  <a:srgbClr val="CD9146"/>
                </a:solidFill>
                <a:latin typeface="Arial"/>
                <a:cs typeface="Arial"/>
              </a:rPr>
              <a:t>POINT </a:t>
            </a:r>
            <a:r>
              <a:rPr sz="3600" b="1" spc="5" dirty="0">
                <a:solidFill>
                  <a:srgbClr val="CD9146"/>
                </a:solidFill>
                <a:latin typeface="Arial"/>
                <a:cs typeface="Arial"/>
              </a:rPr>
              <a:t> </a:t>
            </a:r>
            <a:r>
              <a:rPr sz="3600" b="1" spc="-60" dirty="0">
                <a:latin typeface="Arial"/>
                <a:cs typeface="Arial"/>
              </a:rPr>
              <a:t>LAYOUT</a:t>
            </a:r>
            <a:r>
              <a:rPr sz="3600" b="1" spc="-160" dirty="0">
                <a:latin typeface="Arial"/>
                <a:cs typeface="Arial"/>
              </a:rPr>
              <a:t> </a:t>
            </a:r>
            <a:r>
              <a:rPr sz="3600" b="1" spc="-5" dirty="0">
                <a:latin typeface="Arial"/>
                <a:cs typeface="Arial"/>
              </a:rPr>
              <a:t>AND</a:t>
            </a:r>
            <a:r>
              <a:rPr sz="3600" b="1" spc="-20" dirty="0">
                <a:latin typeface="Arial"/>
                <a:cs typeface="Arial"/>
              </a:rPr>
              <a:t> </a:t>
            </a:r>
            <a:r>
              <a:rPr sz="3600" b="1" dirty="0">
                <a:latin typeface="Arial"/>
                <a:cs typeface="Arial"/>
              </a:rPr>
              <a:t>MANAGEMENT</a:t>
            </a:r>
            <a:r>
              <a:rPr sz="3600" b="1" spc="-25" dirty="0">
                <a:latin typeface="Arial"/>
                <a:cs typeface="Arial"/>
              </a:rPr>
              <a:t> </a:t>
            </a:r>
            <a:r>
              <a:rPr sz="3600" i="1" dirty="0">
                <a:latin typeface="Arial"/>
                <a:cs typeface="Arial"/>
              </a:rPr>
              <a:t>(cont.)</a:t>
            </a:r>
            <a:endParaRPr sz="3600">
              <a:latin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767070"/>
                </a:solidFill>
              </a:rPr>
              <a:t>Module 4:</a:t>
            </a:r>
            <a:r>
              <a:rPr sz="2000" spc="-15" dirty="0">
                <a:solidFill>
                  <a:srgbClr val="767070"/>
                </a:solidFill>
              </a:rPr>
              <a:t> </a:t>
            </a:r>
            <a:r>
              <a:rPr sz="2000" spc="-5" dirty="0">
                <a:solidFill>
                  <a:srgbClr val="767070"/>
                </a:solidFill>
              </a:rPr>
              <a:t>Principles</a:t>
            </a:r>
            <a:r>
              <a:rPr sz="2000" spc="-20" dirty="0">
                <a:solidFill>
                  <a:srgbClr val="767070"/>
                </a:solidFill>
              </a:rPr>
              <a:t> </a:t>
            </a:r>
            <a:r>
              <a:rPr sz="2000" spc="-5" dirty="0">
                <a:solidFill>
                  <a:srgbClr val="767070"/>
                </a:solidFill>
              </a:rPr>
              <a:t>and</a:t>
            </a:r>
            <a:r>
              <a:rPr sz="2000" spc="-80" dirty="0">
                <a:solidFill>
                  <a:srgbClr val="767070"/>
                </a:solidFill>
              </a:rPr>
              <a:t> </a:t>
            </a:r>
            <a:r>
              <a:rPr sz="2000" spc="-5" dirty="0">
                <a:solidFill>
                  <a:srgbClr val="767070"/>
                </a:solidFill>
              </a:rPr>
              <a:t>Application</a:t>
            </a:r>
            <a:r>
              <a:rPr sz="2000" dirty="0">
                <a:solidFill>
                  <a:srgbClr val="767070"/>
                </a:solidFill>
              </a:rPr>
              <a:t> </a:t>
            </a:r>
            <a:r>
              <a:rPr sz="2000" spc="-5" dirty="0">
                <a:solidFill>
                  <a:srgbClr val="767070"/>
                </a:solidFill>
              </a:rPr>
              <a:t>of</a:t>
            </a:r>
            <a:r>
              <a:rPr sz="2000" spc="-10" dirty="0">
                <a:solidFill>
                  <a:srgbClr val="767070"/>
                </a:solidFill>
              </a:rPr>
              <a:t> TFC</a:t>
            </a:r>
            <a:endParaRPr sz="2000"/>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2932938" y="1868424"/>
            <a:ext cx="5722620" cy="4630420"/>
            <a:chOff x="2932938" y="1868424"/>
            <a:chExt cx="5722620" cy="4630420"/>
          </a:xfrm>
        </p:grpSpPr>
        <p:pic>
          <p:nvPicPr>
            <p:cNvPr id="5" name="object 5"/>
            <p:cNvPicPr/>
            <p:nvPr/>
          </p:nvPicPr>
          <p:blipFill>
            <a:blip r:embed="rId4" cstate="print"/>
            <a:stretch>
              <a:fillRect/>
            </a:stretch>
          </p:blipFill>
          <p:spPr>
            <a:xfrm>
              <a:off x="4172816" y="1868424"/>
              <a:ext cx="4482557" cy="4629898"/>
            </a:xfrm>
            <a:prstGeom prst="rect">
              <a:avLst/>
            </a:prstGeom>
          </p:spPr>
        </p:pic>
        <p:pic>
          <p:nvPicPr>
            <p:cNvPr id="6" name="object 6"/>
            <p:cNvPicPr/>
            <p:nvPr/>
          </p:nvPicPr>
          <p:blipFill>
            <a:blip r:embed="rId5" cstate="print"/>
            <a:stretch>
              <a:fillRect/>
            </a:stretch>
          </p:blipFill>
          <p:spPr>
            <a:xfrm>
              <a:off x="2932938" y="3316224"/>
              <a:ext cx="1427225" cy="1808987"/>
            </a:xfrm>
            <a:prstGeom prst="rect">
              <a:avLst/>
            </a:prstGeom>
          </p:spPr>
        </p:pic>
      </p:grpSp>
      <p:pic>
        <p:nvPicPr>
          <p:cNvPr id="7" name="object 7"/>
          <p:cNvPicPr/>
          <p:nvPr/>
        </p:nvPicPr>
        <p:blipFill>
          <a:blip r:embed="rId6" cstate="print"/>
          <a:stretch>
            <a:fillRect/>
          </a:stretch>
        </p:blipFill>
        <p:spPr>
          <a:xfrm>
            <a:off x="467868" y="1780032"/>
            <a:ext cx="1545335" cy="4629911"/>
          </a:xfrm>
          <a:prstGeom prst="rect">
            <a:avLst/>
          </a:prstGeom>
        </p:spPr>
      </p:pic>
      <p:sp>
        <p:nvSpPr>
          <p:cNvPr id="8" name="object 8"/>
          <p:cNvSpPr txBox="1"/>
          <p:nvPr/>
        </p:nvSpPr>
        <p:spPr>
          <a:xfrm>
            <a:off x="3168387" y="2632946"/>
            <a:ext cx="1040130" cy="636905"/>
          </a:xfrm>
          <a:prstGeom prst="rect">
            <a:avLst/>
          </a:prstGeom>
        </p:spPr>
        <p:txBody>
          <a:bodyPr vert="horz" wrap="square" lIns="0" tIns="12700" rIns="0" bIns="0" rtlCol="0">
            <a:spAutoFit/>
          </a:bodyPr>
          <a:lstStyle/>
          <a:p>
            <a:pPr algn="ctr">
              <a:lnSpc>
                <a:spcPct val="100000"/>
              </a:lnSpc>
              <a:spcBef>
                <a:spcPts val="100"/>
              </a:spcBef>
            </a:pPr>
            <a:r>
              <a:rPr sz="1600" b="1" spc="-5" dirty="0">
                <a:solidFill>
                  <a:srgbClr val="921828"/>
                </a:solidFill>
                <a:latin typeface="Arial"/>
                <a:cs typeface="Arial"/>
              </a:rPr>
              <a:t>TRIAGE</a:t>
            </a:r>
            <a:endParaRPr sz="1600">
              <a:latin typeface="Arial"/>
              <a:cs typeface="Arial"/>
            </a:endParaRPr>
          </a:p>
          <a:p>
            <a:pPr marL="12700" marR="5080" indent="2540" algn="ctr">
              <a:lnSpc>
                <a:spcPct val="100000"/>
              </a:lnSpc>
              <a:spcBef>
                <a:spcPts val="10"/>
              </a:spcBef>
            </a:pPr>
            <a:r>
              <a:rPr sz="1200" b="1" spc="-15" dirty="0">
                <a:latin typeface="Arial"/>
                <a:cs typeface="Arial"/>
              </a:rPr>
              <a:t>ENTRY </a:t>
            </a:r>
            <a:r>
              <a:rPr sz="1200" b="1" spc="-10" dirty="0">
                <a:latin typeface="Arial"/>
                <a:cs typeface="Arial"/>
              </a:rPr>
              <a:t> </a:t>
            </a:r>
            <a:r>
              <a:rPr sz="1200" b="1" spc="-5" dirty="0">
                <a:latin typeface="Arial"/>
                <a:cs typeface="Arial"/>
              </a:rPr>
              <a:t>CH</a:t>
            </a:r>
            <a:r>
              <a:rPr sz="1200" b="1" dirty="0">
                <a:latin typeface="Arial"/>
                <a:cs typeface="Arial"/>
              </a:rPr>
              <a:t>O</a:t>
            </a:r>
            <a:r>
              <a:rPr sz="1200" b="1" spc="-5" dirty="0">
                <a:latin typeface="Arial"/>
                <a:cs typeface="Arial"/>
              </a:rPr>
              <a:t>KEP</a:t>
            </a:r>
            <a:r>
              <a:rPr sz="1200" b="1" dirty="0">
                <a:latin typeface="Arial"/>
                <a:cs typeface="Arial"/>
              </a:rPr>
              <a:t>OI</a:t>
            </a:r>
            <a:r>
              <a:rPr sz="1200" b="1" spc="-5" dirty="0">
                <a:latin typeface="Arial"/>
                <a:cs typeface="Arial"/>
              </a:rPr>
              <a:t>NT</a:t>
            </a:r>
            <a:endParaRPr sz="1200">
              <a:latin typeface="Arial"/>
              <a:cs typeface="Arial"/>
            </a:endParaRPr>
          </a:p>
        </p:txBody>
      </p:sp>
      <p:sp>
        <p:nvSpPr>
          <p:cNvPr id="9" name="object 9"/>
          <p:cNvSpPr txBox="1"/>
          <p:nvPr/>
        </p:nvSpPr>
        <p:spPr>
          <a:xfrm>
            <a:off x="1622109" y="3892843"/>
            <a:ext cx="1294130" cy="635000"/>
          </a:xfrm>
          <a:prstGeom prst="rect">
            <a:avLst/>
          </a:prstGeom>
        </p:spPr>
        <p:txBody>
          <a:bodyPr vert="horz" wrap="square" lIns="0" tIns="12065" rIns="0" bIns="0" rtlCol="0">
            <a:spAutoFit/>
          </a:bodyPr>
          <a:lstStyle/>
          <a:p>
            <a:pPr marL="12700" marR="5080">
              <a:lnSpc>
                <a:spcPct val="100000"/>
              </a:lnSpc>
              <a:spcBef>
                <a:spcPts val="95"/>
              </a:spcBef>
            </a:pPr>
            <a:r>
              <a:rPr sz="2000" b="1" spc="-5" dirty="0">
                <a:solidFill>
                  <a:srgbClr val="921828"/>
                </a:solidFill>
                <a:latin typeface="Arial"/>
                <a:cs typeface="Arial"/>
              </a:rPr>
              <a:t>Incoming </a:t>
            </a:r>
            <a:r>
              <a:rPr sz="2000" b="1" dirty="0">
                <a:solidFill>
                  <a:srgbClr val="921828"/>
                </a:solidFill>
                <a:latin typeface="Arial"/>
                <a:cs typeface="Arial"/>
              </a:rPr>
              <a:t> </a:t>
            </a:r>
            <a:r>
              <a:rPr sz="2000" b="1" spc="-10" dirty="0">
                <a:solidFill>
                  <a:srgbClr val="921828"/>
                </a:solidFill>
                <a:latin typeface="Arial"/>
                <a:cs typeface="Arial"/>
              </a:rPr>
              <a:t>Casua</a:t>
            </a:r>
            <a:r>
              <a:rPr sz="2000" b="1" spc="-5" dirty="0">
                <a:solidFill>
                  <a:srgbClr val="921828"/>
                </a:solidFill>
                <a:latin typeface="Arial"/>
                <a:cs typeface="Arial"/>
              </a:rPr>
              <a:t>lti</a:t>
            </a:r>
            <a:r>
              <a:rPr sz="2000" b="1" spc="-10" dirty="0">
                <a:solidFill>
                  <a:srgbClr val="921828"/>
                </a:solidFill>
                <a:latin typeface="Arial"/>
                <a:cs typeface="Arial"/>
              </a:rPr>
              <a:t>es</a:t>
            </a:r>
            <a:endParaRPr sz="2000">
              <a:latin typeface="Arial"/>
              <a:cs typeface="Arial"/>
            </a:endParaRPr>
          </a:p>
        </p:txBody>
      </p:sp>
      <p:grpSp>
        <p:nvGrpSpPr>
          <p:cNvPr id="10" name="object 10"/>
          <p:cNvGrpSpPr/>
          <p:nvPr/>
        </p:nvGrpSpPr>
        <p:grpSpPr>
          <a:xfrm>
            <a:off x="7001256" y="5000116"/>
            <a:ext cx="883919" cy="684530"/>
            <a:chOff x="7001256" y="5000116"/>
            <a:chExt cx="883919" cy="684530"/>
          </a:xfrm>
        </p:grpSpPr>
        <p:pic>
          <p:nvPicPr>
            <p:cNvPr id="11" name="object 11"/>
            <p:cNvPicPr/>
            <p:nvPr/>
          </p:nvPicPr>
          <p:blipFill>
            <a:blip r:embed="rId7" cstate="print"/>
            <a:stretch>
              <a:fillRect/>
            </a:stretch>
          </p:blipFill>
          <p:spPr>
            <a:xfrm>
              <a:off x="7214946" y="5000116"/>
              <a:ext cx="669721" cy="669721"/>
            </a:xfrm>
            <a:prstGeom prst="rect">
              <a:avLst/>
            </a:prstGeom>
          </p:spPr>
        </p:pic>
        <p:pic>
          <p:nvPicPr>
            <p:cNvPr id="12" name="object 12"/>
            <p:cNvPicPr/>
            <p:nvPr/>
          </p:nvPicPr>
          <p:blipFill>
            <a:blip r:embed="rId8" cstate="print"/>
            <a:stretch>
              <a:fillRect/>
            </a:stretch>
          </p:blipFill>
          <p:spPr>
            <a:xfrm>
              <a:off x="7001256" y="5070347"/>
              <a:ext cx="574547" cy="614171"/>
            </a:xfrm>
            <a:prstGeom prst="rect">
              <a:avLst/>
            </a:prstGeom>
          </p:spPr>
        </p:pic>
      </p:grpSp>
      <p:sp>
        <p:nvSpPr>
          <p:cNvPr id="13" name="object 13"/>
          <p:cNvSpPr txBox="1"/>
          <p:nvPr/>
        </p:nvSpPr>
        <p:spPr>
          <a:xfrm>
            <a:off x="6997960" y="4675229"/>
            <a:ext cx="1008380" cy="238760"/>
          </a:xfrm>
          <a:prstGeom prst="rect">
            <a:avLst/>
          </a:prstGeom>
        </p:spPr>
        <p:txBody>
          <a:bodyPr vert="horz" wrap="square" lIns="0" tIns="12065" rIns="0" bIns="0" rtlCol="0">
            <a:spAutoFit/>
          </a:bodyPr>
          <a:lstStyle/>
          <a:p>
            <a:pPr marL="12700">
              <a:lnSpc>
                <a:spcPct val="100000"/>
              </a:lnSpc>
              <a:spcBef>
                <a:spcPts val="95"/>
              </a:spcBef>
            </a:pPr>
            <a:r>
              <a:rPr sz="1400" b="1" spc="-20" dirty="0">
                <a:solidFill>
                  <a:srgbClr val="BC222C"/>
                </a:solidFill>
                <a:latin typeface="Arial"/>
                <a:cs typeface="Arial"/>
              </a:rPr>
              <a:t>IMMEDIATE</a:t>
            </a:r>
            <a:endParaRPr sz="1400">
              <a:latin typeface="Arial"/>
              <a:cs typeface="Arial"/>
            </a:endParaRPr>
          </a:p>
        </p:txBody>
      </p:sp>
      <p:grpSp>
        <p:nvGrpSpPr>
          <p:cNvPr id="14" name="object 14"/>
          <p:cNvGrpSpPr/>
          <p:nvPr/>
        </p:nvGrpSpPr>
        <p:grpSpPr>
          <a:xfrm>
            <a:off x="5913119" y="2356104"/>
            <a:ext cx="4951730" cy="2320290"/>
            <a:chOff x="5913119" y="2356104"/>
            <a:chExt cx="4951730" cy="2320290"/>
          </a:xfrm>
        </p:grpSpPr>
        <p:pic>
          <p:nvPicPr>
            <p:cNvPr id="15" name="object 15"/>
            <p:cNvPicPr/>
            <p:nvPr/>
          </p:nvPicPr>
          <p:blipFill>
            <a:blip r:embed="rId9" cstate="print"/>
            <a:stretch>
              <a:fillRect/>
            </a:stretch>
          </p:blipFill>
          <p:spPr>
            <a:xfrm>
              <a:off x="5913119" y="3728465"/>
              <a:ext cx="890015" cy="890015"/>
            </a:xfrm>
            <a:prstGeom prst="rect">
              <a:avLst/>
            </a:prstGeom>
          </p:spPr>
        </p:pic>
        <p:pic>
          <p:nvPicPr>
            <p:cNvPr id="16" name="object 16"/>
            <p:cNvPicPr/>
            <p:nvPr/>
          </p:nvPicPr>
          <p:blipFill>
            <a:blip r:embed="rId10" cstate="print"/>
            <a:stretch>
              <a:fillRect/>
            </a:stretch>
          </p:blipFill>
          <p:spPr>
            <a:xfrm>
              <a:off x="6848094" y="2356104"/>
              <a:ext cx="4016500" cy="2320289"/>
            </a:xfrm>
            <a:prstGeom prst="rect">
              <a:avLst/>
            </a:prstGeom>
          </p:spPr>
        </p:pic>
        <p:sp>
          <p:nvSpPr>
            <p:cNvPr id="17" name="object 17"/>
            <p:cNvSpPr/>
            <p:nvPr/>
          </p:nvSpPr>
          <p:spPr>
            <a:xfrm>
              <a:off x="6912483" y="2382387"/>
              <a:ext cx="3888104" cy="1944370"/>
            </a:xfrm>
            <a:custGeom>
              <a:avLst/>
              <a:gdLst/>
              <a:ahLst/>
              <a:cxnLst/>
              <a:rect l="l" t="t" r="r" b="b"/>
              <a:pathLst>
                <a:path w="3888104" h="1944370">
                  <a:moveTo>
                    <a:pt x="3754234" y="0"/>
                  </a:moveTo>
                  <a:lnTo>
                    <a:pt x="133489" y="0"/>
                  </a:lnTo>
                  <a:lnTo>
                    <a:pt x="91296" y="6805"/>
                  </a:lnTo>
                  <a:lnTo>
                    <a:pt x="54652" y="25756"/>
                  </a:lnTo>
                  <a:lnTo>
                    <a:pt x="25756" y="54652"/>
                  </a:lnTo>
                  <a:lnTo>
                    <a:pt x="6805" y="91296"/>
                  </a:lnTo>
                  <a:lnTo>
                    <a:pt x="0" y="133489"/>
                  </a:lnTo>
                  <a:lnTo>
                    <a:pt x="0" y="1810385"/>
                  </a:lnTo>
                  <a:lnTo>
                    <a:pt x="6805" y="1852576"/>
                  </a:lnTo>
                  <a:lnTo>
                    <a:pt x="25756" y="1889217"/>
                  </a:lnTo>
                  <a:lnTo>
                    <a:pt x="54652" y="1918110"/>
                  </a:lnTo>
                  <a:lnTo>
                    <a:pt x="91296" y="1937057"/>
                  </a:lnTo>
                  <a:lnTo>
                    <a:pt x="133489" y="1943862"/>
                  </a:lnTo>
                  <a:lnTo>
                    <a:pt x="3754234" y="1943862"/>
                  </a:lnTo>
                  <a:lnTo>
                    <a:pt x="3796427" y="1937057"/>
                  </a:lnTo>
                  <a:lnTo>
                    <a:pt x="3833071" y="1918110"/>
                  </a:lnTo>
                  <a:lnTo>
                    <a:pt x="3861967" y="1889217"/>
                  </a:lnTo>
                  <a:lnTo>
                    <a:pt x="3880918" y="1852576"/>
                  </a:lnTo>
                  <a:lnTo>
                    <a:pt x="3887724" y="1810385"/>
                  </a:lnTo>
                  <a:lnTo>
                    <a:pt x="3887724" y="133489"/>
                  </a:lnTo>
                  <a:lnTo>
                    <a:pt x="3880918" y="91296"/>
                  </a:lnTo>
                  <a:lnTo>
                    <a:pt x="3861967" y="54652"/>
                  </a:lnTo>
                  <a:lnTo>
                    <a:pt x="3833071" y="25756"/>
                  </a:lnTo>
                  <a:lnTo>
                    <a:pt x="3796427" y="6805"/>
                  </a:lnTo>
                  <a:lnTo>
                    <a:pt x="3754234" y="0"/>
                  </a:lnTo>
                  <a:close/>
                </a:path>
              </a:pathLst>
            </a:custGeom>
            <a:solidFill>
              <a:srgbClr val="BC222C"/>
            </a:solidFill>
          </p:spPr>
          <p:txBody>
            <a:bodyPr wrap="square" lIns="0" tIns="0" rIns="0" bIns="0" rtlCol="0"/>
            <a:lstStyle/>
            <a:p>
              <a:endParaRPr/>
            </a:p>
          </p:txBody>
        </p:sp>
        <p:sp>
          <p:nvSpPr>
            <p:cNvPr id="18" name="object 18"/>
            <p:cNvSpPr/>
            <p:nvPr/>
          </p:nvSpPr>
          <p:spPr>
            <a:xfrm>
              <a:off x="6912483" y="2382387"/>
              <a:ext cx="3888104" cy="1944370"/>
            </a:xfrm>
            <a:custGeom>
              <a:avLst/>
              <a:gdLst/>
              <a:ahLst/>
              <a:cxnLst/>
              <a:rect l="l" t="t" r="r" b="b"/>
              <a:pathLst>
                <a:path w="3888104" h="1944370">
                  <a:moveTo>
                    <a:pt x="0" y="133489"/>
                  </a:moveTo>
                  <a:lnTo>
                    <a:pt x="6805" y="91296"/>
                  </a:lnTo>
                  <a:lnTo>
                    <a:pt x="25756" y="54652"/>
                  </a:lnTo>
                  <a:lnTo>
                    <a:pt x="54652" y="25756"/>
                  </a:lnTo>
                  <a:lnTo>
                    <a:pt x="91296" y="6805"/>
                  </a:lnTo>
                  <a:lnTo>
                    <a:pt x="133489" y="0"/>
                  </a:lnTo>
                  <a:lnTo>
                    <a:pt x="3754234" y="0"/>
                  </a:lnTo>
                  <a:lnTo>
                    <a:pt x="3796427" y="6805"/>
                  </a:lnTo>
                  <a:lnTo>
                    <a:pt x="3833071" y="25756"/>
                  </a:lnTo>
                  <a:lnTo>
                    <a:pt x="3861967" y="54652"/>
                  </a:lnTo>
                  <a:lnTo>
                    <a:pt x="3880918" y="91296"/>
                  </a:lnTo>
                  <a:lnTo>
                    <a:pt x="3887724" y="133489"/>
                  </a:lnTo>
                  <a:lnTo>
                    <a:pt x="3887724" y="1810385"/>
                  </a:lnTo>
                  <a:lnTo>
                    <a:pt x="3880918" y="1852576"/>
                  </a:lnTo>
                  <a:lnTo>
                    <a:pt x="3861967" y="1889217"/>
                  </a:lnTo>
                  <a:lnTo>
                    <a:pt x="3833071" y="1918110"/>
                  </a:lnTo>
                  <a:lnTo>
                    <a:pt x="3796427" y="1937057"/>
                  </a:lnTo>
                  <a:lnTo>
                    <a:pt x="3754234" y="1943862"/>
                  </a:lnTo>
                  <a:lnTo>
                    <a:pt x="133489" y="1943862"/>
                  </a:lnTo>
                  <a:lnTo>
                    <a:pt x="91296" y="1937057"/>
                  </a:lnTo>
                  <a:lnTo>
                    <a:pt x="54652" y="1918110"/>
                  </a:lnTo>
                  <a:lnTo>
                    <a:pt x="25756" y="1889217"/>
                  </a:lnTo>
                  <a:lnTo>
                    <a:pt x="6805" y="1852576"/>
                  </a:lnTo>
                  <a:lnTo>
                    <a:pt x="0" y="1810385"/>
                  </a:lnTo>
                  <a:lnTo>
                    <a:pt x="0" y="133489"/>
                  </a:lnTo>
                  <a:close/>
                </a:path>
              </a:pathLst>
            </a:custGeom>
            <a:ln w="25400">
              <a:solidFill>
                <a:srgbClr val="BC222C"/>
              </a:solidFill>
            </a:ln>
          </p:spPr>
          <p:txBody>
            <a:bodyPr wrap="square" lIns="0" tIns="0" rIns="0" bIns="0" rtlCol="0"/>
            <a:lstStyle/>
            <a:p>
              <a:endParaRPr/>
            </a:p>
          </p:txBody>
        </p:sp>
      </p:grpSp>
      <p:sp>
        <p:nvSpPr>
          <p:cNvPr id="19" name="object 19"/>
          <p:cNvSpPr txBox="1"/>
          <p:nvPr/>
        </p:nvSpPr>
        <p:spPr>
          <a:xfrm>
            <a:off x="2174875" y="687706"/>
            <a:ext cx="7842250" cy="1068070"/>
          </a:xfrm>
          <a:prstGeom prst="rect">
            <a:avLst/>
          </a:prstGeom>
        </p:spPr>
        <p:txBody>
          <a:bodyPr vert="horz" wrap="square" lIns="0" tIns="74295" rIns="0" bIns="0" rtlCol="0">
            <a:spAutoFit/>
          </a:bodyPr>
          <a:lstStyle/>
          <a:p>
            <a:pPr marL="12700" marR="5080" indent="372110">
              <a:lnSpc>
                <a:spcPts val="3890"/>
              </a:lnSpc>
              <a:spcBef>
                <a:spcPts val="585"/>
              </a:spcBef>
            </a:pPr>
            <a:r>
              <a:rPr sz="3600" b="1" spc="-40" dirty="0">
                <a:solidFill>
                  <a:srgbClr val="CD9146"/>
                </a:solidFill>
                <a:latin typeface="Arial"/>
                <a:cs typeface="Arial"/>
              </a:rPr>
              <a:t>CASUALTY </a:t>
            </a:r>
            <a:r>
              <a:rPr sz="3600" b="1" spc="-5" dirty="0">
                <a:solidFill>
                  <a:srgbClr val="CD9146"/>
                </a:solidFill>
                <a:latin typeface="Arial"/>
                <a:cs typeface="Arial"/>
              </a:rPr>
              <a:t>COLLECTION </a:t>
            </a:r>
            <a:r>
              <a:rPr sz="3600" b="1" dirty="0">
                <a:solidFill>
                  <a:srgbClr val="CD9146"/>
                </a:solidFill>
                <a:latin typeface="Arial"/>
                <a:cs typeface="Arial"/>
              </a:rPr>
              <a:t>POINT </a:t>
            </a:r>
            <a:r>
              <a:rPr sz="3600" b="1" spc="5" dirty="0">
                <a:solidFill>
                  <a:srgbClr val="CD9146"/>
                </a:solidFill>
                <a:latin typeface="Arial"/>
                <a:cs typeface="Arial"/>
              </a:rPr>
              <a:t> </a:t>
            </a:r>
            <a:r>
              <a:rPr sz="3600" b="1" spc="-60" dirty="0">
                <a:latin typeface="Arial"/>
                <a:cs typeface="Arial"/>
              </a:rPr>
              <a:t>LAYOUT</a:t>
            </a:r>
            <a:r>
              <a:rPr sz="3600" b="1" spc="-160" dirty="0">
                <a:latin typeface="Arial"/>
                <a:cs typeface="Arial"/>
              </a:rPr>
              <a:t> </a:t>
            </a:r>
            <a:r>
              <a:rPr sz="3600" b="1" spc="-5" dirty="0">
                <a:latin typeface="Arial"/>
                <a:cs typeface="Arial"/>
              </a:rPr>
              <a:t>AND</a:t>
            </a:r>
            <a:r>
              <a:rPr sz="3600" b="1" spc="-20" dirty="0">
                <a:latin typeface="Arial"/>
                <a:cs typeface="Arial"/>
              </a:rPr>
              <a:t> </a:t>
            </a:r>
            <a:r>
              <a:rPr sz="3600" b="1" dirty="0">
                <a:latin typeface="Arial"/>
                <a:cs typeface="Arial"/>
              </a:rPr>
              <a:t>MANAGEMENT</a:t>
            </a:r>
            <a:r>
              <a:rPr sz="3600" b="1" spc="-25" dirty="0">
                <a:latin typeface="Arial"/>
                <a:cs typeface="Arial"/>
              </a:rPr>
              <a:t> </a:t>
            </a:r>
            <a:r>
              <a:rPr sz="3600" i="1" dirty="0">
                <a:latin typeface="Arial"/>
                <a:cs typeface="Arial"/>
              </a:rPr>
              <a:t>(cont.)</a:t>
            </a:r>
            <a:endParaRPr sz="3600">
              <a:latin typeface="Arial"/>
              <a:cs typeface="Arial"/>
            </a:endParaRPr>
          </a:p>
        </p:txBody>
      </p:sp>
      <p:sp>
        <p:nvSpPr>
          <p:cNvPr id="20" name="object 20"/>
          <p:cNvSpPr txBox="1"/>
          <p:nvPr/>
        </p:nvSpPr>
        <p:spPr>
          <a:xfrm>
            <a:off x="7262648" y="2583651"/>
            <a:ext cx="3116580" cy="1518920"/>
          </a:xfrm>
          <a:prstGeom prst="rect">
            <a:avLst/>
          </a:prstGeom>
        </p:spPr>
        <p:txBody>
          <a:bodyPr vert="horz" wrap="square" lIns="0" tIns="12065" rIns="0" bIns="0" rtlCol="0">
            <a:spAutoFit/>
          </a:bodyPr>
          <a:lstStyle/>
          <a:p>
            <a:pPr marL="12700">
              <a:lnSpc>
                <a:spcPct val="100000"/>
              </a:lnSpc>
              <a:spcBef>
                <a:spcPts val="95"/>
              </a:spcBef>
            </a:pPr>
            <a:r>
              <a:rPr sz="1400" b="1" spc="-20" dirty="0">
                <a:solidFill>
                  <a:srgbClr val="F9F8F8"/>
                </a:solidFill>
                <a:latin typeface="Arial"/>
                <a:cs typeface="Arial"/>
              </a:rPr>
              <a:t>IMMEDIATE</a:t>
            </a:r>
            <a:endParaRPr sz="1400">
              <a:latin typeface="Arial"/>
              <a:cs typeface="Arial"/>
            </a:endParaRPr>
          </a:p>
          <a:p>
            <a:pPr marL="12700" marR="5080">
              <a:lnSpc>
                <a:spcPct val="100000"/>
              </a:lnSpc>
            </a:pPr>
            <a:r>
              <a:rPr sz="1400" spc="-5" dirty="0">
                <a:solidFill>
                  <a:srgbClr val="F9F8F8"/>
                </a:solidFill>
                <a:latin typeface="Arial MT"/>
                <a:cs typeface="Arial MT"/>
              </a:rPr>
              <a:t>These casualties require an immediate </a:t>
            </a:r>
            <a:r>
              <a:rPr sz="1400" dirty="0">
                <a:solidFill>
                  <a:srgbClr val="F9F8F8"/>
                </a:solidFill>
                <a:latin typeface="Arial MT"/>
                <a:cs typeface="Arial MT"/>
              </a:rPr>
              <a:t> </a:t>
            </a:r>
            <a:r>
              <a:rPr sz="1400" spc="-5" dirty="0">
                <a:solidFill>
                  <a:srgbClr val="F9F8F8"/>
                </a:solidFill>
                <a:latin typeface="Arial MT"/>
                <a:cs typeface="Arial MT"/>
              </a:rPr>
              <a:t>lifesaving intervention (LSI) and/or </a:t>
            </a:r>
            <a:r>
              <a:rPr sz="1400" dirty="0">
                <a:solidFill>
                  <a:srgbClr val="F9F8F8"/>
                </a:solidFill>
                <a:latin typeface="Arial MT"/>
                <a:cs typeface="Arial MT"/>
              </a:rPr>
              <a:t> </a:t>
            </a:r>
            <a:r>
              <a:rPr sz="1400" spc="-15" dirty="0">
                <a:solidFill>
                  <a:srgbClr val="F9F8F8"/>
                </a:solidFill>
                <a:latin typeface="Arial MT"/>
                <a:cs typeface="Arial MT"/>
              </a:rPr>
              <a:t>surgery. </a:t>
            </a:r>
            <a:r>
              <a:rPr sz="1400" spc="-5" dirty="0">
                <a:solidFill>
                  <a:srgbClr val="F9F8F8"/>
                </a:solidFill>
                <a:latin typeface="Arial MT"/>
                <a:cs typeface="Arial MT"/>
              </a:rPr>
              <a:t>Put </a:t>
            </a:r>
            <a:r>
              <a:rPr sz="1400" spc="-20" dirty="0">
                <a:solidFill>
                  <a:srgbClr val="F9F8F8"/>
                </a:solidFill>
                <a:latin typeface="Arial MT"/>
                <a:cs typeface="Arial MT"/>
              </a:rPr>
              <a:t>simply, </a:t>
            </a:r>
            <a:r>
              <a:rPr sz="1400" spc="-5" dirty="0">
                <a:solidFill>
                  <a:srgbClr val="F9F8F8"/>
                </a:solidFill>
                <a:latin typeface="Arial MT"/>
                <a:cs typeface="Arial MT"/>
              </a:rPr>
              <a:t>if medical attention </a:t>
            </a:r>
            <a:r>
              <a:rPr sz="1400" spc="-375" dirty="0">
                <a:solidFill>
                  <a:srgbClr val="F9F8F8"/>
                </a:solidFill>
                <a:latin typeface="Arial MT"/>
                <a:cs typeface="Arial MT"/>
              </a:rPr>
              <a:t> </a:t>
            </a:r>
            <a:r>
              <a:rPr sz="1400" spc="-5" dirty="0">
                <a:solidFill>
                  <a:srgbClr val="F9F8F8"/>
                </a:solidFill>
                <a:latin typeface="Arial MT"/>
                <a:cs typeface="Arial MT"/>
              </a:rPr>
              <a:t>is not provided, they will die. The key to </a:t>
            </a:r>
            <a:r>
              <a:rPr sz="1400" spc="-375" dirty="0">
                <a:solidFill>
                  <a:srgbClr val="F9F8F8"/>
                </a:solidFill>
                <a:latin typeface="Arial MT"/>
                <a:cs typeface="Arial MT"/>
              </a:rPr>
              <a:t> </a:t>
            </a:r>
            <a:r>
              <a:rPr sz="1400" spc="-5" dirty="0">
                <a:solidFill>
                  <a:srgbClr val="F9F8F8"/>
                </a:solidFill>
                <a:latin typeface="Arial MT"/>
                <a:cs typeface="Arial MT"/>
              </a:rPr>
              <a:t>successful triage is to locate these </a:t>
            </a:r>
            <a:r>
              <a:rPr sz="1400" dirty="0">
                <a:solidFill>
                  <a:srgbClr val="F9F8F8"/>
                </a:solidFill>
                <a:latin typeface="Arial MT"/>
                <a:cs typeface="Arial MT"/>
              </a:rPr>
              <a:t> </a:t>
            </a:r>
            <a:r>
              <a:rPr sz="1400" spc="-5" dirty="0">
                <a:solidFill>
                  <a:srgbClr val="F9F8F8"/>
                </a:solidFill>
                <a:latin typeface="Arial MT"/>
                <a:cs typeface="Arial MT"/>
              </a:rPr>
              <a:t>individuals</a:t>
            </a:r>
            <a:r>
              <a:rPr sz="1400" spc="-20" dirty="0">
                <a:solidFill>
                  <a:srgbClr val="F9F8F8"/>
                </a:solidFill>
                <a:latin typeface="Arial MT"/>
                <a:cs typeface="Arial MT"/>
              </a:rPr>
              <a:t> </a:t>
            </a:r>
            <a:r>
              <a:rPr sz="1400" spc="-5" dirty="0">
                <a:solidFill>
                  <a:srgbClr val="F9F8F8"/>
                </a:solidFill>
                <a:latin typeface="Arial MT"/>
                <a:cs typeface="Arial MT"/>
              </a:rPr>
              <a:t>as quickly</a:t>
            </a:r>
            <a:r>
              <a:rPr sz="1400" spc="-15" dirty="0">
                <a:solidFill>
                  <a:srgbClr val="F9F8F8"/>
                </a:solidFill>
                <a:latin typeface="Arial MT"/>
                <a:cs typeface="Arial MT"/>
              </a:rPr>
              <a:t> </a:t>
            </a:r>
            <a:r>
              <a:rPr sz="1400" spc="-5" dirty="0">
                <a:solidFill>
                  <a:srgbClr val="F9F8F8"/>
                </a:solidFill>
                <a:latin typeface="Arial MT"/>
                <a:cs typeface="Arial MT"/>
              </a:rPr>
              <a:t>as possible.</a:t>
            </a:r>
            <a:endParaRPr sz="1400">
              <a:latin typeface="Arial MT"/>
              <a:cs typeface="Arial MT"/>
            </a:endParaRPr>
          </a:p>
        </p:txBody>
      </p:sp>
      <p:grpSp>
        <p:nvGrpSpPr>
          <p:cNvPr id="21" name="object 21"/>
          <p:cNvGrpSpPr/>
          <p:nvPr/>
        </p:nvGrpSpPr>
        <p:grpSpPr>
          <a:xfrm>
            <a:off x="7268591" y="4273169"/>
            <a:ext cx="354965" cy="313690"/>
            <a:chOff x="7268591" y="4273169"/>
            <a:chExt cx="354965" cy="313690"/>
          </a:xfrm>
        </p:grpSpPr>
        <p:sp>
          <p:nvSpPr>
            <p:cNvPr id="22" name="object 22"/>
            <p:cNvSpPr/>
            <p:nvPr/>
          </p:nvSpPr>
          <p:spPr>
            <a:xfrm>
              <a:off x="7281291" y="4285869"/>
              <a:ext cx="329565" cy="288290"/>
            </a:xfrm>
            <a:custGeom>
              <a:avLst/>
              <a:gdLst/>
              <a:ahLst/>
              <a:cxnLst/>
              <a:rect l="l" t="t" r="r" b="b"/>
              <a:pathLst>
                <a:path w="329565" h="288289">
                  <a:moveTo>
                    <a:pt x="329183" y="0"/>
                  </a:moveTo>
                  <a:lnTo>
                    <a:pt x="0" y="0"/>
                  </a:lnTo>
                  <a:lnTo>
                    <a:pt x="164591" y="288035"/>
                  </a:lnTo>
                  <a:lnTo>
                    <a:pt x="329183" y="0"/>
                  </a:lnTo>
                  <a:close/>
                </a:path>
              </a:pathLst>
            </a:custGeom>
            <a:solidFill>
              <a:srgbClr val="BC222C"/>
            </a:solidFill>
          </p:spPr>
          <p:txBody>
            <a:bodyPr wrap="square" lIns="0" tIns="0" rIns="0" bIns="0" rtlCol="0"/>
            <a:lstStyle/>
            <a:p>
              <a:endParaRPr/>
            </a:p>
          </p:txBody>
        </p:sp>
        <p:sp>
          <p:nvSpPr>
            <p:cNvPr id="23" name="object 23"/>
            <p:cNvSpPr/>
            <p:nvPr/>
          </p:nvSpPr>
          <p:spPr>
            <a:xfrm>
              <a:off x="7281291" y="4285869"/>
              <a:ext cx="329565" cy="288290"/>
            </a:xfrm>
            <a:custGeom>
              <a:avLst/>
              <a:gdLst/>
              <a:ahLst/>
              <a:cxnLst/>
              <a:rect l="l" t="t" r="r" b="b"/>
              <a:pathLst>
                <a:path w="329565" h="288289">
                  <a:moveTo>
                    <a:pt x="329183" y="0"/>
                  </a:moveTo>
                  <a:lnTo>
                    <a:pt x="164591" y="288035"/>
                  </a:lnTo>
                  <a:lnTo>
                    <a:pt x="0" y="0"/>
                  </a:lnTo>
                  <a:lnTo>
                    <a:pt x="329183" y="0"/>
                  </a:lnTo>
                  <a:close/>
                </a:path>
              </a:pathLst>
            </a:custGeom>
            <a:ln w="25400">
              <a:solidFill>
                <a:srgbClr val="BC222C"/>
              </a:solidFill>
            </a:ln>
          </p:spPr>
          <p:txBody>
            <a:bodyPr wrap="square" lIns="0" tIns="0" rIns="0" bIns="0" rtlCol="0"/>
            <a:lstStyle/>
            <a:p>
              <a:endParaRPr/>
            </a:p>
          </p:txBody>
        </p:sp>
      </p:grpSp>
      <p:sp>
        <p:nvSpPr>
          <p:cNvPr id="24" name="object 24"/>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437765" algn="l"/>
              </a:tabLst>
            </a:pPr>
            <a:r>
              <a:rPr spc="-5" dirty="0"/>
              <a:t>#TCCC-CPP-PPT-04-01</a:t>
            </a:r>
            <a:r>
              <a:rPr spc="3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25</a:t>
            </a:fld>
            <a:endParaRPr sz="12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767070"/>
                </a:solidFill>
              </a:rPr>
              <a:t>Module 4:</a:t>
            </a:r>
            <a:r>
              <a:rPr sz="2000" spc="-15" dirty="0">
                <a:solidFill>
                  <a:srgbClr val="767070"/>
                </a:solidFill>
              </a:rPr>
              <a:t> </a:t>
            </a:r>
            <a:r>
              <a:rPr sz="2000" spc="-5" dirty="0">
                <a:solidFill>
                  <a:srgbClr val="767070"/>
                </a:solidFill>
              </a:rPr>
              <a:t>Principles</a:t>
            </a:r>
            <a:r>
              <a:rPr sz="2000" spc="-20" dirty="0">
                <a:solidFill>
                  <a:srgbClr val="767070"/>
                </a:solidFill>
              </a:rPr>
              <a:t> </a:t>
            </a:r>
            <a:r>
              <a:rPr sz="2000" spc="-5" dirty="0">
                <a:solidFill>
                  <a:srgbClr val="767070"/>
                </a:solidFill>
              </a:rPr>
              <a:t>and</a:t>
            </a:r>
            <a:r>
              <a:rPr sz="2000" spc="-80" dirty="0">
                <a:solidFill>
                  <a:srgbClr val="767070"/>
                </a:solidFill>
              </a:rPr>
              <a:t> </a:t>
            </a:r>
            <a:r>
              <a:rPr sz="2000" spc="-5" dirty="0">
                <a:solidFill>
                  <a:srgbClr val="767070"/>
                </a:solidFill>
              </a:rPr>
              <a:t>Application</a:t>
            </a:r>
            <a:r>
              <a:rPr sz="2000" dirty="0">
                <a:solidFill>
                  <a:srgbClr val="767070"/>
                </a:solidFill>
              </a:rPr>
              <a:t> </a:t>
            </a:r>
            <a:r>
              <a:rPr sz="2000" spc="-5" dirty="0">
                <a:solidFill>
                  <a:srgbClr val="767070"/>
                </a:solidFill>
              </a:rPr>
              <a:t>of</a:t>
            </a:r>
            <a:r>
              <a:rPr sz="2000" spc="-10" dirty="0">
                <a:solidFill>
                  <a:srgbClr val="767070"/>
                </a:solidFill>
              </a:rPr>
              <a:t> TFC</a:t>
            </a:r>
            <a:endParaRPr sz="2000"/>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2932938" y="1868424"/>
            <a:ext cx="5722620" cy="4630420"/>
            <a:chOff x="2932938" y="1868424"/>
            <a:chExt cx="5722620" cy="4630420"/>
          </a:xfrm>
        </p:grpSpPr>
        <p:pic>
          <p:nvPicPr>
            <p:cNvPr id="5" name="object 5"/>
            <p:cNvPicPr/>
            <p:nvPr/>
          </p:nvPicPr>
          <p:blipFill>
            <a:blip r:embed="rId4" cstate="print"/>
            <a:stretch>
              <a:fillRect/>
            </a:stretch>
          </p:blipFill>
          <p:spPr>
            <a:xfrm>
              <a:off x="4172816" y="1868424"/>
              <a:ext cx="4482557" cy="4629898"/>
            </a:xfrm>
            <a:prstGeom prst="rect">
              <a:avLst/>
            </a:prstGeom>
          </p:spPr>
        </p:pic>
        <p:pic>
          <p:nvPicPr>
            <p:cNvPr id="6" name="object 6"/>
            <p:cNvPicPr/>
            <p:nvPr/>
          </p:nvPicPr>
          <p:blipFill>
            <a:blip r:embed="rId5" cstate="print"/>
            <a:stretch>
              <a:fillRect/>
            </a:stretch>
          </p:blipFill>
          <p:spPr>
            <a:xfrm>
              <a:off x="2932938" y="3316224"/>
              <a:ext cx="1427225" cy="1808987"/>
            </a:xfrm>
            <a:prstGeom prst="rect">
              <a:avLst/>
            </a:prstGeom>
          </p:spPr>
        </p:pic>
        <p:pic>
          <p:nvPicPr>
            <p:cNvPr id="7" name="object 7"/>
            <p:cNvPicPr/>
            <p:nvPr/>
          </p:nvPicPr>
          <p:blipFill>
            <a:blip r:embed="rId6" cstate="print"/>
            <a:stretch>
              <a:fillRect/>
            </a:stretch>
          </p:blipFill>
          <p:spPr>
            <a:xfrm>
              <a:off x="7214946" y="5000117"/>
              <a:ext cx="669721" cy="669721"/>
            </a:xfrm>
            <a:prstGeom prst="rect">
              <a:avLst/>
            </a:prstGeom>
          </p:spPr>
        </p:pic>
        <p:pic>
          <p:nvPicPr>
            <p:cNvPr id="8" name="object 8"/>
            <p:cNvPicPr/>
            <p:nvPr/>
          </p:nvPicPr>
          <p:blipFill>
            <a:blip r:embed="rId7" cstate="print"/>
            <a:stretch>
              <a:fillRect/>
            </a:stretch>
          </p:blipFill>
          <p:spPr>
            <a:xfrm>
              <a:off x="7001255" y="5070348"/>
              <a:ext cx="574547" cy="614171"/>
            </a:xfrm>
            <a:prstGeom prst="rect">
              <a:avLst/>
            </a:prstGeom>
          </p:spPr>
        </p:pic>
      </p:grpSp>
      <p:pic>
        <p:nvPicPr>
          <p:cNvPr id="9" name="object 9"/>
          <p:cNvPicPr/>
          <p:nvPr/>
        </p:nvPicPr>
        <p:blipFill>
          <a:blip r:embed="rId8" cstate="print"/>
          <a:stretch>
            <a:fillRect/>
          </a:stretch>
        </p:blipFill>
        <p:spPr>
          <a:xfrm>
            <a:off x="467868" y="1780032"/>
            <a:ext cx="1545335" cy="4629911"/>
          </a:xfrm>
          <a:prstGeom prst="rect">
            <a:avLst/>
          </a:prstGeom>
        </p:spPr>
      </p:pic>
      <p:sp>
        <p:nvSpPr>
          <p:cNvPr id="10" name="object 10"/>
          <p:cNvSpPr txBox="1"/>
          <p:nvPr/>
        </p:nvSpPr>
        <p:spPr>
          <a:xfrm>
            <a:off x="6997960" y="4675229"/>
            <a:ext cx="1008380" cy="238760"/>
          </a:xfrm>
          <a:prstGeom prst="rect">
            <a:avLst/>
          </a:prstGeom>
        </p:spPr>
        <p:txBody>
          <a:bodyPr vert="horz" wrap="square" lIns="0" tIns="12065" rIns="0" bIns="0" rtlCol="0">
            <a:spAutoFit/>
          </a:bodyPr>
          <a:lstStyle/>
          <a:p>
            <a:pPr marL="12700">
              <a:lnSpc>
                <a:spcPct val="100000"/>
              </a:lnSpc>
              <a:spcBef>
                <a:spcPts val="95"/>
              </a:spcBef>
            </a:pPr>
            <a:r>
              <a:rPr sz="1400" b="1" spc="-20" dirty="0">
                <a:solidFill>
                  <a:srgbClr val="BC222C"/>
                </a:solidFill>
                <a:latin typeface="Arial"/>
                <a:cs typeface="Arial"/>
              </a:rPr>
              <a:t>IMMEDIATE</a:t>
            </a:r>
            <a:endParaRPr sz="1400">
              <a:latin typeface="Arial"/>
              <a:cs typeface="Arial"/>
            </a:endParaRPr>
          </a:p>
        </p:txBody>
      </p:sp>
      <p:sp>
        <p:nvSpPr>
          <p:cNvPr id="11" name="object 11"/>
          <p:cNvSpPr txBox="1"/>
          <p:nvPr/>
        </p:nvSpPr>
        <p:spPr>
          <a:xfrm>
            <a:off x="7026013" y="3829577"/>
            <a:ext cx="855980" cy="238760"/>
          </a:xfrm>
          <a:prstGeom prst="rect">
            <a:avLst/>
          </a:prstGeom>
        </p:spPr>
        <p:txBody>
          <a:bodyPr vert="horz" wrap="square" lIns="0" tIns="12065" rIns="0" bIns="0" rtlCol="0">
            <a:spAutoFit/>
          </a:bodyPr>
          <a:lstStyle/>
          <a:p>
            <a:pPr marL="12700">
              <a:lnSpc>
                <a:spcPct val="100000"/>
              </a:lnSpc>
              <a:spcBef>
                <a:spcPts val="95"/>
              </a:spcBef>
            </a:pPr>
            <a:r>
              <a:rPr sz="1400" b="1" spc="-10" dirty="0">
                <a:solidFill>
                  <a:srgbClr val="F4921F"/>
                </a:solidFill>
                <a:latin typeface="Arial"/>
                <a:cs typeface="Arial"/>
              </a:rPr>
              <a:t>DEL</a:t>
            </a:r>
            <a:r>
              <a:rPr sz="1400" b="1" spc="-135" dirty="0">
                <a:solidFill>
                  <a:srgbClr val="F4921F"/>
                </a:solidFill>
                <a:latin typeface="Arial"/>
                <a:cs typeface="Arial"/>
              </a:rPr>
              <a:t>A</a:t>
            </a:r>
            <a:r>
              <a:rPr sz="1400" b="1" spc="-10" dirty="0">
                <a:solidFill>
                  <a:srgbClr val="F4921F"/>
                </a:solidFill>
                <a:latin typeface="Arial"/>
                <a:cs typeface="Arial"/>
              </a:rPr>
              <a:t>YED</a:t>
            </a:r>
            <a:endParaRPr sz="1400">
              <a:latin typeface="Arial"/>
              <a:cs typeface="Arial"/>
            </a:endParaRPr>
          </a:p>
        </p:txBody>
      </p:sp>
      <p:sp>
        <p:nvSpPr>
          <p:cNvPr id="20" name="object 20"/>
          <p:cNvSpPr txBox="1"/>
          <p:nvPr/>
        </p:nvSpPr>
        <p:spPr>
          <a:xfrm>
            <a:off x="2174875" y="687706"/>
            <a:ext cx="7842250" cy="1068070"/>
          </a:xfrm>
          <a:prstGeom prst="rect">
            <a:avLst/>
          </a:prstGeom>
        </p:spPr>
        <p:txBody>
          <a:bodyPr vert="horz" wrap="square" lIns="0" tIns="74295" rIns="0" bIns="0" rtlCol="0">
            <a:spAutoFit/>
          </a:bodyPr>
          <a:lstStyle/>
          <a:p>
            <a:pPr marL="12700" marR="5080" indent="372110">
              <a:lnSpc>
                <a:spcPts val="3890"/>
              </a:lnSpc>
              <a:spcBef>
                <a:spcPts val="585"/>
              </a:spcBef>
            </a:pPr>
            <a:r>
              <a:rPr sz="3600" b="1" spc="-40" dirty="0">
                <a:solidFill>
                  <a:srgbClr val="CD9146"/>
                </a:solidFill>
                <a:latin typeface="Arial"/>
                <a:cs typeface="Arial"/>
              </a:rPr>
              <a:t>CASUALTY </a:t>
            </a:r>
            <a:r>
              <a:rPr sz="3600" b="1" spc="-5" dirty="0">
                <a:solidFill>
                  <a:srgbClr val="CD9146"/>
                </a:solidFill>
                <a:latin typeface="Arial"/>
                <a:cs typeface="Arial"/>
              </a:rPr>
              <a:t>COLLECTION </a:t>
            </a:r>
            <a:r>
              <a:rPr sz="3600" b="1" dirty="0">
                <a:solidFill>
                  <a:srgbClr val="CD9146"/>
                </a:solidFill>
                <a:latin typeface="Arial"/>
                <a:cs typeface="Arial"/>
              </a:rPr>
              <a:t>POINT </a:t>
            </a:r>
            <a:r>
              <a:rPr sz="3600" b="1" spc="5" dirty="0">
                <a:solidFill>
                  <a:srgbClr val="CD9146"/>
                </a:solidFill>
                <a:latin typeface="Arial"/>
                <a:cs typeface="Arial"/>
              </a:rPr>
              <a:t> </a:t>
            </a:r>
            <a:r>
              <a:rPr sz="3600" b="1" spc="-60" dirty="0">
                <a:latin typeface="Arial"/>
                <a:cs typeface="Arial"/>
              </a:rPr>
              <a:t>LAYOUT</a:t>
            </a:r>
            <a:r>
              <a:rPr sz="3600" b="1" spc="-160" dirty="0">
                <a:latin typeface="Arial"/>
                <a:cs typeface="Arial"/>
              </a:rPr>
              <a:t> </a:t>
            </a:r>
            <a:r>
              <a:rPr sz="3600" b="1" spc="-5" dirty="0">
                <a:latin typeface="Arial"/>
                <a:cs typeface="Arial"/>
              </a:rPr>
              <a:t>AND</a:t>
            </a:r>
            <a:r>
              <a:rPr sz="3600" b="1" spc="-20" dirty="0">
                <a:latin typeface="Arial"/>
                <a:cs typeface="Arial"/>
              </a:rPr>
              <a:t> </a:t>
            </a:r>
            <a:r>
              <a:rPr sz="3600" b="1" dirty="0">
                <a:latin typeface="Arial"/>
                <a:cs typeface="Arial"/>
              </a:rPr>
              <a:t>MANAGEMENT</a:t>
            </a:r>
            <a:r>
              <a:rPr sz="3600" b="1" spc="-25" dirty="0">
                <a:latin typeface="Arial"/>
                <a:cs typeface="Arial"/>
              </a:rPr>
              <a:t> </a:t>
            </a:r>
            <a:r>
              <a:rPr sz="3600" i="1" dirty="0">
                <a:latin typeface="Arial"/>
                <a:cs typeface="Arial"/>
              </a:rPr>
              <a:t>(cont.)</a:t>
            </a:r>
            <a:endParaRPr sz="3600">
              <a:latin typeface="Arial"/>
              <a:cs typeface="Arial"/>
            </a:endParaRPr>
          </a:p>
        </p:txBody>
      </p:sp>
      <p:grpSp>
        <p:nvGrpSpPr>
          <p:cNvPr id="21" name="object 21"/>
          <p:cNvGrpSpPr/>
          <p:nvPr/>
        </p:nvGrpSpPr>
        <p:grpSpPr>
          <a:xfrm>
            <a:off x="6721475" y="3239897"/>
            <a:ext cx="313690" cy="355600"/>
            <a:chOff x="6721475" y="3239897"/>
            <a:chExt cx="313690" cy="355600"/>
          </a:xfrm>
        </p:grpSpPr>
        <p:sp>
          <p:nvSpPr>
            <p:cNvPr id="22" name="object 22"/>
            <p:cNvSpPr/>
            <p:nvPr/>
          </p:nvSpPr>
          <p:spPr>
            <a:xfrm>
              <a:off x="6734175" y="3252597"/>
              <a:ext cx="288290" cy="330200"/>
            </a:xfrm>
            <a:custGeom>
              <a:avLst/>
              <a:gdLst/>
              <a:ahLst/>
              <a:cxnLst/>
              <a:rect l="l" t="t" r="r" b="b"/>
              <a:pathLst>
                <a:path w="288290" h="330200">
                  <a:moveTo>
                    <a:pt x="0" y="0"/>
                  </a:moveTo>
                  <a:lnTo>
                    <a:pt x="0" y="329946"/>
                  </a:lnTo>
                  <a:lnTo>
                    <a:pt x="288036" y="164973"/>
                  </a:lnTo>
                  <a:lnTo>
                    <a:pt x="0" y="0"/>
                  </a:lnTo>
                  <a:close/>
                </a:path>
              </a:pathLst>
            </a:custGeom>
            <a:solidFill>
              <a:srgbClr val="F4921F"/>
            </a:solidFill>
          </p:spPr>
          <p:txBody>
            <a:bodyPr wrap="square" lIns="0" tIns="0" rIns="0" bIns="0" rtlCol="0"/>
            <a:lstStyle/>
            <a:p>
              <a:endParaRPr/>
            </a:p>
          </p:txBody>
        </p:sp>
        <p:sp>
          <p:nvSpPr>
            <p:cNvPr id="23" name="object 23"/>
            <p:cNvSpPr/>
            <p:nvPr/>
          </p:nvSpPr>
          <p:spPr>
            <a:xfrm>
              <a:off x="6734175" y="3252597"/>
              <a:ext cx="288290" cy="330200"/>
            </a:xfrm>
            <a:custGeom>
              <a:avLst/>
              <a:gdLst/>
              <a:ahLst/>
              <a:cxnLst/>
              <a:rect l="l" t="t" r="r" b="b"/>
              <a:pathLst>
                <a:path w="288290" h="330200">
                  <a:moveTo>
                    <a:pt x="0" y="0"/>
                  </a:moveTo>
                  <a:lnTo>
                    <a:pt x="288036" y="164973"/>
                  </a:lnTo>
                  <a:lnTo>
                    <a:pt x="0" y="329946"/>
                  </a:lnTo>
                  <a:lnTo>
                    <a:pt x="0" y="0"/>
                  </a:lnTo>
                  <a:close/>
                </a:path>
              </a:pathLst>
            </a:custGeom>
            <a:ln w="25400">
              <a:solidFill>
                <a:srgbClr val="F4921F"/>
              </a:solidFill>
            </a:ln>
          </p:spPr>
          <p:txBody>
            <a:bodyPr wrap="square" lIns="0" tIns="0" rIns="0" bIns="0" rtlCol="0"/>
            <a:lstStyle/>
            <a:p>
              <a:endParaRPr/>
            </a:p>
          </p:txBody>
        </p:sp>
      </p:grpSp>
      <p:sp>
        <p:nvSpPr>
          <p:cNvPr id="24" name="object 24"/>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437765" algn="l"/>
              </a:tabLst>
            </a:pPr>
            <a:r>
              <a:rPr spc="-5" dirty="0"/>
              <a:t>#TCCC-CPP-PPT-04-01</a:t>
            </a:r>
            <a:r>
              <a:rPr spc="3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26</a:t>
            </a:fld>
            <a:endParaRPr sz="1200"/>
          </a:p>
        </p:txBody>
      </p:sp>
      <p:pic>
        <p:nvPicPr>
          <p:cNvPr id="26" name="Picture 25">
            <a:extLst>
              <a:ext uri="{FF2B5EF4-FFF2-40B4-BE49-F238E27FC236}">
                <a16:creationId xmlns:a16="http://schemas.microsoft.com/office/drawing/2014/main" id="{DCA6452E-698C-9B1F-279A-2DCC7ECFF124}"/>
              </a:ext>
            </a:extLst>
          </p:cNvPr>
          <p:cNvPicPr>
            <a:picLocks noChangeAspect="1"/>
          </p:cNvPicPr>
          <p:nvPr/>
        </p:nvPicPr>
        <p:blipFill rotWithShape="1">
          <a:blip r:embed="rId9"/>
          <a:srcRect l="-1" r="426" b="551"/>
          <a:stretch/>
        </p:blipFill>
        <p:spPr>
          <a:xfrm>
            <a:off x="-223" y="-1084"/>
            <a:ext cx="12192000" cy="683756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767070"/>
                </a:solidFill>
              </a:rPr>
              <a:t>Module 4:</a:t>
            </a:r>
            <a:r>
              <a:rPr sz="2000" spc="-15" dirty="0">
                <a:solidFill>
                  <a:srgbClr val="767070"/>
                </a:solidFill>
              </a:rPr>
              <a:t> </a:t>
            </a:r>
            <a:r>
              <a:rPr sz="2000" spc="-5" dirty="0">
                <a:solidFill>
                  <a:srgbClr val="767070"/>
                </a:solidFill>
              </a:rPr>
              <a:t>Principles</a:t>
            </a:r>
            <a:r>
              <a:rPr sz="2000" spc="-20" dirty="0">
                <a:solidFill>
                  <a:srgbClr val="767070"/>
                </a:solidFill>
              </a:rPr>
              <a:t> </a:t>
            </a:r>
            <a:r>
              <a:rPr sz="2000" spc="-5" dirty="0">
                <a:solidFill>
                  <a:srgbClr val="767070"/>
                </a:solidFill>
              </a:rPr>
              <a:t>and</a:t>
            </a:r>
            <a:r>
              <a:rPr sz="2000" spc="-80" dirty="0">
                <a:solidFill>
                  <a:srgbClr val="767070"/>
                </a:solidFill>
              </a:rPr>
              <a:t> </a:t>
            </a:r>
            <a:r>
              <a:rPr sz="2000" spc="-5" dirty="0">
                <a:solidFill>
                  <a:srgbClr val="767070"/>
                </a:solidFill>
              </a:rPr>
              <a:t>Application</a:t>
            </a:r>
            <a:r>
              <a:rPr sz="2000" dirty="0">
                <a:solidFill>
                  <a:srgbClr val="767070"/>
                </a:solidFill>
              </a:rPr>
              <a:t> </a:t>
            </a:r>
            <a:r>
              <a:rPr sz="2000" spc="-5" dirty="0">
                <a:solidFill>
                  <a:srgbClr val="767070"/>
                </a:solidFill>
              </a:rPr>
              <a:t>of</a:t>
            </a:r>
            <a:r>
              <a:rPr sz="2000" spc="-10" dirty="0">
                <a:solidFill>
                  <a:srgbClr val="767070"/>
                </a:solidFill>
              </a:rPr>
              <a:t> TFC</a:t>
            </a:r>
            <a:endParaRPr sz="2000"/>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2932938" y="1868424"/>
            <a:ext cx="5722620" cy="4630420"/>
            <a:chOff x="2932938" y="1868424"/>
            <a:chExt cx="5722620" cy="4630420"/>
          </a:xfrm>
        </p:grpSpPr>
        <p:pic>
          <p:nvPicPr>
            <p:cNvPr id="5" name="object 5"/>
            <p:cNvPicPr/>
            <p:nvPr/>
          </p:nvPicPr>
          <p:blipFill>
            <a:blip r:embed="rId4" cstate="print"/>
            <a:stretch>
              <a:fillRect/>
            </a:stretch>
          </p:blipFill>
          <p:spPr>
            <a:xfrm>
              <a:off x="4172816" y="1868424"/>
              <a:ext cx="4482557" cy="4629898"/>
            </a:xfrm>
            <a:prstGeom prst="rect">
              <a:avLst/>
            </a:prstGeom>
          </p:spPr>
        </p:pic>
        <p:pic>
          <p:nvPicPr>
            <p:cNvPr id="6" name="object 6"/>
            <p:cNvPicPr/>
            <p:nvPr/>
          </p:nvPicPr>
          <p:blipFill>
            <a:blip r:embed="rId5" cstate="print"/>
            <a:stretch>
              <a:fillRect/>
            </a:stretch>
          </p:blipFill>
          <p:spPr>
            <a:xfrm>
              <a:off x="5982461" y="3779532"/>
              <a:ext cx="890015" cy="890003"/>
            </a:xfrm>
            <a:prstGeom prst="rect">
              <a:avLst/>
            </a:prstGeom>
          </p:spPr>
        </p:pic>
        <p:pic>
          <p:nvPicPr>
            <p:cNvPr id="7" name="object 7"/>
            <p:cNvPicPr/>
            <p:nvPr/>
          </p:nvPicPr>
          <p:blipFill>
            <a:blip r:embed="rId6" cstate="print"/>
            <a:stretch>
              <a:fillRect/>
            </a:stretch>
          </p:blipFill>
          <p:spPr>
            <a:xfrm>
              <a:off x="2932938" y="3316224"/>
              <a:ext cx="1427225" cy="1808987"/>
            </a:xfrm>
            <a:prstGeom prst="rect">
              <a:avLst/>
            </a:prstGeom>
          </p:spPr>
        </p:pic>
      </p:grpSp>
      <p:pic>
        <p:nvPicPr>
          <p:cNvPr id="8" name="object 8"/>
          <p:cNvPicPr/>
          <p:nvPr/>
        </p:nvPicPr>
        <p:blipFill>
          <a:blip r:embed="rId7" cstate="print"/>
          <a:stretch>
            <a:fillRect/>
          </a:stretch>
        </p:blipFill>
        <p:spPr>
          <a:xfrm>
            <a:off x="467868" y="1780032"/>
            <a:ext cx="1545335" cy="4629911"/>
          </a:xfrm>
          <a:prstGeom prst="rect">
            <a:avLst/>
          </a:prstGeom>
        </p:spPr>
      </p:pic>
      <p:sp>
        <p:nvSpPr>
          <p:cNvPr id="9" name="object 9"/>
          <p:cNvSpPr txBox="1"/>
          <p:nvPr/>
        </p:nvSpPr>
        <p:spPr>
          <a:xfrm>
            <a:off x="3168387" y="2632946"/>
            <a:ext cx="1040130" cy="636905"/>
          </a:xfrm>
          <a:prstGeom prst="rect">
            <a:avLst/>
          </a:prstGeom>
        </p:spPr>
        <p:txBody>
          <a:bodyPr vert="horz" wrap="square" lIns="0" tIns="12700" rIns="0" bIns="0" rtlCol="0">
            <a:spAutoFit/>
          </a:bodyPr>
          <a:lstStyle/>
          <a:p>
            <a:pPr algn="ctr">
              <a:lnSpc>
                <a:spcPct val="100000"/>
              </a:lnSpc>
              <a:spcBef>
                <a:spcPts val="100"/>
              </a:spcBef>
            </a:pPr>
            <a:r>
              <a:rPr sz="1600" b="1" spc="-5" dirty="0">
                <a:solidFill>
                  <a:srgbClr val="921828"/>
                </a:solidFill>
                <a:latin typeface="Arial"/>
                <a:cs typeface="Arial"/>
              </a:rPr>
              <a:t>TRIAGE</a:t>
            </a:r>
            <a:endParaRPr sz="1600">
              <a:latin typeface="Arial"/>
              <a:cs typeface="Arial"/>
            </a:endParaRPr>
          </a:p>
          <a:p>
            <a:pPr marL="12700" marR="5080" indent="2540" algn="ctr">
              <a:lnSpc>
                <a:spcPct val="100000"/>
              </a:lnSpc>
              <a:spcBef>
                <a:spcPts val="10"/>
              </a:spcBef>
            </a:pPr>
            <a:r>
              <a:rPr sz="1200" b="1" spc="-15" dirty="0">
                <a:latin typeface="Arial"/>
                <a:cs typeface="Arial"/>
              </a:rPr>
              <a:t>ENTRY </a:t>
            </a:r>
            <a:r>
              <a:rPr sz="1200" b="1" spc="-10" dirty="0">
                <a:latin typeface="Arial"/>
                <a:cs typeface="Arial"/>
              </a:rPr>
              <a:t> </a:t>
            </a:r>
            <a:r>
              <a:rPr sz="1200" b="1" spc="-5" dirty="0">
                <a:latin typeface="Arial"/>
                <a:cs typeface="Arial"/>
              </a:rPr>
              <a:t>CH</a:t>
            </a:r>
            <a:r>
              <a:rPr sz="1200" b="1" dirty="0">
                <a:latin typeface="Arial"/>
                <a:cs typeface="Arial"/>
              </a:rPr>
              <a:t>O</a:t>
            </a:r>
            <a:r>
              <a:rPr sz="1200" b="1" spc="-5" dirty="0">
                <a:latin typeface="Arial"/>
                <a:cs typeface="Arial"/>
              </a:rPr>
              <a:t>KEP</a:t>
            </a:r>
            <a:r>
              <a:rPr sz="1200" b="1" dirty="0">
                <a:latin typeface="Arial"/>
                <a:cs typeface="Arial"/>
              </a:rPr>
              <a:t>OI</a:t>
            </a:r>
            <a:r>
              <a:rPr sz="1200" b="1" spc="-5" dirty="0">
                <a:latin typeface="Arial"/>
                <a:cs typeface="Arial"/>
              </a:rPr>
              <a:t>NT</a:t>
            </a:r>
            <a:endParaRPr sz="1200">
              <a:latin typeface="Arial"/>
              <a:cs typeface="Arial"/>
            </a:endParaRPr>
          </a:p>
        </p:txBody>
      </p:sp>
      <p:sp>
        <p:nvSpPr>
          <p:cNvPr id="10" name="object 10"/>
          <p:cNvSpPr txBox="1"/>
          <p:nvPr/>
        </p:nvSpPr>
        <p:spPr>
          <a:xfrm>
            <a:off x="1622109" y="3892843"/>
            <a:ext cx="1294130" cy="635000"/>
          </a:xfrm>
          <a:prstGeom prst="rect">
            <a:avLst/>
          </a:prstGeom>
        </p:spPr>
        <p:txBody>
          <a:bodyPr vert="horz" wrap="square" lIns="0" tIns="12065" rIns="0" bIns="0" rtlCol="0">
            <a:spAutoFit/>
          </a:bodyPr>
          <a:lstStyle/>
          <a:p>
            <a:pPr marL="12700" marR="5080">
              <a:lnSpc>
                <a:spcPct val="100000"/>
              </a:lnSpc>
              <a:spcBef>
                <a:spcPts val="95"/>
              </a:spcBef>
            </a:pPr>
            <a:r>
              <a:rPr sz="2000" b="1" spc="-5" dirty="0">
                <a:solidFill>
                  <a:srgbClr val="921828"/>
                </a:solidFill>
                <a:latin typeface="Arial"/>
                <a:cs typeface="Arial"/>
              </a:rPr>
              <a:t>Incoming </a:t>
            </a:r>
            <a:r>
              <a:rPr sz="2000" b="1" dirty="0">
                <a:solidFill>
                  <a:srgbClr val="921828"/>
                </a:solidFill>
                <a:latin typeface="Arial"/>
                <a:cs typeface="Arial"/>
              </a:rPr>
              <a:t> </a:t>
            </a:r>
            <a:r>
              <a:rPr sz="2000" b="1" spc="-10" dirty="0">
                <a:solidFill>
                  <a:srgbClr val="921828"/>
                </a:solidFill>
                <a:latin typeface="Arial"/>
                <a:cs typeface="Arial"/>
              </a:rPr>
              <a:t>Casua</a:t>
            </a:r>
            <a:r>
              <a:rPr sz="2000" b="1" spc="-5" dirty="0">
                <a:solidFill>
                  <a:srgbClr val="921828"/>
                </a:solidFill>
                <a:latin typeface="Arial"/>
                <a:cs typeface="Arial"/>
              </a:rPr>
              <a:t>lti</a:t>
            </a:r>
            <a:r>
              <a:rPr sz="2000" b="1" spc="-10" dirty="0">
                <a:solidFill>
                  <a:srgbClr val="921828"/>
                </a:solidFill>
                <a:latin typeface="Arial"/>
                <a:cs typeface="Arial"/>
              </a:rPr>
              <a:t>es</a:t>
            </a:r>
            <a:endParaRPr sz="2000">
              <a:latin typeface="Arial"/>
              <a:cs typeface="Arial"/>
            </a:endParaRPr>
          </a:p>
        </p:txBody>
      </p:sp>
      <p:grpSp>
        <p:nvGrpSpPr>
          <p:cNvPr id="11" name="object 11"/>
          <p:cNvGrpSpPr/>
          <p:nvPr/>
        </p:nvGrpSpPr>
        <p:grpSpPr>
          <a:xfrm>
            <a:off x="7001256" y="5000116"/>
            <a:ext cx="883919" cy="684530"/>
            <a:chOff x="7001256" y="5000116"/>
            <a:chExt cx="883919" cy="684530"/>
          </a:xfrm>
        </p:grpSpPr>
        <p:pic>
          <p:nvPicPr>
            <p:cNvPr id="12" name="object 12"/>
            <p:cNvPicPr/>
            <p:nvPr/>
          </p:nvPicPr>
          <p:blipFill>
            <a:blip r:embed="rId8" cstate="print"/>
            <a:stretch>
              <a:fillRect/>
            </a:stretch>
          </p:blipFill>
          <p:spPr>
            <a:xfrm>
              <a:off x="7214946" y="5000116"/>
              <a:ext cx="669721" cy="669721"/>
            </a:xfrm>
            <a:prstGeom prst="rect">
              <a:avLst/>
            </a:prstGeom>
          </p:spPr>
        </p:pic>
        <p:pic>
          <p:nvPicPr>
            <p:cNvPr id="13" name="object 13"/>
            <p:cNvPicPr/>
            <p:nvPr/>
          </p:nvPicPr>
          <p:blipFill>
            <a:blip r:embed="rId9" cstate="print"/>
            <a:stretch>
              <a:fillRect/>
            </a:stretch>
          </p:blipFill>
          <p:spPr>
            <a:xfrm>
              <a:off x="7001256" y="5070347"/>
              <a:ext cx="574547" cy="614171"/>
            </a:xfrm>
            <a:prstGeom prst="rect">
              <a:avLst/>
            </a:prstGeom>
          </p:spPr>
        </p:pic>
      </p:grpSp>
      <p:sp>
        <p:nvSpPr>
          <p:cNvPr id="14" name="object 14"/>
          <p:cNvSpPr txBox="1"/>
          <p:nvPr/>
        </p:nvSpPr>
        <p:spPr>
          <a:xfrm>
            <a:off x="7026013" y="3829577"/>
            <a:ext cx="855980" cy="238760"/>
          </a:xfrm>
          <a:prstGeom prst="rect">
            <a:avLst/>
          </a:prstGeom>
        </p:spPr>
        <p:txBody>
          <a:bodyPr vert="horz" wrap="square" lIns="0" tIns="12065" rIns="0" bIns="0" rtlCol="0">
            <a:spAutoFit/>
          </a:bodyPr>
          <a:lstStyle/>
          <a:p>
            <a:pPr marL="12700">
              <a:lnSpc>
                <a:spcPct val="100000"/>
              </a:lnSpc>
              <a:spcBef>
                <a:spcPts val="95"/>
              </a:spcBef>
            </a:pPr>
            <a:r>
              <a:rPr sz="1400" b="1" spc="-10" dirty="0">
                <a:solidFill>
                  <a:srgbClr val="F4921F"/>
                </a:solidFill>
                <a:latin typeface="Arial"/>
                <a:cs typeface="Arial"/>
              </a:rPr>
              <a:t>DEL</a:t>
            </a:r>
            <a:r>
              <a:rPr sz="1400" b="1" spc="-135" dirty="0">
                <a:solidFill>
                  <a:srgbClr val="F4921F"/>
                </a:solidFill>
                <a:latin typeface="Arial"/>
                <a:cs typeface="Arial"/>
              </a:rPr>
              <a:t>A</a:t>
            </a:r>
            <a:r>
              <a:rPr sz="1400" b="1" spc="-10" dirty="0">
                <a:solidFill>
                  <a:srgbClr val="F4921F"/>
                </a:solidFill>
                <a:latin typeface="Arial"/>
                <a:cs typeface="Arial"/>
              </a:rPr>
              <a:t>YED</a:t>
            </a:r>
            <a:endParaRPr sz="1400">
              <a:latin typeface="Arial"/>
              <a:cs typeface="Arial"/>
            </a:endParaRPr>
          </a:p>
        </p:txBody>
      </p:sp>
      <p:grpSp>
        <p:nvGrpSpPr>
          <p:cNvPr id="15" name="object 15"/>
          <p:cNvGrpSpPr/>
          <p:nvPr/>
        </p:nvGrpSpPr>
        <p:grpSpPr>
          <a:xfrm>
            <a:off x="5199888" y="2113889"/>
            <a:ext cx="4373245" cy="3867150"/>
            <a:chOff x="5199888" y="2113889"/>
            <a:chExt cx="4373245" cy="3867150"/>
          </a:xfrm>
        </p:grpSpPr>
        <p:pic>
          <p:nvPicPr>
            <p:cNvPr id="16" name="object 16"/>
            <p:cNvPicPr/>
            <p:nvPr/>
          </p:nvPicPr>
          <p:blipFill>
            <a:blip r:embed="rId10" cstate="print"/>
            <a:stretch>
              <a:fillRect/>
            </a:stretch>
          </p:blipFill>
          <p:spPr>
            <a:xfrm>
              <a:off x="7507300" y="2929140"/>
              <a:ext cx="674814" cy="572426"/>
            </a:xfrm>
            <a:prstGeom prst="rect">
              <a:avLst/>
            </a:prstGeom>
          </p:spPr>
        </p:pic>
        <p:pic>
          <p:nvPicPr>
            <p:cNvPr id="17" name="object 17"/>
            <p:cNvPicPr/>
            <p:nvPr/>
          </p:nvPicPr>
          <p:blipFill>
            <a:blip r:embed="rId11" cstate="print"/>
            <a:stretch>
              <a:fillRect/>
            </a:stretch>
          </p:blipFill>
          <p:spPr>
            <a:xfrm>
              <a:off x="7700772" y="3300634"/>
              <a:ext cx="682262" cy="507587"/>
            </a:xfrm>
            <a:prstGeom prst="rect">
              <a:avLst/>
            </a:prstGeom>
          </p:spPr>
        </p:pic>
        <p:pic>
          <p:nvPicPr>
            <p:cNvPr id="18" name="object 18"/>
            <p:cNvPicPr/>
            <p:nvPr/>
          </p:nvPicPr>
          <p:blipFill>
            <a:blip r:embed="rId12" cstate="print"/>
            <a:stretch>
              <a:fillRect/>
            </a:stretch>
          </p:blipFill>
          <p:spPr>
            <a:xfrm>
              <a:off x="5405120" y="2225716"/>
              <a:ext cx="534949" cy="699915"/>
            </a:xfrm>
            <a:prstGeom prst="rect">
              <a:avLst/>
            </a:prstGeom>
          </p:spPr>
        </p:pic>
        <p:pic>
          <p:nvPicPr>
            <p:cNvPr id="19" name="object 19"/>
            <p:cNvPicPr/>
            <p:nvPr/>
          </p:nvPicPr>
          <p:blipFill>
            <a:blip r:embed="rId13" cstate="print"/>
            <a:stretch>
              <a:fillRect/>
            </a:stretch>
          </p:blipFill>
          <p:spPr>
            <a:xfrm>
              <a:off x="5780840" y="2113889"/>
              <a:ext cx="458060" cy="693801"/>
            </a:xfrm>
            <a:prstGeom prst="rect">
              <a:avLst/>
            </a:prstGeom>
          </p:spPr>
        </p:pic>
        <p:pic>
          <p:nvPicPr>
            <p:cNvPr id="20" name="object 20"/>
            <p:cNvPicPr/>
            <p:nvPr/>
          </p:nvPicPr>
          <p:blipFill>
            <a:blip r:embed="rId14" cstate="print"/>
            <a:stretch>
              <a:fillRect/>
            </a:stretch>
          </p:blipFill>
          <p:spPr>
            <a:xfrm>
              <a:off x="5199888" y="3413759"/>
              <a:ext cx="4373117" cy="2567177"/>
            </a:xfrm>
            <a:prstGeom prst="rect">
              <a:avLst/>
            </a:prstGeom>
          </p:spPr>
        </p:pic>
        <p:sp>
          <p:nvSpPr>
            <p:cNvPr id="21" name="object 21"/>
            <p:cNvSpPr/>
            <p:nvPr/>
          </p:nvSpPr>
          <p:spPr>
            <a:xfrm>
              <a:off x="5264276" y="3710557"/>
              <a:ext cx="4244340" cy="2167890"/>
            </a:xfrm>
            <a:custGeom>
              <a:avLst/>
              <a:gdLst/>
              <a:ahLst/>
              <a:cxnLst/>
              <a:rect l="l" t="t" r="r" b="b"/>
              <a:pathLst>
                <a:path w="4244340" h="2167890">
                  <a:moveTo>
                    <a:pt x="4095470" y="0"/>
                  </a:moveTo>
                  <a:lnTo>
                    <a:pt x="148869" y="0"/>
                  </a:lnTo>
                  <a:lnTo>
                    <a:pt x="101814" y="7589"/>
                  </a:lnTo>
                  <a:lnTo>
                    <a:pt x="60948" y="28722"/>
                  </a:lnTo>
                  <a:lnTo>
                    <a:pt x="28722" y="60948"/>
                  </a:lnTo>
                  <a:lnTo>
                    <a:pt x="7589" y="101814"/>
                  </a:lnTo>
                  <a:lnTo>
                    <a:pt x="0" y="148869"/>
                  </a:lnTo>
                  <a:lnTo>
                    <a:pt x="0" y="2019020"/>
                  </a:lnTo>
                  <a:lnTo>
                    <a:pt x="7589" y="2066075"/>
                  </a:lnTo>
                  <a:lnTo>
                    <a:pt x="28722" y="2106941"/>
                  </a:lnTo>
                  <a:lnTo>
                    <a:pt x="60948" y="2139167"/>
                  </a:lnTo>
                  <a:lnTo>
                    <a:pt x="101814" y="2160300"/>
                  </a:lnTo>
                  <a:lnTo>
                    <a:pt x="148869" y="2167890"/>
                  </a:lnTo>
                  <a:lnTo>
                    <a:pt x="4095470" y="2167890"/>
                  </a:lnTo>
                  <a:lnTo>
                    <a:pt x="4142525" y="2160300"/>
                  </a:lnTo>
                  <a:lnTo>
                    <a:pt x="4183391" y="2139167"/>
                  </a:lnTo>
                  <a:lnTo>
                    <a:pt x="4215617" y="2106941"/>
                  </a:lnTo>
                  <a:lnTo>
                    <a:pt x="4236750" y="2066075"/>
                  </a:lnTo>
                  <a:lnTo>
                    <a:pt x="4244340" y="2019020"/>
                  </a:lnTo>
                  <a:lnTo>
                    <a:pt x="4244340" y="148869"/>
                  </a:lnTo>
                  <a:lnTo>
                    <a:pt x="4236750" y="101814"/>
                  </a:lnTo>
                  <a:lnTo>
                    <a:pt x="4215617" y="60948"/>
                  </a:lnTo>
                  <a:lnTo>
                    <a:pt x="4183391" y="28722"/>
                  </a:lnTo>
                  <a:lnTo>
                    <a:pt x="4142525" y="7589"/>
                  </a:lnTo>
                  <a:lnTo>
                    <a:pt x="4095470" y="0"/>
                  </a:lnTo>
                  <a:close/>
                </a:path>
              </a:pathLst>
            </a:custGeom>
            <a:solidFill>
              <a:srgbClr val="938D5C"/>
            </a:solidFill>
          </p:spPr>
          <p:txBody>
            <a:bodyPr wrap="square" lIns="0" tIns="0" rIns="0" bIns="0" rtlCol="0"/>
            <a:lstStyle/>
            <a:p>
              <a:endParaRPr/>
            </a:p>
          </p:txBody>
        </p:sp>
        <p:sp>
          <p:nvSpPr>
            <p:cNvPr id="22" name="object 22"/>
            <p:cNvSpPr/>
            <p:nvPr/>
          </p:nvSpPr>
          <p:spPr>
            <a:xfrm>
              <a:off x="5264276" y="3710557"/>
              <a:ext cx="4244340" cy="2167890"/>
            </a:xfrm>
            <a:custGeom>
              <a:avLst/>
              <a:gdLst/>
              <a:ahLst/>
              <a:cxnLst/>
              <a:rect l="l" t="t" r="r" b="b"/>
              <a:pathLst>
                <a:path w="4244340" h="2167890">
                  <a:moveTo>
                    <a:pt x="0" y="148869"/>
                  </a:moveTo>
                  <a:lnTo>
                    <a:pt x="7589" y="101814"/>
                  </a:lnTo>
                  <a:lnTo>
                    <a:pt x="28722" y="60948"/>
                  </a:lnTo>
                  <a:lnTo>
                    <a:pt x="60948" y="28722"/>
                  </a:lnTo>
                  <a:lnTo>
                    <a:pt x="101814" y="7589"/>
                  </a:lnTo>
                  <a:lnTo>
                    <a:pt x="148869" y="0"/>
                  </a:lnTo>
                  <a:lnTo>
                    <a:pt x="4095470" y="0"/>
                  </a:lnTo>
                  <a:lnTo>
                    <a:pt x="4142525" y="7589"/>
                  </a:lnTo>
                  <a:lnTo>
                    <a:pt x="4183391" y="28722"/>
                  </a:lnTo>
                  <a:lnTo>
                    <a:pt x="4215617" y="60948"/>
                  </a:lnTo>
                  <a:lnTo>
                    <a:pt x="4236750" y="101814"/>
                  </a:lnTo>
                  <a:lnTo>
                    <a:pt x="4244340" y="148869"/>
                  </a:lnTo>
                  <a:lnTo>
                    <a:pt x="4244340" y="2019020"/>
                  </a:lnTo>
                  <a:lnTo>
                    <a:pt x="4236750" y="2066075"/>
                  </a:lnTo>
                  <a:lnTo>
                    <a:pt x="4215617" y="2106941"/>
                  </a:lnTo>
                  <a:lnTo>
                    <a:pt x="4183391" y="2139167"/>
                  </a:lnTo>
                  <a:lnTo>
                    <a:pt x="4142525" y="2160300"/>
                  </a:lnTo>
                  <a:lnTo>
                    <a:pt x="4095470" y="2167890"/>
                  </a:lnTo>
                  <a:lnTo>
                    <a:pt x="148869" y="2167890"/>
                  </a:lnTo>
                  <a:lnTo>
                    <a:pt x="101814" y="2160300"/>
                  </a:lnTo>
                  <a:lnTo>
                    <a:pt x="60948" y="2139167"/>
                  </a:lnTo>
                  <a:lnTo>
                    <a:pt x="28722" y="2106941"/>
                  </a:lnTo>
                  <a:lnTo>
                    <a:pt x="7589" y="2066075"/>
                  </a:lnTo>
                  <a:lnTo>
                    <a:pt x="0" y="2019020"/>
                  </a:lnTo>
                  <a:lnTo>
                    <a:pt x="0" y="148869"/>
                  </a:lnTo>
                  <a:close/>
                </a:path>
              </a:pathLst>
            </a:custGeom>
            <a:ln w="25400">
              <a:solidFill>
                <a:srgbClr val="938D5C"/>
              </a:solidFill>
            </a:ln>
          </p:spPr>
          <p:txBody>
            <a:bodyPr wrap="square" lIns="0" tIns="0" rIns="0" bIns="0" rtlCol="0"/>
            <a:lstStyle/>
            <a:p>
              <a:endParaRPr/>
            </a:p>
          </p:txBody>
        </p:sp>
      </p:grpSp>
      <p:sp>
        <p:nvSpPr>
          <p:cNvPr id="23" name="object 23"/>
          <p:cNvSpPr txBox="1"/>
          <p:nvPr/>
        </p:nvSpPr>
        <p:spPr>
          <a:xfrm>
            <a:off x="5668704" y="3093915"/>
            <a:ext cx="784860" cy="238760"/>
          </a:xfrm>
          <a:prstGeom prst="rect">
            <a:avLst/>
          </a:prstGeom>
        </p:spPr>
        <p:txBody>
          <a:bodyPr vert="horz" wrap="square" lIns="0" tIns="12065" rIns="0" bIns="0" rtlCol="0">
            <a:spAutoFit/>
          </a:bodyPr>
          <a:lstStyle/>
          <a:p>
            <a:pPr marL="12700">
              <a:lnSpc>
                <a:spcPct val="100000"/>
              </a:lnSpc>
              <a:spcBef>
                <a:spcPts val="95"/>
              </a:spcBef>
            </a:pPr>
            <a:r>
              <a:rPr sz="1400" b="1" spc="-10" dirty="0">
                <a:solidFill>
                  <a:srgbClr val="938D5C"/>
                </a:solidFill>
                <a:latin typeface="Arial"/>
                <a:cs typeface="Arial"/>
              </a:rPr>
              <a:t>M</a:t>
            </a:r>
            <a:r>
              <a:rPr sz="1400" b="1" spc="-5" dirty="0">
                <a:solidFill>
                  <a:srgbClr val="938D5C"/>
                </a:solidFill>
                <a:latin typeface="Arial"/>
                <a:cs typeface="Arial"/>
              </a:rPr>
              <a:t>I</a:t>
            </a:r>
            <a:r>
              <a:rPr sz="1400" b="1" spc="-10" dirty="0">
                <a:solidFill>
                  <a:srgbClr val="938D5C"/>
                </a:solidFill>
                <a:latin typeface="Arial"/>
                <a:cs typeface="Arial"/>
              </a:rPr>
              <a:t>N</a:t>
            </a:r>
            <a:r>
              <a:rPr sz="1400" b="1" spc="-5" dirty="0">
                <a:solidFill>
                  <a:srgbClr val="938D5C"/>
                </a:solidFill>
                <a:latin typeface="Arial"/>
                <a:cs typeface="Arial"/>
              </a:rPr>
              <a:t>I</a:t>
            </a:r>
            <a:r>
              <a:rPr sz="1400" b="1" spc="-10" dirty="0">
                <a:solidFill>
                  <a:srgbClr val="938D5C"/>
                </a:solidFill>
                <a:latin typeface="Arial"/>
                <a:cs typeface="Arial"/>
              </a:rPr>
              <a:t>MAL</a:t>
            </a:r>
            <a:endParaRPr sz="1400">
              <a:latin typeface="Arial"/>
              <a:cs typeface="Arial"/>
            </a:endParaRPr>
          </a:p>
        </p:txBody>
      </p:sp>
      <p:sp>
        <p:nvSpPr>
          <p:cNvPr id="24" name="object 24"/>
          <p:cNvSpPr txBox="1"/>
          <p:nvPr/>
        </p:nvSpPr>
        <p:spPr>
          <a:xfrm>
            <a:off x="2174875" y="687706"/>
            <a:ext cx="7842250" cy="1068070"/>
          </a:xfrm>
          <a:prstGeom prst="rect">
            <a:avLst/>
          </a:prstGeom>
        </p:spPr>
        <p:txBody>
          <a:bodyPr vert="horz" wrap="square" lIns="0" tIns="74295" rIns="0" bIns="0" rtlCol="0">
            <a:spAutoFit/>
          </a:bodyPr>
          <a:lstStyle/>
          <a:p>
            <a:pPr marL="12700" marR="5080" indent="372110">
              <a:lnSpc>
                <a:spcPts val="3890"/>
              </a:lnSpc>
              <a:spcBef>
                <a:spcPts val="585"/>
              </a:spcBef>
            </a:pPr>
            <a:r>
              <a:rPr sz="3600" b="1" spc="-40" dirty="0">
                <a:solidFill>
                  <a:srgbClr val="CD9146"/>
                </a:solidFill>
                <a:latin typeface="Arial"/>
                <a:cs typeface="Arial"/>
              </a:rPr>
              <a:t>CASUALTY </a:t>
            </a:r>
            <a:r>
              <a:rPr sz="3600" b="1" spc="-5" dirty="0">
                <a:solidFill>
                  <a:srgbClr val="CD9146"/>
                </a:solidFill>
                <a:latin typeface="Arial"/>
                <a:cs typeface="Arial"/>
              </a:rPr>
              <a:t>COLLECTION </a:t>
            </a:r>
            <a:r>
              <a:rPr sz="3600" b="1" dirty="0">
                <a:solidFill>
                  <a:srgbClr val="CD9146"/>
                </a:solidFill>
                <a:latin typeface="Arial"/>
                <a:cs typeface="Arial"/>
              </a:rPr>
              <a:t>POINT </a:t>
            </a:r>
            <a:r>
              <a:rPr sz="3600" b="1" spc="5" dirty="0">
                <a:solidFill>
                  <a:srgbClr val="CD9146"/>
                </a:solidFill>
                <a:latin typeface="Arial"/>
                <a:cs typeface="Arial"/>
              </a:rPr>
              <a:t> </a:t>
            </a:r>
            <a:r>
              <a:rPr sz="3600" b="1" spc="-60" dirty="0">
                <a:latin typeface="Arial"/>
                <a:cs typeface="Arial"/>
              </a:rPr>
              <a:t>LAYOUT</a:t>
            </a:r>
            <a:r>
              <a:rPr sz="3600" b="1" spc="-160" dirty="0">
                <a:latin typeface="Arial"/>
                <a:cs typeface="Arial"/>
              </a:rPr>
              <a:t> </a:t>
            </a:r>
            <a:r>
              <a:rPr sz="3600" b="1" spc="-5" dirty="0">
                <a:latin typeface="Arial"/>
                <a:cs typeface="Arial"/>
              </a:rPr>
              <a:t>AND</a:t>
            </a:r>
            <a:r>
              <a:rPr sz="3600" b="1" spc="-20" dirty="0">
                <a:latin typeface="Arial"/>
                <a:cs typeface="Arial"/>
              </a:rPr>
              <a:t> </a:t>
            </a:r>
            <a:r>
              <a:rPr sz="3600" b="1" dirty="0">
                <a:latin typeface="Arial"/>
                <a:cs typeface="Arial"/>
              </a:rPr>
              <a:t>MANAGEMENT</a:t>
            </a:r>
            <a:r>
              <a:rPr sz="3600" b="1" spc="-25" dirty="0">
                <a:latin typeface="Arial"/>
                <a:cs typeface="Arial"/>
              </a:rPr>
              <a:t> </a:t>
            </a:r>
            <a:r>
              <a:rPr sz="3600" i="1" dirty="0">
                <a:latin typeface="Arial"/>
                <a:cs typeface="Arial"/>
              </a:rPr>
              <a:t>(cont.)</a:t>
            </a:r>
            <a:endParaRPr sz="3600">
              <a:latin typeface="Arial"/>
              <a:cs typeface="Arial"/>
            </a:endParaRPr>
          </a:p>
        </p:txBody>
      </p:sp>
      <p:sp>
        <p:nvSpPr>
          <p:cNvPr id="25" name="object 25"/>
          <p:cNvSpPr txBox="1"/>
          <p:nvPr/>
        </p:nvSpPr>
        <p:spPr>
          <a:xfrm>
            <a:off x="5618851" y="3916558"/>
            <a:ext cx="784860" cy="238760"/>
          </a:xfrm>
          <a:prstGeom prst="rect">
            <a:avLst/>
          </a:prstGeom>
        </p:spPr>
        <p:txBody>
          <a:bodyPr vert="horz" wrap="square" lIns="0" tIns="12065" rIns="0" bIns="0" rtlCol="0">
            <a:spAutoFit/>
          </a:bodyPr>
          <a:lstStyle/>
          <a:p>
            <a:pPr marL="12700">
              <a:lnSpc>
                <a:spcPct val="100000"/>
              </a:lnSpc>
              <a:spcBef>
                <a:spcPts val="95"/>
              </a:spcBef>
            </a:pPr>
            <a:r>
              <a:rPr sz="1400" b="1" spc="-10" dirty="0">
                <a:solidFill>
                  <a:srgbClr val="F9F8F8"/>
                </a:solidFill>
                <a:latin typeface="Arial"/>
                <a:cs typeface="Arial"/>
              </a:rPr>
              <a:t>M</a:t>
            </a:r>
            <a:r>
              <a:rPr sz="1400" b="1" spc="-5" dirty="0">
                <a:solidFill>
                  <a:srgbClr val="F9F8F8"/>
                </a:solidFill>
                <a:latin typeface="Arial"/>
                <a:cs typeface="Arial"/>
              </a:rPr>
              <a:t>I</a:t>
            </a:r>
            <a:r>
              <a:rPr sz="1400" b="1" spc="-10" dirty="0">
                <a:solidFill>
                  <a:srgbClr val="F9F8F8"/>
                </a:solidFill>
                <a:latin typeface="Arial"/>
                <a:cs typeface="Arial"/>
              </a:rPr>
              <a:t>N</a:t>
            </a:r>
            <a:r>
              <a:rPr sz="1400" b="1" spc="-5" dirty="0">
                <a:solidFill>
                  <a:srgbClr val="F9F8F8"/>
                </a:solidFill>
                <a:latin typeface="Arial"/>
                <a:cs typeface="Arial"/>
              </a:rPr>
              <a:t>I</a:t>
            </a:r>
            <a:r>
              <a:rPr sz="1400" b="1" spc="-10" dirty="0">
                <a:solidFill>
                  <a:srgbClr val="F9F8F8"/>
                </a:solidFill>
                <a:latin typeface="Arial"/>
                <a:cs typeface="Arial"/>
              </a:rPr>
              <a:t>MAL</a:t>
            </a:r>
            <a:endParaRPr sz="1400">
              <a:latin typeface="Arial"/>
              <a:cs typeface="Arial"/>
            </a:endParaRPr>
          </a:p>
        </p:txBody>
      </p:sp>
      <p:sp>
        <p:nvSpPr>
          <p:cNvPr id="26" name="object 26"/>
          <p:cNvSpPr txBox="1"/>
          <p:nvPr/>
        </p:nvSpPr>
        <p:spPr>
          <a:xfrm>
            <a:off x="5618851" y="4129968"/>
            <a:ext cx="3514725" cy="452120"/>
          </a:xfrm>
          <a:prstGeom prst="rect">
            <a:avLst/>
          </a:prstGeom>
        </p:spPr>
        <p:txBody>
          <a:bodyPr vert="horz" wrap="square" lIns="0" tIns="12065" rIns="0" bIns="0" rtlCol="0">
            <a:spAutoFit/>
          </a:bodyPr>
          <a:lstStyle/>
          <a:p>
            <a:pPr marL="12700" marR="5080">
              <a:lnSpc>
                <a:spcPct val="100000"/>
              </a:lnSpc>
              <a:spcBef>
                <a:spcPts val="95"/>
              </a:spcBef>
            </a:pPr>
            <a:r>
              <a:rPr sz="1400" spc="-5" dirty="0">
                <a:solidFill>
                  <a:srgbClr val="F9F8F8"/>
                </a:solidFill>
                <a:latin typeface="Arial MT"/>
                <a:cs typeface="Arial MT"/>
              </a:rPr>
              <a:t>Casualties in this category are often referred </a:t>
            </a:r>
            <a:r>
              <a:rPr sz="1400" spc="-375" dirty="0">
                <a:solidFill>
                  <a:srgbClr val="F9F8F8"/>
                </a:solidFill>
                <a:latin typeface="Arial MT"/>
                <a:cs typeface="Arial MT"/>
              </a:rPr>
              <a:t> </a:t>
            </a:r>
            <a:r>
              <a:rPr sz="1400" spc="-5" dirty="0">
                <a:solidFill>
                  <a:srgbClr val="F9F8F8"/>
                </a:solidFill>
                <a:latin typeface="Arial MT"/>
                <a:cs typeface="Arial MT"/>
              </a:rPr>
              <a:t>as</a:t>
            </a:r>
            <a:r>
              <a:rPr sz="1400" spc="-10" dirty="0">
                <a:solidFill>
                  <a:srgbClr val="F9F8F8"/>
                </a:solidFill>
                <a:latin typeface="Arial MT"/>
                <a:cs typeface="Arial MT"/>
              </a:rPr>
              <a:t> </a:t>
            </a:r>
            <a:r>
              <a:rPr sz="1400" spc="-5" dirty="0">
                <a:solidFill>
                  <a:srgbClr val="F9F8F8"/>
                </a:solidFill>
                <a:latin typeface="Arial MT"/>
                <a:cs typeface="Arial MT"/>
              </a:rPr>
              <a:t>the</a:t>
            </a:r>
            <a:r>
              <a:rPr sz="1400" spc="-10" dirty="0">
                <a:solidFill>
                  <a:srgbClr val="F9F8F8"/>
                </a:solidFill>
                <a:latin typeface="Arial MT"/>
                <a:cs typeface="Arial MT"/>
              </a:rPr>
              <a:t> </a:t>
            </a:r>
            <a:r>
              <a:rPr sz="1400" spc="-5" dirty="0">
                <a:solidFill>
                  <a:srgbClr val="F9F8F8"/>
                </a:solidFill>
                <a:latin typeface="Arial MT"/>
                <a:cs typeface="Arial MT"/>
              </a:rPr>
              <a:t>“walking</a:t>
            </a:r>
            <a:r>
              <a:rPr sz="1400" spc="-10" dirty="0">
                <a:solidFill>
                  <a:srgbClr val="F9F8F8"/>
                </a:solidFill>
                <a:latin typeface="Arial MT"/>
                <a:cs typeface="Arial MT"/>
              </a:rPr>
              <a:t> </a:t>
            </a:r>
            <a:r>
              <a:rPr sz="1400" spc="-5" dirty="0">
                <a:solidFill>
                  <a:srgbClr val="F9F8F8"/>
                </a:solidFill>
                <a:latin typeface="Arial MT"/>
                <a:cs typeface="Arial MT"/>
              </a:rPr>
              <a:t>wounded.”</a:t>
            </a:r>
            <a:r>
              <a:rPr sz="1400" spc="-100" dirty="0">
                <a:solidFill>
                  <a:srgbClr val="F9F8F8"/>
                </a:solidFill>
                <a:latin typeface="Arial MT"/>
                <a:cs typeface="Arial MT"/>
              </a:rPr>
              <a:t> </a:t>
            </a:r>
            <a:r>
              <a:rPr sz="1400" spc="-5" dirty="0">
                <a:solidFill>
                  <a:srgbClr val="F9F8F8"/>
                </a:solidFill>
                <a:latin typeface="Arial MT"/>
                <a:cs typeface="Arial MT"/>
              </a:rPr>
              <a:t>Although</a:t>
            </a:r>
            <a:r>
              <a:rPr sz="1400" spc="-25" dirty="0">
                <a:solidFill>
                  <a:srgbClr val="F9F8F8"/>
                </a:solidFill>
                <a:latin typeface="Arial MT"/>
                <a:cs typeface="Arial MT"/>
              </a:rPr>
              <a:t> </a:t>
            </a:r>
            <a:r>
              <a:rPr sz="1400" spc="-5" dirty="0">
                <a:solidFill>
                  <a:srgbClr val="F9F8F8"/>
                </a:solidFill>
                <a:latin typeface="Arial MT"/>
                <a:cs typeface="Arial MT"/>
              </a:rPr>
              <a:t>these</a:t>
            </a:r>
            <a:endParaRPr sz="1400">
              <a:latin typeface="Arial MT"/>
              <a:cs typeface="Arial MT"/>
            </a:endParaRPr>
          </a:p>
        </p:txBody>
      </p:sp>
      <p:sp>
        <p:nvSpPr>
          <p:cNvPr id="27" name="object 27"/>
          <p:cNvSpPr txBox="1"/>
          <p:nvPr/>
        </p:nvSpPr>
        <p:spPr>
          <a:xfrm>
            <a:off x="5580751" y="4556788"/>
            <a:ext cx="3608070" cy="1092200"/>
          </a:xfrm>
          <a:prstGeom prst="rect">
            <a:avLst/>
          </a:prstGeom>
        </p:spPr>
        <p:txBody>
          <a:bodyPr vert="horz" wrap="square" lIns="0" tIns="12065" rIns="0" bIns="0" rtlCol="0">
            <a:spAutoFit/>
          </a:bodyPr>
          <a:lstStyle/>
          <a:p>
            <a:pPr marL="50800" marR="43180">
              <a:lnSpc>
                <a:spcPct val="100000"/>
              </a:lnSpc>
              <a:spcBef>
                <a:spcPts val="95"/>
              </a:spcBef>
            </a:pPr>
            <a:r>
              <a:rPr sz="1400" spc="-5" dirty="0">
                <a:solidFill>
                  <a:srgbClr val="F9F8F8"/>
                </a:solidFill>
                <a:latin typeface="Arial MT"/>
                <a:cs typeface="Arial MT"/>
              </a:rPr>
              <a:t>patients may appear to be in bad shape at </a:t>
            </a:r>
            <a:r>
              <a:rPr sz="1400" dirty="0">
                <a:solidFill>
                  <a:srgbClr val="F9F8F8"/>
                </a:solidFill>
                <a:latin typeface="Arial MT"/>
                <a:cs typeface="Arial MT"/>
              </a:rPr>
              <a:t> </a:t>
            </a:r>
            <a:r>
              <a:rPr sz="1400" spc="-5" dirty="0">
                <a:solidFill>
                  <a:srgbClr val="F9F8F8"/>
                </a:solidFill>
                <a:latin typeface="Arial MT"/>
                <a:cs typeface="Arial MT"/>
              </a:rPr>
              <a:t>first,</a:t>
            </a:r>
            <a:r>
              <a:rPr sz="1400" spc="-10" dirty="0">
                <a:solidFill>
                  <a:srgbClr val="F9F8F8"/>
                </a:solidFill>
                <a:latin typeface="Arial MT"/>
                <a:cs typeface="Arial MT"/>
              </a:rPr>
              <a:t> </a:t>
            </a:r>
            <a:r>
              <a:rPr sz="1400" spc="-5" dirty="0">
                <a:solidFill>
                  <a:srgbClr val="F9F8F8"/>
                </a:solidFill>
                <a:latin typeface="Arial MT"/>
                <a:cs typeface="Arial MT"/>
              </a:rPr>
              <a:t>it</a:t>
            </a:r>
            <a:r>
              <a:rPr sz="1400" spc="10" dirty="0">
                <a:solidFill>
                  <a:srgbClr val="F9F8F8"/>
                </a:solidFill>
                <a:latin typeface="Arial MT"/>
                <a:cs typeface="Arial MT"/>
              </a:rPr>
              <a:t> </a:t>
            </a:r>
            <a:r>
              <a:rPr sz="1400" spc="-5" dirty="0">
                <a:solidFill>
                  <a:srgbClr val="F9F8F8"/>
                </a:solidFill>
                <a:latin typeface="Arial MT"/>
                <a:cs typeface="Arial MT"/>
              </a:rPr>
              <a:t>is</a:t>
            </a:r>
            <a:r>
              <a:rPr sz="1400" spc="15" dirty="0">
                <a:solidFill>
                  <a:srgbClr val="F9F8F8"/>
                </a:solidFill>
                <a:latin typeface="Arial MT"/>
                <a:cs typeface="Arial MT"/>
              </a:rPr>
              <a:t> </a:t>
            </a:r>
            <a:r>
              <a:rPr sz="1400" spc="-5" dirty="0">
                <a:solidFill>
                  <a:srgbClr val="F9F8F8"/>
                </a:solidFill>
                <a:latin typeface="Arial MT"/>
                <a:cs typeface="Arial MT"/>
              </a:rPr>
              <a:t>their</a:t>
            </a:r>
            <a:r>
              <a:rPr sz="1400" spc="-10" dirty="0">
                <a:solidFill>
                  <a:srgbClr val="F9F8F8"/>
                </a:solidFill>
                <a:latin typeface="Arial MT"/>
                <a:cs typeface="Arial MT"/>
              </a:rPr>
              <a:t> </a:t>
            </a:r>
            <a:r>
              <a:rPr sz="1400" spc="-305" dirty="0">
                <a:solidFill>
                  <a:srgbClr val="F9F8F8"/>
                </a:solidFill>
                <a:latin typeface="Arial MT"/>
                <a:cs typeface="Arial MT"/>
              </a:rPr>
              <a:t>phy</a:t>
            </a:r>
            <a:r>
              <a:rPr sz="2100" b="1" spc="-457" baseline="29761" dirty="0">
                <a:solidFill>
                  <a:srgbClr val="BC222C"/>
                </a:solidFill>
                <a:latin typeface="Arial"/>
                <a:cs typeface="Arial"/>
              </a:rPr>
              <a:t>I</a:t>
            </a:r>
            <a:r>
              <a:rPr sz="1400" spc="-305" dirty="0">
                <a:solidFill>
                  <a:srgbClr val="F9F8F8"/>
                </a:solidFill>
                <a:latin typeface="Arial MT"/>
                <a:cs typeface="Arial MT"/>
              </a:rPr>
              <a:t>s</a:t>
            </a:r>
            <a:r>
              <a:rPr sz="2100" b="1" spc="-457" baseline="29761" dirty="0">
                <a:solidFill>
                  <a:srgbClr val="BC222C"/>
                </a:solidFill>
                <a:latin typeface="Arial"/>
                <a:cs typeface="Arial"/>
              </a:rPr>
              <a:t>M</a:t>
            </a:r>
            <a:r>
              <a:rPr sz="1400" spc="-305" dirty="0">
                <a:solidFill>
                  <a:srgbClr val="F9F8F8"/>
                </a:solidFill>
                <a:latin typeface="Arial MT"/>
                <a:cs typeface="Arial MT"/>
              </a:rPr>
              <a:t>io</a:t>
            </a:r>
            <a:r>
              <a:rPr sz="2100" b="1" spc="-457" baseline="29761" dirty="0">
                <a:solidFill>
                  <a:srgbClr val="BC222C"/>
                </a:solidFill>
                <a:latin typeface="Arial"/>
                <a:cs typeface="Arial"/>
              </a:rPr>
              <a:t>M</a:t>
            </a:r>
            <a:r>
              <a:rPr sz="1400" spc="-305" dirty="0">
                <a:solidFill>
                  <a:srgbClr val="F9F8F8"/>
                </a:solidFill>
                <a:latin typeface="Arial MT"/>
                <a:cs typeface="Arial MT"/>
              </a:rPr>
              <a:t>lo</a:t>
            </a:r>
            <a:r>
              <a:rPr sz="2100" b="1" spc="-457" baseline="29761" dirty="0">
                <a:solidFill>
                  <a:srgbClr val="BC222C"/>
                </a:solidFill>
                <a:latin typeface="Arial"/>
                <a:cs typeface="Arial"/>
              </a:rPr>
              <a:t>E</a:t>
            </a:r>
            <a:r>
              <a:rPr sz="1400" spc="-305" dirty="0">
                <a:solidFill>
                  <a:srgbClr val="F9F8F8"/>
                </a:solidFill>
                <a:latin typeface="Arial MT"/>
                <a:cs typeface="Arial MT"/>
              </a:rPr>
              <a:t>gi</a:t>
            </a:r>
            <a:r>
              <a:rPr sz="2100" b="1" spc="-457" baseline="29761" dirty="0">
                <a:solidFill>
                  <a:srgbClr val="BC222C"/>
                </a:solidFill>
                <a:latin typeface="Arial"/>
                <a:cs typeface="Arial"/>
              </a:rPr>
              <a:t>D</a:t>
            </a:r>
            <a:r>
              <a:rPr sz="1400" spc="-305" dirty="0">
                <a:solidFill>
                  <a:srgbClr val="F9F8F8"/>
                </a:solidFill>
                <a:latin typeface="Arial MT"/>
                <a:cs typeface="Arial MT"/>
              </a:rPr>
              <a:t>c</a:t>
            </a:r>
            <a:r>
              <a:rPr sz="2100" b="1" spc="-457" baseline="29761" dirty="0">
                <a:solidFill>
                  <a:srgbClr val="BC222C"/>
                </a:solidFill>
                <a:latin typeface="Arial"/>
                <a:cs typeface="Arial"/>
              </a:rPr>
              <a:t>IA</a:t>
            </a:r>
            <a:r>
              <a:rPr sz="1400" spc="-305" dirty="0">
                <a:solidFill>
                  <a:srgbClr val="F9F8F8"/>
                </a:solidFill>
                <a:latin typeface="Arial MT"/>
                <a:cs typeface="Arial MT"/>
              </a:rPr>
              <a:t>st</a:t>
            </a:r>
            <a:r>
              <a:rPr sz="2100" b="1" spc="-457" baseline="29761" dirty="0">
                <a:solidFill>
                  <a:srgbClr val="BC222C"/>
                </a:solidFill>
                <a:latin typeface="Arial"/>
                <a:cs typeface="Arial"/>
              </a:rPr>
              <a:t>T</a:t>
            </a:r>
            <a:r>
              <a:rPr sz="1400" spc="-305" dirty="0">
                <a:solidFill>
                  <a:srgbClr val="F9F8F8"/>
                </a:solidFill>
                <a:latin typeface="Arial MT"/>
                <a:cs typeface="Arial MT"/>
              </a:rPr>
              <a:t>a</a:t>
            </a:r>
            <a:r>
              <a:rPr sz="2100" b="1" spc="-457" baseline="29761" dirty="0">
                <a:solidFill>
                  <a:srgbClr val="BC222C"/>
                </a:solidFill>
                <a:latin typeface="Arial"/>
                <a:cs typeface="Arial"/>
              </a:rPr>
              <a:t>E</a:t>
            </a:r>
            <a:r>
              <a:rPr sz="1400" spc="-305" dirty="0">
                <a:solidFill>
                  <a:srgbClr val="F9F8F8"/>
                </a:solidFill>
                <a:latin typeface="Arial MT"/>
                <a:cs typeface="Arial MT"/>
              </a:rPr>
              <a:t>te</a:t>
            </a:r>
            <a:r>
              <a:rPr sz="1400" spc="-250" dirty="0">
                <a:solidFill>
                  <a:srgbClr val="F9F8F8"/>
                </a:solidFill>
                <a:latin typeface="Arial MT"/>
                <a:cs typeface="Arial MT"/>
              </a:rPr>
              <a:t> </a:t>
            </a:r>
            <a:r>
              <a:rPr sz="1400" spc="-5" dirty="0">
                <a:solidFill>
                  <a:srgbClr val="F9F8F8"/>
                </a:solidFill>
                <a:latin typeface="Arial MT"/>
                <a:cs typeface="Arial MT"/>
              </a:rPr>
              <a:t>that tells</a:t>
            </a:r>
            <a:r>
              <a:rPr sz="1400" spc="5" dirty="0">
                <a:solidFill>
                  <a:srgbClr val="F9F8F8"/>
                </a:solidFill>
                <a:latin typeface="Arial MT"/>
                <a:cs typeface="Arial MT"/>
              </a:rPr>
              <a:t> </a:t>
            </a:r>
            <a:r>
              <a:rPr sz="1400" spc="-5" dirty="0">
                <a:solidFill>
                  <a:srgbClr val="F9F8F8"/>
                </a:solidFill>
                <a:latin typeface="Arial MT"/>
                <a:cs typeface="Arial MT"/>
              </a:rPr>
              <a:t>the </a:t>
            </a:r>
            <a:r>
              <a:rPr sz="1400" dirty="0">
                <a:solidFill>
                  <a:srgbClr val="F9F8F8"/>
                </a:solidFill>
                <a:latin typeface="Arial MT"/>
                <a:cs typeface="Arial MT"/>
              </a:rPr>
              <a:t> </a:t>
            </a:r>
            <a:r>
              <a:rPr sz="1400" spc="-5" dirty="0">
                <a:solidFill>
                  <a:srgbClr val="F9F8F8"/>
                </a:solidFill>
                <a:latin typeface="Arial MT"/>
                <a:cs typeface="Arial MT"/>
              </a:rPr>
              <a:t>true </a:t>
            </a:r>
            <a:r>
              <a:rPr sz="1400" spc="-20" dirty="0">
                <a:solidFill>
                  <a:srgbClr val="F9F8F8"/>
                </a:solidFill>
                <a:latin typeface="Arial MT"/>
                <a:cs typeface="Arial MT"/>
              </a:rPr>
              <a:t>story. </a:t>
            </a:r>
            <a:r>
              <a:rPr sz="1400" spc="-5" dirty="0">
                <a:solidFill>
                  <a:srgbClr val="F9F8F8"/>
                </a:solidFill>
                <a:latin typeface="Arial MT"/>
                <a:cs typeface="Arial MT"/>
              </a:rPr>
              <a:t>Casualties who fit into the minimal </a:t>
            </a:r>
            <a:r>
              <a:rPr sz="1400" spc="-375" dirty="0">
                <a:solidFill>
                  <a:srgbClr val="F9F8F8"/>
                </a:solidFill>
                <a:latin typeface="Arial MT"/>
                <a:cs typeface="Arial MT"/>
              </a:rPr>
              <a:t> </a:t>
            </a:r>
            <a:r>
              <a:rPr sz="1400" spc="-5" dirty="0">
                <a:solidFill>
                  <a:srgbClr val="F9F8F8"/>
                </a:solidFill>
                <a:latin typeface="Arial MT"/>
                <a:cs typeface="Arial MT"/>
              </a:rPr>
              <a:t>category may not present themselves until </a:t>
            </a:r>
            <a:r>
              <a:rPr sz="1400" dirty="0">
                <a:solidFill>
                  <a:srgbClr val="F9F8F8"/>
                </a:solidFill>
                <a:latin typeface="Arial MT"/>
                <a:cs typeface="Arial MT"/>
              </a:rPr>
              <a:t> </a:t>
            </a:r>
            <a:r>
              <a:rPr sz="1400" spc="-5" dirty="0">
                <a:solidFill>
                  <a:srgbClr val="F9F8F8"/>
                </a:solidFill>
                <a:latin typeface="Arial MT"/>
                <a:cs typeface="Arial MT"/>
              </a:rPr>
              <a:t>late</a:t>
            </a:r>
            <a:r>
              <a:rPr sz="1400" spc="-15" dirty="0">
                <a:solidFill>
                  <a:srgbClr val="F9F8F8"/>
                </a:solidFill>
                <a:latin typeface="Arial MT"/>
                <a:cs typeface="Arial MT"/>
              </a:rPr>
              <a:t> </a:t>
            </a:r>
            <a:r>
              <a:rPr sz="1400" spc="-5" dirty="0">
                <a:solidFill>
                  <a:srgbClr val="F9F8F8"/>
                </a:solidFill>
                <a:latin typeface="Arial MT"/>
                <a:cs typeface="Arial MT"/>
              </a:rPr>
              <a:t>in</a:t>
            </a:r>
            <a:r>
              <a:rPr sz="1400" spc="-10" dirty="0">
                <a:solidFill>
                  <a:srgbClr val="F9F8F8"/>
                </a:solidFill>
                <a:latin typeface="Arial MT"/>
                <a:cs typeface="Arial MT"/>
              </a:rPr>
              <a:t> </a:t>
            </a:r>
            <a:r>
              <a:rPr sz="1400" spc="-5" dirty="0">
                <a:solidFill>
                  <a:srgbClr val="F9F8F8"/>
                </a:solidFill>
                <a:latin typeface="Arial MT"/>
                <a:cs typeface="Arial MT"/>
              </a:rPr>
              <a:t>the</a:t>
            </a:r>
            <a:r>
              <a:rPr sz="1400" spc="-10" dirty="0">
                <a:solidFill>
                  <a:srgbClr val="F9F8F8"/>
                </a:solidFill>
                <a:latin typeface="Arial MT"/>
                <a:cs typeface="Arial MT"/>
              </a:rPr>
              <a:t> </a:t>
            </a:r>
            <a:r>
              <a:rPr sz="1400" spc="-5" dirty="0">
                <a:solidFill>
                  <a:srgbClr val="F9F8F8"/>
                </a:solidFill>
                <a:latin typeface="Arial MT"/>
                <a:cs typeface="Arial MT"/>
              </a:rPr>
              <a:t>triage</a:t>
            </a:r>
            <a:r>
              <a:rPr sz="1400" spc="-25" dirty="0">
                <a:solidFill>
                  <a:srgbClr val="F9F8F8"/>
                </a:solidFill>
                <a:latin typeface="Arial MT"/>
                <a:cs typeface="Arial MT"/>
              </a:rPr>
              <a:t> </a:t>
            </a:r>
            <a:r>
              <a:rPr sz="1400" spc="-5" dirty="0">
                <a:solidFill>
                  <a:srgbClr val="F9F8F8"/>
                </a:solidFill>
                <a:latin typeface="Arial MT"/>
                <a:cs typeface="Arial MT"/>
              </a:rPr>
              <a:t>process.</a:t>
            </a:r>
            <a:endParaRPr sz="1400">
              <a:latin typeface="Arial MT"/>
              <a:cs typeface="Arial MT"/>
            </a:endParaRPr>
          </a:p>
        </p:txBody>
      </p:sp>
      <p:grpSp>
        <p:nvGrpSpPr>
          <p:cNvPr id="28" name="object 28"/>
          <p:cNvGrpSpPr/>
          <p:nvPr/>
        </p:nvGrpSpPr>
        <p:grpSpPr>
          <a:xfrm>
            <a:off x="5908421" y="3427348"/>
            <a:ext cx="354965" cy="313690"/>
            <a:chOff x="5908421" y="3427348"/>
            <a:chExt cx="354965" cy="313690"/>
          </a:xfrm>
        </p:grpSpPr>
        <p:sp>
          <p:nvSpPr>
            <p:cNvPr id="29" name="object 29"/>
            <p:cNvSpPr/>
            <p:nvPr/>
          </p:nvSpPr>
          <p:spPr>
            <a:xfrm>
              <a:off x="5921121" y="3440048"/>
              <a:ext cx="329565" cy="288290"/>
            </a:xfrm>
            <a:custGeom>
              <a:avLst/>
              <a:gdLst/>
              <a:ahLst/>
              <a:cxnLst/>
              <a:rect l="l" t="t" r="r" b="b"/>
              <a:pathLst>
                <a:path w="329564" h="288289">
                  <a:moveTo>
                    <a:pt x="164592" y="0"/>
                  </a:moveTo>
                  <a:lnTo>
                    <a:pt x="0" y="288036"/>
                  </a:lnTo>
                  <a:lnTo>
                    <a:pt x="329184" y="288036"/>
                  </a:lnTo>
                  <a:lnTo>
                    <a:pt x="164592" y="0"/>
                  </a:lnTo>
                  <a:close/>
                </a:path>
              </a:pathLst>
            </a:custGeom>
            <a:solidFill>
              <a:srgbClr val="938D5C"/>
            </a:solidFill>
          </p:spPr>
          <p:txBody>
            <a:bodyPr wrap="square" lIns="0" tIns="0" rIns="0" bIns="0" rtlCol="0"/>
            <a:lstStyle/>
            <a:p>
              <a:endParaRPr/>
            </a:p>
          </p:txBody>
        </p:sp>
        <p:sp>
          <p:nvSpPr>
            <p:cNvPr id="30" name="object 30"/>
            <p:cNvSpPr/>
            <p:nvPr/>
          </p:nvSpPr>
          <p:spPr>
            <a:xfrm>
              <a:off x="5921121" y="3440048"/>
              <a:ext cx="329565" cy="288290"/>
            </a:xfrm>
            <a:custGeom>
              <a:avLst/>
              <a:gdLst/>
              <a:ahLst/>
              <a:cxnLst/>
              <a:rect l="l" t="t" r="r" b="b"/>
              <a:pathLst>
                <a:path w="329564" h="288289">
                  <a:moveTo>
                    <a:pt x="0" y="288036"/>
                  </a:moveTo>
                  <a:lnTo>
                    <a:pt x="164592" y="0"/>
                  </a:lnTo>
                  <a:lnTo>
                    <a:pt x="329184" y="288036"/>
                  </a:lnTo>
                  <a:lnTo>
                    <a:pt x="0" y="288036"/>
                  </a:lnTo>
                  <a:close/>
                </a:path>
              </a:pathLst>
            </a:custGeom>
            <a:ln w="25400">
              <a:solidFill>
                <a:srgbClr val="938D5C"/>
              </a:solidFill>
            </a:ln>
          </p:spPr>
          <p:txBody>
            <a:bodyPr wrap="square" lIns="0" tIns="0" rIns="0" bIns="0" rtlCol="0"/>
            <a:lstStyle/>
            <a:p>
              <a:endParaRPr/>
            </a:p>
          </p:txBody>
        </p:sp>
      </p:grpSp>
      <p:sp>
        <p:nvSpPr>
          <p:cNvPr id="31" name="object 31"/>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437765" algn="l"/>
              </a:tabLst>
            </a:pPr>
            <a:r>
              <a:rPr spc="-5" dirty="0"/>
              <a:t>#TCCC-CPP-PPT-04-01</a:t>
            </a:r>
            <a:r>
              <a:rPr spc="3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27</a:t>
            </a:fld>
            <a:endParaRPr sz="1200"/>
          </a:p>
        </p:txBody>
      </p:sp>
      <p:pic>
        <p:nvPicPr>
          <p:cNvPr id="33" name="Picture 32">
            <a:extLst>
              <a:ext uri="{FF2B5EF4-FFF2-40B4-BE49-F238E27FC236}">
                <a16:creationId xmlns:a16="http://schemas.microsoft.com/office/drawing/2014/main" id="{E05EAD63-A54E-D7DC-08D6-566404837B89}"/>
              </a:ext>
            </a:extLst>
          </p:cNvPr>
          <p:cNvPicPr>
            <a:picLocks noChangeAspect="1"/>
          </p:cNvPicPr>
          <p:nvPr/>
        </p:nvPicPr>
        <p:blipFill>
          <a:blip r:embed="rId15"/>
          <a:stretch>
            <a:fillRect/>
          </a:stretch>
        </p:blipFill>
        <p:spPr>
          <a:xfrm>
            <a:off x="11035" y="13558"/>
            <a:ext cx="12180965" cy="6844441"/>
          </a:xfrm>
          <a:prstGeom prst="rect">
            <a:avLst/>
          </a:prstGeom>
        </p:spPr>
      </p:pic>
      <p:pic>
        <p:nvPicPr>
          <p:cNvPr id="34" name="Picture 33">
            <a:extLst>
              <a:ext uri="{FF2B5EF4-FFF2-40B4-BE49-F238E27FC236}">
                <a16:creationId xmlns:a16="http://schemas.microsoft.com/office/drawing/2014/main" id="{F261C7E3-27B4-F9C7-DFAE-4CFACFE35369}"/>
              </a:ext>
            </a:extLst>
          </p:cNvPr>
          <p:cNvPicPr>
            <a:picLocks noChangeAspect="1"/>
          </p:cNvPicPr>
          <p:nvPr/>
        </p:nvPicPr>
        <p:blipFill>
          <a:blip r:embed="rId15"/>
          <a:stretch>
            <a:fillRect/>
          </a:stretch>
        </p:blipFill>
        <p:spPr>
          <a:xfrm>
            <a:off x="-17321" y="14077"/>
            <a:ext cx="12198286" cy="684392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767070"/>
                </a:solidFill>
              </a:rPr>
              <a:t>Module 4:</a:t>
            </a:r>
            <a:r>
              <a:rPr sz="2000" spc="-15" dirty="0">
                <a:solidFill>
                  <a:srgbClr val="767070"/>
                </a:solidFill>
              </a:rPr>
              <a:t> </a:t>
            </a:r>
            <a:r>
              <a:rPr sz="2000" spc="-5" dirty="0">
                <a:solidFill>
                  <a:srgbClr val="767070"/>
                </a:solidFill>
              </a:rPr>
              <a:t>Principles</a:t>
            </a:r>
            <a:r>
              <a:rPr sz="2000" spc="-20" dirty="0">
                <a:solidFill>
                  <a:srgbClr val="767070"/>
                </a:solidFill>
              </a:rPr>
              <a:t> </a:t>
            </a:r>
            <a:r>
              <a:rPr sz="2000" spc="-5" dirty="0">
                <a:solidFill>
                  <a:srgbClr val="767070"/>
                </a:solidFill>
              </a:rPr>
              <a:t>and</a:t>
            </a:r>
            <a:r>
              <a:rPr sz="2000" spc="-80" dirty="0">
                <a:solidFill>
                  <a:srgbClr val="767070"/>
                </a:solidFill>
              </a:rPr>
              <a:t> </a:t>
            </a:r>
            <a:r>
              <a:rPr sz="2000" spc="-5" dirty="0">
                <a:solidFill>
                  <a:srgbClr val="767070"/>
                </a:solidFill>
              </a:rPr>
              <a:t>Application</a:t>
            </a:r>
            <a:r>
              <a:rPr sz="2000" dirty="0">
                <a:solidFill>
                  <a:srgbClr val="767070"/>
                </a:solidFill>
              </a:rPr>
              <a:t> </a:t>
            </a:r>
            <a:r>
              <a:rPr sz="2000" spc="-5" dirty="0">
                <a:solidFill>
                  <a:srgbClr val="767070"/>
                </a:solidFill>
              </a:rPr>
              <a:t>of</a:t>
            </a:r>
            <a:r>
              <a:rPr sz="2000" spc="-10" dirty="0">
                <a:solidFill>
                  <a:srgbClr val="767070"/>
                </a:solidFill>
              </a:rPr>
              <a:t> TFC</a:t>
            </a:r>
            <a:endParaRPr sz="2000"/>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2932938" y="1868424"/>
            <a:ext cx="5722620" cy="4630420"/>
            <a:chOff x="2932938" y="1868424"/>
            <a:chExt cx="5722620" cy="4630420"/>
          </a:xfrm>
        </p:grpSpPr>
        <p:pic>
          <p:nvPicPr>
            <p:cNvPr id="5" name="object 5"/>
            <p:cNvPicPr/>
            <p:nvPr/>
          </p:nvPicPr>
          <p:blipFill>
            <a:blip r:embed="rId4" cstate="print"/>
            <a:stretch>
              <a:fillRect/>
            </a:stretch>
          </p:blipFill>
          <p:spPr>
            <a:xfrm>
              <a:off x="4172816" y="1868424"/>
              <a:ext cx="4482557" cy="4629898"/>
            </a:xfrm>
            <a:prstGeom prst="rect">
              <a:avLst/>
            </a:prstGeom>
          </p:spPr>
        </p:pic>
        <p:pic>
          <p:nvPicPr>
            <p:cNvPr id="6" name="object 6"/>
            <p:cNvPicPr/>
            <p:nvPr/>
          </p:nvPicPr>
          <p:blipFill>
            <a:blip r:embed="rId5" cstate="print"/>
            <a:stretch>
              <a:fillRect/>
            </a:stretch>
          </p:blipFill>
          <p:spPr>
            <a:xfrm>
              <a:off x="5982461" y="3779532"/>
              <a:ext cx="890015" cy="890003"/>
            </a:xfrm>
            <a:prstGeom prst="rect">
              <a:avLst/>
            </a:prstGeom>
          </p:spPr>
        </p:pic>
        <p:pic>
          <p:nvPicPr>
            <p:cNvPr id="7" name="object 7"/>
            <p:cNvPicPr/>
            <p:nvPr/>
          </p:nvPicPr>
          <p:blipFill>
            <a:blip r:embed="rId6" cstate="print"/>
            <a:stretch>
              <a:fillRect/>
            </a:stretch>
          </p:blipFill>
          <p:spPr>
            <a:xfrm>
              <a:off x="2932938" y="3316224"/>
              <a:ext cx="1427225" cy="1808987"/>
            </a:xfrm>
            <a:prstGeom prst="rect">
              <a:avLst/>
            </a:prstGeom>
          </p:spPr>
        </p:pic>
      </p:grpSp>
      <p:pic>
        <p:nvPicPr>
          <p:cNvPr id="8" name="object 8"/>
          <p:cNvPicPr/>
          <p:nvPr/>
        </p:nvPicPr>
        <p:blipFill>
          <a:blip r:embed="rId7" cstate="print"/>
          <a:stretch>
            <a:fillRect/>
          </a:stretch>
        </p:blipFill>
        <p:spPr>
          <a:xfrm>
            <a:off x="467868" y="1780032"/>
            <a:ext cx="1545335" cy="4629911"/>
          </a:xfrm>
          <a:prstGeom prst="rect">
            <a:avLst/>
          </a:prstGeom>
        </p:spPr>
      </p:pic>
      <p:sp>
        <p:nvSpPr>
          <p:cNvPr id="9" name="object 9"/>
          <p:cNvSpPr txBox="1"/>
          <p:nvPr/>
        </p:nvSpPr>
        <p:spPr>
          <a:xfrm>
            <a:off x="3168387" y="2632946"/>
            <a:ext cx="1040130" cy="636905"/>
          </a:xfrm>
          <a:prstGeom prst="rect">
            <a:avLst/>
          </a:prstGeom>
        </p:spPr>
        <p:txBody>
          <a:bodyPr vert="horz" wrap="square" lIns="0" tIns="12700" rIns="0" bIns="0" rtlCol="0">
            <a:spAutoFit/>
          </a:bodyPr>
          <a:lstStyle/>
          <a:p>
            <a:pPr algn="ctr">
              <a:lnSpc>
                <a:spcPct val="100000"/>
              </a:lnSpc>
              <a:spcBef>
                <a:spcPts val="100"/>
              </a:spcBef>
            </a:pPr>
            <a:r>
              <a:rPr sz="1600" b="1" spc="-5" dirty="0">
                <a:solidFill>
                  <a:srgbClr val="921828"/>
                </a:solidFill>
                <a:latin typeface="Arial"/>
                <a:cs typeface="Arial"/>
              </a:rPr>
              <a:t>TRIAGE</a:t>
            </a:r>
            <a:endParaRPr sz="1600">
              <a:latin typeface="Arial"/>
              <a:cs typeface="Arial"/>
            </a:endParaRPr>
          </a:p>
          <a:p>
            <a:pPr marL="12700" marR="5080" indent="2540" algn="ctr">
              <a:lnSpc>
                <a:spcPct val="100000"/>
              </a:lnSpc>
              <a:spcBef>
                <a:spcPts val="10"/>
              </a:spcBef>
            </a:pPr>
            <a:r>
              <a:rPr sz="1200" b="1" spc="-15" dirty="0">
                <a:latin typeface="Arial"/>
                <a:cs typeface="Arial"/>
              </a:rPr>
              <a:t>ENTRY </a:t>
            </a:r>
            <a:r>
              <a:rPr sz="1200" b="1" spc="-10" dirty="0">
                <a:latin typeface="Arial"/>
                <a:cs typeface="Arial"/>
              </a:rPr>
              <a:t> </a:t>
            </a:r>
            <a:r>
              <a:rPr sz="1200" b="1" spc="-5" dirty="0">
                <a:latin typeface="Arial"/>
                <a:cs typeface="Arial"/>
              </a:rPr>
              <a:t>CH</a:t>
            </a:r>
            <a:r>
              <a:rPr sz="1200" b="1" dirty="0">
                <a:latin typeface="Arial"/>
                <a:cs typeface="Arial"/>
              </a:rPr>
              <a:t>O</a:t>
            </a:r>
            <a:r>
              <a:rPr sz="1200" b="1" spc="-5" dirty="0">
                <a:latin typeface="Arial"/>
                <a:cs typeface="Arial"/>
              </a:rPr>
              <a:t>KEP</a:t>
            </a:r>
            <a:r>
              <a:rPr sz="1200" b="1" dirty="0">
                <a:latin typeface="Arial"/>
                <a:cs typeface="Arial"/>
              </a:rPr>
              <a:t>OI</a:t>
            </a:r>
            <a:r>
              <a:rPr sz="1200" b="1" spc="-5" dirty="0">
                <a:latin typeface="Arial"/>
                <a:cs typeface="Arial"/>
              </a:rPr>
              <a:t>NT</a:t>
            </a:r>
            <a:endParaRPr sz="1200">
              <a:latin typeface="Arial"/>
              <a:cs typeface="Arial"/>
            </a:endParaRPr>
          </a:p>
        </p:txBody>
      </p:sp>
      <p:sp>
        <p:nvSpPr>
          <p:cNvPr id="10" name="object 10"/>
          <p:cNvSpPr txBox="1"/>
          <p:nvPr/>
        </p:nvSpPr>
        <p:spPr>
          <a:xfrm>
            <a:off x="1622109" y="3892843"/>
            <a:ext cx="1294130" cy="635000"/>
          </a:xfrm>
          <a:prstGeom prst="rect">
            <a:avLst/>
          </a:prstGeom>
        </p:spPr>
        <p:txBody>
          <a:bodyPr vert="horz" wrap="square" lIns="0" tIns="12065" rIns="0" bIns="0" rtlCol="0">
            <a:spAutoFit/>
          </a:bodyPr>
          <a:lstStyle/>
          <a:p>
            <a:pPr marL="12700" marR="5080">
              <a:lnSpc>
                <a:spcPct val="100000"/>
              </a:lnSpc>
              <a:spcBef>
                <a:spcPts val="95"/>
              </a:spcBef>
            </a:pPr>
            <a:r>
              <a:rPr sz="2000" b="1" spc="-5" dirty="0">
                <a:solidFill>
                  <a:srgbClr val="921828"/>
                </a:solidFill>
                <a:latin typeface="Arial"/>
                <a:cs typeface="Arial"/>
              </a:rPr>
              <a:t>Incoming </a:t>
            </a:r>
            <a:r>
              <a:rPr sz="2000" b="1" dirty="0">
                <a:solidFill>
                  <a:srgbClr val="921828"/>
                </a:solidFill>
                <a:latin typeface="Arial"/>
                <a:cs typeface="Arial"/>
              </a:rPr>
              <a:t> </a:t>
            </a:r>
            <a:r>
              <a:rPr sz="2000" b="1" spc="-10" dirty="0">
                <a:solidFill>
                  <a:srgbClr val="921828"/>
                </a:solidFill>
                <a:latin typeface="Arial"/>
                <a:cs typeface="Arial"/>
              </a:rPr>
              <a:t>Casua</a:t>
            </a:r>
            <a:r>
              <a:rPr sz="2000" b="1" spc="-5" dirty="0">
                <a:solidFill>
                  <a:srgbClr val="921828"/>
                </a:solidFill>
                <a:latin typeface="Arial"/>
                <a:cs typeface="Arial"/>
              </a:rPr>
              <a:t>lti</a:t>
            </a:r>
            <a:r>
              <a:rPr sz="2000" b="1" spc="-10" dirty="0">
                <a:solidFill>
                  <a:srgbClr val="921828"/>
                </a:solidFill>
                <a:latin typeface="Arial"/>
                <a:cs typeface="Arial"/>
              </a:rPr>
              <a:t>es</a:t>
            </a:r>
            <a:endParaRPr sz="2000">
              <a:latin typeface="Arial"/>
              <a:cs typeface="Arial"/>
            </a:endParaRPr>
          </a:p>
        </p:txBody>
      </p:sp>
      <p:grpSp>
        <p:nvGrpSpPr>
          <p:cNvPr id="11" name="object 11"/>
          <p:cNvGrpSpPr/>
          <p:nvPr/>
        </p:nvGrpSpPr>
        <p:grpSpPr>
          <a:xfrm>
            <a:off x="7001256" y="5000116"/>
            <a:ext cx="883919" cy="684530"/>
            <a:chOff x="7001256" y="5000116"/>
            <a:chExt cx="883919" cy="684530"/>
          </a:xfrm>
        </p:grpSpPr>
        <p:pic>
          <p:nvPicPr>
            <p:cNvPr id="12" name="object 12"/>
            <p:cNvPicPr/>
            <p:nvPr/>
          </p:nvPicPr>
          <p:blipFill>
            <a:blip r:embed="rId8" cstate="print"/>
            <a:stretch>
              <a:fillRect/>
            </a:stretch>
          </p:blipFill>
          <p:spPr>
            <a:xfrm>
              <a:off x="7214946" y="5000116"/>
              <a:ext cx="669721" cy="669721"/>
            </a:xfrm>
            <a:prstGeom prst="rect">
              <a:avLst/>
            </a:prstGeom>
          </p:spPr>
        </p:pic>
        <p:pic>
          <p:nvPicPr>
            <p:cNvPr id="13" name="object 13"/>
            <p:cNvPicPr/>
            <p:nvPr/>
          </p:nvPicPr>
          <p:blipFill>
            <a:blip r:embed="rId9" cstate="print"/>
            <a:stretch>
              <a:fillRect/>
            </a:stretch>
          </p:blipFill>
          <p:spPr>
            <a:xfrm>
              <a:off x="7001256" y="5070347"/>
              <a:ext cx="574547" cy="614171"/>
            </a:xfrm>
            <a:prstGeom prst="rect">
              <a:avLst/>
            </a:prstGeom>
          </p:spPr>
        </p:pic>
      </p:grpSp>
      <p:sp>
        <p:nvSpPr>
          <p:cNvPr id="14" name="object 14"/>
          <p:cNvSpPr txBox="1"/>
          <p:nvPr/>
        </p:nvSpPr>
        <p:spPr>
          <a:xfrm>
            <a:off x="7026013" y="3829577"/>
            <a:ext cx="855980" cy="238760"/>
          </a:xfrm>
          <a:prstGeom prst="rect">
            <a:avLst/>
          </a:prstGeom>
        </p:spPr>
        <p:txBody>
          <a:bodyPr vert="horz" wrap="square" lIns="0" tIns="12065" rIns="0" bIns="0" rtlCol="0">
            <a:spAutoFit/>
          </a:bodyPr>
          <a:lstStyle/>
          <a:p>
            <a:pPr marL="12700">
              <a:lnSpc>
                <a:spcPct val="100000"/>
              </a:lnSpc>
              <a:spcBef>
                <a:spcPts val="95"/>
              </a:spcBef>
            </a:pPr>
            <a:r>
              <a:rPr sz="1400" b="1" spc="-10" dirty="0">
                <a:solidFill>
                  <a:srgbClr val="F4921F"/>
                </a:solidFill>
                <a:latin typeface="Arial"/>
                <a:cs typeface="Arial"/>
              </a:rPr>
              <a:t>DEL</a:t>
            </a:r>
            <a:r>
              <a:rPr sz="1400" b="1" spc="-135" dirty="0">
                <a:solidFill>
                  <a:srgbClr val="F4921F"/>
                </a:solidFill>
                <a:latin typeface="Arial"/>
                <a:cs typeface="Arial"/>
              </a:rPr>
              <a:t>A</a:t>
            </a:r>
            <a:r>
              <a:rPr sz="1400" b="1" spc="-10" dirty="0">
                <a:solidFill>
                  <a:srgbClr val="F4921F"/>
                </a:solidFill>
                <a:latin typeface="Arial"/>
                <a:cs typeface="Arial"/>
              </a:rPr>
              <a:t>YED</a:t>
            </a:r>
            <a:endParaRPr sz="1400">
              <a:latin typeface="Arial"/>
              <a:cs typeface="Arial"/>
            </a:endParaRPr>
          </a:p>
        </p:txBody>
      </p:sp>
      <p:grpSp>
        <p:nvGrpSpPr>
          <p:cNvPr id="15" name="object 15"/>
          <p:cNvGrpSpPr/>
          <p:nvPr/>
        </p:nvGrpSpPr>
        <p:grpSpPr>
          <a:xfrm>
            <a:off x="3829050" y="2081624"/>
            <a:ext cx="5197601" cy="4159154"/>
            <a:chOff x="3829050" y="2081624"/>
            <a:chExt cx="5197601" cy="4159154"/>
          </a:xfrm>
        </p:grpSpPr>
        <p:pic>
          <p:nvPicPr>
            <p:cNvPr id="16" name="object 16"/>
            <p:cNvPicPr/>
            <p:nvPr/>
          </p:nvPicPr>
          <p:blipFill>
            <a:blip r:embed="rId10" cstate="print"/>
            <a:stretch>
              <a:fillRect/>
            </a:stretch>
          </p:blipFill>
          <p:spPr>
            <a:xfrm>
              <a:off x="7507300" y="2929140"/>
              <a:ext cx="674814" cy="572426"/>
            </a:xfrm>
            <a:prstGeom prst="rect">
              <a:avLst/>
            </a:prstGeom>
          </p:spPr>
        </p:pic>
        <p:pic>
          <p:nvPicPr>
            <p:cNvPr id="17" name="object 17"/>
            <p:cNvPicPr/>
            <p:nvPr/>
          </p:nvPicPr>
          <p:blipFill>
            <a:blip r:embed="rId11" cstate="print"/>
            <a:stretch>
              <a:fillRect/>
            </a:stretch>
          </p:blipFill>
          <p:spPr>
            <a:xfrm>
              <a:off x="7700771" y="3300634"/>
              <a:ext cx="682262" cy="507587"/>
            </a:xfrm>
            <a:prstGeom prst="rect">
              <a:avLst/>
            </a:prstGeom>
          </p:spPr>
        </p:pic>
        <p:pic>
          <p:nvPicPr>
            <p:cNvPr id="18" name="object 18"/>
            <p:cNvPicPr/>
            <p:nvPr/>
          </p:nvPicPr>
          <p:blipFill>
            <a:blip r:embed="rId12" cstate="print"/>
            <a:stretch>
              <a:fillRect/>
            </a:stretch>
          </p:blipFill>
          <p:spPr>
            <a:xfrm>
              <a:off x="6194336" y="2081624"/>
              <a:ext cx="340258" cy="660051"/>
            </a:xfrm>
            <a:prstGeom prst="rect">
              <a:avLst/>
            </a:prstGeom>
          </p:spPr>
        </p:pic>
        <p:pic>
          <p:nvPicPr>
            <p:cNvPr id="19" name="object 19"/>
            <p:cNvPicPr/>
            <p:nvPr/>
          </p:nvPicPr>
          <p:blipFill>
            <a:blip r:embed="rId13" cstate="print"/>
            <a:stretch>
              <a:fillRect/>
            </a:stretch>
          </p:blipFill>
          <p:spPr>
            <a:xfrm>
              <a:off x="6558800" y="2102616"/>
              <a:ext cx="333311" cy="657373"/>
            </a:xfrm>
            <a:prstGeom prst="rect">
              <a:avLst/>
            </a:prstGeom>
          </p:spPr>
        </p:pic>
        <p:pic>
          <p:nvPicPr>
            <p:cNvPr id="20" name="object 20"/>
            <p:cNvPicPr/>
            <p:nvPr/>
          </p:nvPicPr>
          <p:blipFill>
            <a:blip r:embed="rId14" cstate="print"/>
            <a:stretch>
              <a:fillRect/>
            </a:stretch>
          </p:blipFill>
          <p:spPr>
            <a:xfrm>
              <a:off x="4529073" y="2987427"/>
              <a:ext cx="690537" cy="593839"/>
            </a:xfrm>
            <a:prstGeom prst="rect">
              <a:avLst/>
            </a:prstGeom>
          </p:spPr>
        </p:pic>
        <p:pic>
          <p:nvPicPr>
            <p:cNvPr id="21" name="object 21"/>
            <p:cNvPicPr/>
            <p:nvPr/>
          </p:nvPicPr>
          <p:blipFill>
            <a:blip r:embed="rId15" cstate="print"/>
            <a:stretch>
              <a:fillRect/>
            </a:stretch>
          </p:blipFill>
          <p:spPr>
            <a:xfrm>
              <a:off x="3829050" y="3641597"/>
              <a:ext cx="5197601" cy="2599181"/>
            </a:xfrm>
            <a:prstGeom prst="rect">
              <a:avLst/>
            </a:prstGeom>
          </p:spPr>
        </p:pic>
        <p:sp>
          <p:nvSpPr>
            <p:cNvPr id="22" name="object 22"/>
            <p:cNvSpPr/>
            <p:nvPr/>
          </p:nvSpPr>
          <p:spPr>
            <a:xfrm>
              <a:off x="3893439" y="3970398"/>
              <a:ext cx="5069205" cy="2167890"/>
            </a:xfrm>
            <a:custGeom>
              <a:avLst/>
              <a:gdLst/>
              <a:ahLst/>
              <a:cxnLst/>
              <a:rect l="l" t="t" r="r" b="b"/>
              <a:pathLst>
                <a:path w="5069205" h="2167890">
                  <a:moveTo>
                    <a:pt x="4919954" y="0"/>
                  </a:moveTo>
                  <a:lnTo>
                    <a:pt x="148869" y="0"/>
                  </a:lnTo>
                  <a:lnTo>
                    <a:pt x="101814" y="7589"/>
                  </a:lnTo>
                  <a:lnTo>
                    <a:pt x="60948" y="28722"/>
                  </a:lnTo>
                  <a:lnTo>
                    <a:pt x="28722" y="60948"/>
                  </a:lnTo>
                  <a:lnTo>
                    <a:pt x="7589" y="101814"/>
                  </a:lnTo>
                  <a:lnTo>
                    <a:pt x="0" y="148869"/>
                  </a:lnTo>
                  <a:lnTo>
                    <a:pt x="0" y="2019020"/>
                  </a:lnTo>
                  <a:lnTo>
                    <a:pt x="7589" y="2066075"/>
                  </a:lnTo>
                  <a:lnTo>
                    <a:pt x="28722" y="2106941"/>
                  </a:lnTo>
                  <a:lnTo>
                    <a:pt x="60948" y="2139167"/>
                  </a:lnTo>
                  <a:lnTo>
                    <a:pt x="101814" y="2160300"/>
                  </a:lnTo>
                  <a:lnTo>
                    <a:pt x="148869" y="2167890"/>
                  </a:lnTo>
                  <a:lnTo>
                    <a:pt x="4919954" y="2167890"/>
                  </a:lnTo>
                  <a:lnTo>
                    <a:pt x="4967009" y="2160300"/>
                  </a:lnTo>
                  <a:lnTo>
                    <a:pt x="5007875" y="2139167"/>
                  </a:lnTo>
                  <a:lnTo>
                    <a:pt x="5040101" y="2106941"/>
                  </a:lnTo>
                  <a:lnTo>
                    <a:pt x="5061234" y="2066075"/>
                  </a:lnTo>
                  <a:lnTo>
                    <a:pt x="5068824" y="2019020"/>
                  </a:lnTo>
                  <a:lnTo>
                    <a:pt x="5068824" y="148869"/>
                  </a:lnTo>
                  <a:lnTo>
                    <a:pt x="5061234" y="101814"/>
                  </a:lnTo>
                  <a:lnTo>
                    <a:pt x="5040101" y="60948"/>
                  </a:lnTo>
                  <a:lnTo>
                    <a:pt x="5007875" y="28722"/>
                  </a:lnTo>
                  <a:lnTo>
                    <a:pt x="4967009" y="7589"/>
                  </a:lnTo>
                  <a:lnTo>
                    <a:pt x="4919954" y="0"/>
                  </a:lnTo>
                  <a:close/>
                </a:path>
              </a:pathLst>
            </a:custGeom>
            <a:solidFill>
              <a:srgbClr val="BBB5A3"/>
            </a:solidFill>
          </p:spPr>
          <p:txBody>
            <a:bodyPr wrap="square" lIns="0" tIns="0" rIns="0" bIns="0" rtlCol="0"/>
            <a:lstStyle/>
            <a:p>
              <a:endParaRPr/>
            </a:p>
          </p:txBody>
        </p:sp>
        <p:sp>
          <p:nvSpPr>
            <p:cNvPr id="23" name="object 23"/>
            <p:cNvSpPr/>
            <p:nvPr/>
          </p:nvSpPr>
          <p:spPr>
            <a:xfrm>
              <a:off x="3893439" y="3970398"/>
              <a:ext cx="5069205" cy="2167890"/>
            </a:xfrm>
            <a:custGeom>
              <a:avLst/>
              <a:gdLst/>
              <a:ahLst/>
              <a:cxnLst/>
              <a:rect l="l" t="t" r="r" b="b"/>
              <a:pathLst>
                <a:path w="5069205" h="2167890">
                  <a:moveTo>
                    <a:pt x="0" y="148869"/>
                  </a:moveTo>
                  <a:lnTo>
                    <a:pt x="7589" y="101814"/>
                  </a:lnTo>
                  <a:lnTo>
                    <a:pt x="28722" y="60948"/>
                  </a:lnTo>
                  <a:lnTo>
                    <a:pt x="60948" y="28722"/>
                  </a:lnTo>
                  <a:lnTo>
                    <a:pt x="101814" y="7589"/>
                  </a:lnTo>
                  <a:lnTo>
                    <a:pt x="148869" y="0"/>
                  </a:lnTo>
                  <a:lnTo>
                    <a:pt x="4919954" y="0"/>
                  </a:lnTo>
                  <a:lnTo>
                    <a:pt x="4967009" y="7589"/>
                  </a:lnTo>
                  <a:lnTo>
                    <a:pt x="5007875" y="28722"/>
                  </a:lnTo>
                  <a:lnTo>
                    <a:pt x="5040101" y="60948"/>
                  </a:lnTo>
                  <a:lnTo>
                    <a:pt x="5061234" y="101814"/>
                  </a:lnTo>
                  <a:lnTo>
                    <a:pt x="5068824" y="148869"/>
                  </a:lnTo>
                  <a:lnTo>
                    <a:pt x="5068824" y="2019020"/>
                  </a:lnTo>
                  <a:lnTo>
                    <a:pt x="5061234" y="2066075"/>
                  </a:lnTo>
                  <a:lnTo>
                    <a:pt x="5040101" y="2106941"/>
                  </a:lnTo>
                  <a:lnTo>
                    <a:pt x="5007875" y="2139167"/>
                  </a:lnTo>
                  <a:lnTo>
                    <a:pt x="4967009" y="2160300"/>
                  </a:lnTo>
                  <a:lnTo>
                    <a:pt x="4919954" y="2167890"/>
                  </a:lnTo>
                  <a:lnTo>
                    <a:pt x="148869" y="2167890"/>
                  </a:lnTo>
                  <a:lnTo>
                    <a:pt x="101814" y="2160300"/>
                  </a:lnTo>
                  <a:lnTo>
                    <a:pt x="60948" y="2139167"/>
                  </a:lnTo>
                  <a:lnTo>
                    <a:pt x="28722" y="2106941"/>
                  </a:lnTo>
                  <a:lnTo>
                    <a:pt x="7589" y="2066075"/>
                  </a:lnTo>
                  <a:lnTo>
                    <a:pt x="0" y="2019020"/>
                  </a:lnTo>
                  <a:lnTo>
                    <a:pt x="0" y="148869"/>
                  </a:lnTo>
                  <a:close/>
                </a:path>
              </a:pathLst>
            </a:custGeom>
            <a:ln w="25400">
              <a:solidFill>
                <a:srgbClr val="BBB5A3"/>
              </a:solidFill>
            </a:ln>
          </p:spPr>
          <p:txBody>
            <a:bodyPr wrap="square" lIns="0" tIns="0" rIns="0" bIns="0" rtlCol="0"/>
            <a:lstStyle/>
            <a:p>
              <a:endParaRPr/>
            </a:p>
          </p:txBody>
        </p:sp>
      </p:grpSp>
      <p:sp>
        <p:nvSpPr>
          <p:cNvPr id="24" name="object 24"/>
          <p:cNvSpPr txBox="1"/>
          <p:nvPr/>
        </p:nvSpPr>
        <p:spPr>
          <a:xfrm>
            <a:off x="5462344" y="3083084"/>
            <a:ext cx="1136015" cy="473709"/>
          </a:xfrm>
          <a:prstGeom prst="rect">
            <a:avLst/>
          </a:prstGeom>
        </p:spPr>
        <p:txBody>
          <a:bodyPr vert="horz" wrap="square" lIns="0" tIns="22860" rIns="0" bIns="0" rtlCol="0">
            <a:spAutoFit/>
          </a:bodyPr>
          <a:lstStyle/>
          <a:p>
            <a:pPr marL="60960" algn="ctr">
              <a:lnSpc>
                <a:spcPct val="100000"/>
              </a:lnSpc>
              <a:spcBef>
                <a:spcPts val="180"/>
              </a:spcBef>
            </a:pPr>
            <a:r>
              <a:rPr sz="1400" b="1" spc="-5" dirty="0">
                <a:solidFill>
                  <a:srgbClr val="938D5C"/>
                </a:solidFill>
                <a:latin typeface="Arial"/>
                <a:cs typeface="Arial"/>
              </a:rPr>
              <a:t>MINIMAL</a:t>
            </a:r>
            <a:endParaRPr sz="1400">
              <a:latin typeface="Arial"/>
              <a:cs typeface="Arial"/>
            </a:endParaRPr>
          </a:p>
          <a:p>
            <a:pPr algn="ctr">
              <a:lnSpc>
                <a:spcPct val="100000"/>
              </a:lnSpc>
              <a:spcBef>
                <a:spcPts val="85"/>
              </a:spcBef>
            </a:pPr>
            <a:r>
              <a:rPr sz="1400" b="1" spc="-15" dirty="0">
                <a:solidFill>
                  <a:srgbClr val="BBB5A3"/>
                </a:solidFill>
                <a:latin typeface="Arial"/>
                <a:cs typeface="Arial"/>
              </a:rPr>
              <a:t>/EXPECTANT</a:t>
            </a:r>
            <a:endParaRPr sz="1400">
              <a:latin typeface="Arial"/>
              <a:cs typeface="Arial"/>
            </a:endParaRPr>
          </a:p>
        </p:txBody>
      </p:sp>
      <p:sp>
        <p:nvSpPr>
          <p:cNvPr id="25" name="object 25"/>
          <p:cNvSpPr txBox="1"/>
          <p:nvPr/>
        </p:nvSpPr>
        <p:spPr>
          <a:xfrm>
            <a:off x="4209765" y="4230514"/>
            <a:ext cx="4324350" cy="227626"/>
          </a:xfrm>
          <a:prstGeom prst="rect">
            <a:avLst/>
          </a:prstGeom>
        </p:spPr>
        <p:txBody>
          <a:bodyPr vert="horz" wrap="square" lIns="0" tIns="12065" rIns="0" bIns="0" rtlCol="0">
            <a:spAutoFit/>
          </a:bodyPr>
          <a:lstStyle/>
          <a:p>
            <a:pPr marL="38100">
              <a:lnSpc>
                <a:spcPct val="100000"/>
              </a:lnSpc>
              <a:spcBef>
                <a:spcPts val="95"/>
              </a:spcBef>
            </a:pPr>
            <a:r>
              <a:rPr lang="en-US" sz="1400" spc="-5" dirty="0">
                <a:solidFill>
                  <a:srgbClr val="F9F8F8"/>
                </a:solidFill>
                <a:latin typeface="Arial MT"/>
                <a:cs typeface="Arial MT"/>
              </a:rPr>
              <a:t>.</a:t>
            </a:r>
            <a:endParaRPr lang="en-US" sz="1400" dirty="0">
              <a:latin typeface="Arial MT"/>
              <a:cs typeface="Arial MT"/>
            </a:endParaRPr>
          </a:p>
        </p:txBody>
      </p:sp>
      <p:sp>
        <p:nvSpPr>
          <p:cNvPr id="26" name="object 26"/>
          <p:cNvSpPr txBox="1"/>
          <p:nvPr/>
        </p:nvSpPr>
        <p:spPr>
          <a:xfrm>
            <a:off x="2174875" y="687706"/>
            <a:ext cx="7842250" cy="1068070"/>
          </a:xfrm>
          <a:prstGeom prst="rect">
            <a:avLst/>
          </a:prstGeom>
        </p:spPr>
        <p:txBody>
          <a:bodyPr vert="horz" wrap="square" lIns="0" tIns="74295" rIns="0" bIns="0" rtlCol="0">
            <a:spAutoFit/>
          </a:bodyPr>
          <a:lstStyle/>
          <a:p>
            <a:pPr marL="12700" marR="5080" indent="372110">
              <a:lnSpc>
                <a:spcPts val="3890"/>
              </a:lnSpc>
              <a:spcBef>
                <a:spcPts val="585"/>
              </a:spcBef>
            </a:pPr>
            <a:r>
              <a:rPr sz="3600" b="1" spc="-40" dirty="0">
                <a:solidFill>
                  <a:srgbClr val="CD9146"/>
                </a:solidFill>
                <a:latin typeface="Arial"/>
                <a:cs typeface="Arial"/>
              </a:rPr>
              <a:t>CASUALTY </a:t>
            </a:r>
            <a:r>
              <a:rPr sz="3600" b="1" spc="-5" dirty="0">
                <a:solidFill>
                  <a:srgbClr val="CD9146"/>
                </a:solidFill>
                <a:latin typeface="Arial"/>
                <a:cs typeface="Arial"/>
              </a:rPr>
              <a:t>COLLECTION </a:t>
            </a:r>
            <a:r>
              <a:rPr sz="3600" b="1" dirty="0">
                <a:solidFill>
                  <a:srgbClr val="CD9146"/>
                </a:solidFill>
                <a:latin typeface="Arial"/>
                <a:cs typeface="Arial"/>
              </a:rPr>
              <a:t>POINT </a:t>
            </a:r>
            <a:r>
              <a:rPr sz="3600" b="1" spc="5" dirty="0">
                <a:solidFill>
                  <a:srgbClr val="CD9146"/>
                </a:solidFill>
                <a:latin typeface="Arial"/>
                <a:cs typeface="Arial"/>
              </a:rPr>
              <a:t> </a:t>
            </a:r>
            <a:r>
              <a:rPr sz="3600" b="1" spc="-60" dirty="0">
                <a:latin typeface="Arial"/>
                <a:cs typeface="Arial"/>
              </a:rPr>
              <a:t>LAYOUT</a:t>
            </a:r>
            <a:r>
              <a:rPr sz="3600" b="1" spc="-160" dirty="0">
                <a:latin typeface="Arial"/>
                <a:cs typeface="Arial"/>
              </a:rPr>
              <a:t> </a:t>
            </a:r>
            <a:r>
              <a:rPr sz="3600" b="1" spc="-5" dirty="0">
                <a:latin typeface="Arial"/>
                <a:cs typeface="Arial"/>
              </a:rPr>
              <a:t>AND</a:t>
            </a:r>
            <a:r>
              <a:rPr sz="3600" b="1" spc="-20" dirty="0">
                <a:latin typeface="Arial"/>
                <a:cs typeface="Arial"/>
              </a:rPr>
              <a:t> </a:t>
            </a:r>
            <a:r>
              <a:rPr sz="3600" b="1" dirty="0">
                <a:latin typeface="Arial"/>
                <a:cs typeface="Arial"/>
              </a:rPr>
              <a:t>MANAGEMENT</a:t>
            </a:r>
            <a:r>
              <a:rPr sz="3600" b="1" spc="-25" dirty="0">
                <a:latin typeface="Arial"/>
                <a:cs typeface="Arial"/>
              </a:rPr>
              <a:t> </a:t>
            </a:r>
            <a:r>
              <a:rPr sz="3600" i="1" dirty="0">
                <a:latin typeface="Arial"/>
                <a:cs typeface="Arial"/>
              </a:rPr>
              <a:t>(cont.)</a:t>
            </a:r>
            <a:endParaRPr sz="3600">
              <a:latin typeface="Arial"/>
              <a:cs typeface="Arial"/>
            </a:endParaRPr>
          </a:p>
        </p:txBody>
      </p:sp>
      <p:grpSp>
        <p:nvGrpSpPr>
          <p:cNvPr id="27" name="object 27"/>
          <p:cNvGrpSpPr/>
          <p:nvPr/>
        </p:nvGrpSpPr>
        <p:grpSpPr>
          <a:xfrm>
            <a:off x="4804283" y="3655186"/>
            <a:ext cx="355600" cy="313690"/>
            <a:chOff x="4804283" y="3655186"/>
            <a:chExt cx="355600" cy="313690"/>
          </a:xfrm>
        </p:grpSpPr>
        <p:sp>
          <p:nvSpPr>
            <p:cNvPr id="28" name="object 28"/>
            <p:cNvSpPr/>
            <p:nvPr/>
          </p:nvSpPr>
          <p:spPr>
            <a:xfrm>
              <a:off x="4816983" y="3667886"/>
              <a:ext cx="330200" cy="288290"/>
            </a:xfrm>
            <a:custGeom>
              <a:avLst/>
              <a:gdLst/>
              <a:ahLst/>
              <a:cxnLst/>
              <a:rect l="l" t="t" r="r" b="b"/>
              <a:pathLst>
                <a:path w="330200" h="288289">
                  <a:moveTo>
                    <a:pt x="164973" y="0"/>
                  </a:moveTo>
                  <a:lnTo>
                    <a:pt x="0" y="288036"/>
                  </a:lnTo>
                  <a:lnTo>
                    <a:pt x="329946" y="288036"/>
                  </a:lnTo>
                  <a:lnTo>
                    <a:pt x="164973" y="0"/>
                  </a:lnTo>
                  <a:close/>
                </a:path>
              </a:pathLst>
            </a:custGeom>
            <a:solidFill>
              <a:srgbClr val="BBB5A3"/>
            </a:solidFill>
          </p:spPr>
          <p:txBody>
            <a:bodyPr wrap="square" lIns="0" tIns="0" rIns="0" bIns="0" rtlCol="0"/>
            <a:lstStyle/>
            <a:p>
              <a:endParaRPr/>
            </a:p>
          </p:txBody>
        </p:sp>
        <p:sp>
          <p:nvSpPr>
            <p:cNvPr id="29" name="object 29"/>
            <p:cNvSpPr/>
            <p:nvPr/>
          </p:nvSpPr>
          <p:spPr>
            <a:xfrm>
              <a:off x="4816983" y="3667886"/>
              <a:ext cx="330200" cy="288290"/>
            </a:xfrm>
            <a:custGeom>
              <a:avLst/>
              <a:gdLst/>
              <a:ahLst/>
              <a:cxnLst/>
              <a:rect l="l" t="t" r="r" b="b"/>
              <a:pathLst>
                <a:path w="330200" h="288289">
                  <a:moveTo>
                    <a:pt x="0" y="288036"/>
                  </a:moveTo>
                  <a:lnTo>
                    <a:pt x="164973" y="0"/>
                  </a:lnTo>
                  <a:lnTo>
                    <a:pt x="329946" y="288036"/>
                  </a:lnTo>
                  <a:lnTo>
                    <a:pt x="0" y="288036"/>
                  </a:lnTo>
                  <a:close/>
                </a:path>
              </a:pathLst>
            </a:custGeom>
            <a:ln w="25400">
              <a:solidFill>
                <a:srgbClr val="BBB5A3"/>
              </a:solidFill>
            </a:ln>
          </p:spPr>
          <p:txBody>
            <a:bodyPr wrap="square" lIns="0" tIns="0" rIns="0" bIns="0" rtlCol="0"/>
            <a:lstStyle/>
            <a:p>
              <a:endParaRPr/>
            </a:p>
          </p:txBody>
        </p:sp>
      </p:grpSp>
      <p:sp>
        <p:nvSpPr>
          <p:cNvPr id="30" name="object 30"/>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437765" algn="l"/>
              </a:tabLst>
            </a:pPr>
            <a:r>
              <a:rPr spc="-5" dirty="0"/>
              <a:t>#TCCC-CPP-PPT-04-01</a:t>
            </a:r>
            <a:r>
              <a:rPr spc="3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28</a:t>
            </a:fld>
            <a:endParaRPr sz="1200"/>
          </a:p>
        </p:txBody>
      </p:sp>
      <p:sp>
        <p:nvSpPr>
          <p:cNvPr id="34" name="TextBox 33">
            <a:extLst>
              <a:ext uri="{FF2B5EF4-FFF2-40B4-BE49-F238E27FC236}">
                <a16:creationId xmlns:a16="http://schemas.microsoft.com/office/drawing/2014/main" id="{0BC5851E-D496-F7BB-9615-7284DCD47CE5}"/>
              </a:ext>
            </a:extLst>
          </p:cNvPr>
          <p:cNvSpPr txBox="1"/>
          <p:nvPr/>
        </p:nvSpPr>
        <p:spPr>
          <a:xfrm>
            <a:off x="3875605" y="3460717"/>
            <a:ext cx="5056076" cy="2616101"/>
          </a:xfrm>
          <a:prstGeom prst="rect">
            <a:avLst/>
          </a:prstGeom>
          <a:noFill/>
        </p:spPr>
        <p:txBody>
          <a:bodyPr wrap="square">
            <a:spAutoFit/>
          </a:bodyPr>
          <a:lstStyle/>
          <a:p>
            <a:pPr algn="l"/>
            <a:endParaRPr lang="en-US" b="0" i="0" u="none" strike="noStrike" baseline="0" dirty="0">
              <a:solidFill>
                <a:srgbClr val="000000"/>
              </a:solidFill>
              <a:latin typeface="Arial" panose="020B0604020202020204" pitchFamily="34" charset="0"/>
            </a:endParaRPr>
          </a:p>
          <a:p>
            <a:endParaRPr lang="en-US" b="0" i="0" u="none" strike="noStrike" baseline="0" dirty="0">
              <a:latin typeface="Arial" panose="020B0604020202020204" pitchFamily="34" charset="0"/>
            </a:endParaRPr>
          </a:p>
          <a:p>
            <a:r>
              <a:rPr lang="en-US" sz="1600" b="1" i="0" u="none" strike="noStrike" baseline="0" dirty="0">
                <a:latin typeface="Arial" panose="020B0604020202020204" pitchFamily="34" charset="0"/>
              </a:rPr>
              <a:t>EXPECTANT </a:t>
            </a:r>
          </a:p>
          <a:p>
            <a:r>
              <a:rPr lang="en-US" sz="1600" b="0" i="0" u="none" strike="noStrike" baseline="0" dirty="0">
                <a:latin typeface="Arial" panose="020B0604020202020204" pitchFamily="34" charset="0"/>
              </a:rPr>
              <a:t>Casualties in this category have wounds that are so extensive, that even if they were the sole casualty and had the benefit of optimal medical resources, their survival would be highly unlikely. Even so, expectant casualties should not be neglected. They should receive comfort measures and pain medication if possible, and they deserve re-triage as appropriate.</a:t>
            </a:r>
            <a:endParaRPr lang="en-US" sz="16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767070"/>
                </a:solidFill>
              </a:rPr>
              <a:t>Module 4:</a:t>
            </a:r>
            <a:r>
              <a:rPr sz="2000" spc="-15" dirty="0">
                <a:solidFill>
                  <a:srgbClr val="767070"/>
                </a:solidFill>
              </a:rPr>
              <a:t> </a:t>
            </a:r>
            <a:r>
              <a:rPr sz="2000" spc="-5" dirty="0">
                <a:solidFill>
                  <a:srgbClr val="767070"/>
                </a:solidFill>
              </a:rPr>
              <a:t>Principles</a:t>
            </a:r>
            <a:r>
              <a:rPr sz="2000" spc="-20" dirty="0">
                <a:solidFill>
                  <a:srgbClr val="767070"/>
                </a:solidFill>
              </a:rPr>
              <a:t> </a:t>
            </a:r>
            <a:r>
              <a:rPr sz="2000" spc="-5" dirty="0">
                <a:solidFill>
                  <a:srgbClr val="767070"/>
                </a:solidFill>
              </a:rPr>
              <a:t>and</a:t>
            </a:r>
            <a:r>
              <a:rPr sz="2000" spc="-80" dirty="0">
                <a:solidFill>
                  <a:srgbClr val="767070"/>
                </a:solidFill>
              </a:rPr>
              <a:t> </a:t>
            </a:r>
            <a:r>
              <a:rPr sz="2000" spc="-5" dirty="0">
                <a:solidFill>
                  <a:srgbClr val="767070"/>
                </a:solidFill>
              </a:rPr>
              <a:t>Application</a:t>
            </a:r>
            <a:r>
              <a:rPr sz="2000" dirty="0">
                <a:solidFill>
                  <a:srgbClr val="767070"/>
                </a:solidFill>
              </a:rPr>
              <a:t> </a:t>
            </a:r>
            <a:r>
              <a:rPr sz="2000" spc="-5" dirty="0">
                <a:solidFill>
                  <a:srgbClr val="767070"/>
                </a:solidFill>
              </a:rPr>
              <a:t>of</a:t>
            </a:r>
            <a:r>
              <a:rPr sz="2000" spc="-10" dirty="0">
                <a:solidFill>
                  <a:srgbClr val="767070"/>
                </a:solidFill>
              </a:rPr>
              <a:t> TFC</a:t>
            </a:r>
            <a:endParaRPr sz="2000"/>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2932938" y="1868424"/>
            <a:ext cx="5722620" cy="4630420"/>
            <a:chOff x="2932938" y="1868424"/>
            <a:chExt cx="5722620" cy="4630420"/>
          </a:xfrm>
        </p:grpSpPr>
        <p:pic>
          <p:nvPicPr>
            <p:cNvPr id="5" name="object 5"/>
            <p:cNvPicPr/>
            <p:nvPr/>
          </p:nvPicPr>
          <p:blipFill>
            <a:blip r:embed="rId4" cstate="print"/>
            <a:stretch>
              <a:fillRect/>
            </a:stretch>
          </p:blipFill>
          <p:spPr>
            <a:xfrm>
              <a:off x="4172816" y="1868424"/>
              <a:ext cx="4482557" cy="4629898"/>
            </a:xfrm>
            <a:prstGeom prst="rect">
              <a:avLst/>
            </a:prstGeom>
          </p:spPr>
        </p:pic>
        <p:pic>
          <p:nvPicPr>
            <p:cNvPr id="6" name="object 6"/>
            <p:cNvPicPr/>
            <p:nvPr/>
          </p:nvPicPr>
          <p:blipFill>
            <a:blip r:embed="rId5" cstate="print"/>
            <a:stretch>
              <a:fillRect/>
            </a:stretch>
          </p:blipFill>
          <p:spPr>
            <a:xfrm>
              <a:off x="5982461" y="3779532"/>
              <a:ext cx="890015" cy="890003"/>
            </a:xfrm>
            <a:prstGeom prst="rect">
              <a:avLst/>
            </a:prstGeom>
          </p:spPr>
        </p:pic>
        <p:pic>
          <p:nvPicPr>
            <p:cNvPr id="7" name="object 7"/>
            <p:cNvPicPr/>
            <p:nvPr/>
          </p:nvPicPr>
          <p:blipFill>
            <a:blip r:embed="rId6" cstate="print"/>
            <a:stretch>
              <a:fillRect/>
            </a:stretch>
          </p:blipFill>
          <p:spPr>
            <a:xfrm>
              <a:off x="2932938" y="3316224"/>
              <a:ext cx="1427225" cy="1808987"/>
            </a:xfrm>
            <a:prstGeom prst="rect">
              <a:avLst/>
            </a:prstGeom>
          </p:spPr>
        </p:pic>
      </p:grpSp>
      <p:pic>
        <p:nvPicPr>
          <p:cNvPr id="8" name="object 8"/>
          <p:cNvPicPr/>
          <p:nvPr/>
        </p:nvPicPr>
        <p:blipFill>
          <a:blip r:embed="rId7" cstate="print"/>
          <a:stretch>
            <a:fillRect/>
          </a:stretch>
        </p:blipFill>
        <p:spPr>
          <a:xfrm>
            <a:off x="467868" y="1780032"/>
            <a:ext cx="1545335" cy="4629911"/>
          </a:xfrm>
          <a:prstGeom prst="rect">
            <a:avLst/>
          </a:prstGeom>
        </p:spPr>
      </p:pic>
      <p:sp>
        <p:nvSpPr>
          <p:cNvPr id="9" name="object 9"/>
          <p:cNvSpPr txBox="1"/>
          <p:nvPr/>
        </p:nvSpPr>
        <p:spPr>
          <a:xfrm>
            <a:off x="3168387" y="2632946"/>
            <a:ext cx="1040130" cy="636905"/>
          </a:xfrm>
          <a:prstGeom prst="rect">
            <a:avLst/>
          </a:prstGeom>
        </p:spPr>
        <p:txBody>
          <a:bodyPr vert="horz" wrap="square" lIns="0" tIns="12700" rIns="0" bIns="0" rtlCol="0">
            <a:spAutoFit/>
          </a:bodyPr>
          <a:lstStyle/>
          <a:p>
            <a:pPr algn="ctr">
              <a:lnSpc>
                <a:spcPct val="100000"/>
              </a:lnSpc>
              <a:spcBef>
                <a:spcPts val="100"/>
              </a:spcBef>
            </a:pPr>
            <a:r>
              <a:rPr sz="1600" b="1" spc="-5" dirty="0">
                <a:solidFill>
                  <a:srgbClr val="921828"/>
                </a:solidFill>
                <a:latin typeface="Arial"/>
                <a:cs typeface="Arial"/>
              </a:rPr>
              <a:t>TRIAGE</a:t>
            </a:r>
            <a:endParaRPr sz="1600">
              <a:latin typeface="Arial"/>
              <a:cs typeface="Arial"/>
            </a:endParaRPr>
          </a:p>
          <a:p>
            <a:pPr marL="12700" marR="5080" indent="2540" algn="ctr">
              <a:lnSpc>
                <a:spcPct val="100000"/>
              </a:lnSpc>
              <a:spcBef>
                <a:spcPts val="10"/>
              </a:spcBef>
            </a:pPr>
            <a:r>
              <a:rPr sz="1200" b="1" spc="-15" dirty="0">
                <a:latin typeface="Arial"/>
                <a:cs typeface="Arial"/>
              </a:rPr>
              <a:t>ENTRY </a:t>
            </a:r>
            <a:r>
              <a:rPr sz="1200" b="1" spc="-10" dirty="0">
                <a:latin typeface="Arial"/>
                <a:cs typeface="Arial"/>
              </a:rPr>
              <a:t> </a:t>
            </a:r>
            <a:r>
              <a:rPr sz="1200" b="1" spc="-5" dirty="0">
                <a:latin typeface="Arial"/>
                <a:cs typeface="Arial"/>
              </a:rPr>
              <a:t>CH</a:t>
            </a:r>
            <a:r>
              <a:rPr sz="1200" b="1" dirty="0">
                <a:latin typeface="Arial"/>
                <a:cs typeface="Arial"/>
              </a:rPr>
              <a:t>O</a:t>
            </a:r>
            <a:r>
              <a:rPr sz="1200" b="1" spc="-5" dirty="0">
                <a:latin typeface="Arial"/>
                <a:cs typeface="Arial"/>
              </a:rPr>
              <a:t>KEP</a:t>
            </a:r>
            <a:r>
              <a:rPr sz="1200" b="1" dirty="0">
                <a:latin typeface="Arial"/>
                <a:cs typeface="Arial"/>
              </a:rPr>
              <a:t>OI</a:t>
            </a:r>
            <a:r>
              <a:rPr sz="1200" b="1" spc="-5" dirty="0">
                <a:latin typeface="Arial"/>
                <a:cs typeface="Arial"/>
              </a:rPr>
              <a:t>NT</a:t>
            </a:r>
            <a:endParaRPr sz="1200">
              <a:latin typeface="Arial"/>
              <a:cs typeface="Arial"/>
            </a:endParaRPr>
          </a:p>
        </p:txBody>
      </p:sp>
      <p:sp>
        <p:nvSpPr>
          <p:cNvPr id="10" name="object 10"/>
          <p:cNvSpPr txBox="1"/>
          <p:nvPr/>
        </p:nvSpPr>
        <p:spPr>
          <a:xfrm>
            <a:off x="1622109" y="3892843"/>
            <a:ext cx="1294130" cy="635000"/>
          </a:xfrm>
          <a:prstGeom prst="rect">
            <a:avLst/>
          </a:prstGeom>
        </p:spPr>
        <p:txBody>
          <a:bodyPr vert="horz" wrap="square" lIns="0" tIns="12065" rIns="0" bIns="0" rtlCol="0">
            <a:spAutoFit/>
          </a:bodyPr>
          <a:lstStyle/>
          <a:p>
            <a:pPr marL="12700" marR="5080">
              <a:lnSpc>
                <a:spcPct val="100000"/>
              </a:lnSpc>
              <a:spcBef>
                <a:spcPts val="95"/>
              </a:spcBef>
            </a:pPr>
            <a:r>
              <a:rPr sz="2000" b="1" spc="-5" dirty="0">
                <a:solidFill>
                  <a:srgbClr val="921828"/>
                </a:solidFill>
                <a:latin typeface="Arial"/>
                <a:cs typeface="Arial"/>
              </a:rPr>
              <a:t>Incoming </a:t>
            </a:r>
            <a:r>
              <a:rPr sz="2000" b="1" dirty="0">
                <a:solidFill>
                  <a:srgbClr val="921828"/>
                </a:solidFill>
                <a:latin typeface="Arial"/>
                <a:cs typeface="Arial"/>
              </a:rPr>
              <a:t> </a:t>
            </a:r>
            <a:r>
              <a:rPr sz="2000" b="1" spc="-10" dirty="0">
                <a:solidFill>
                  <a:srgbClr val="921828"/>
                </a:solidFill>
                <a:latin typeface="Arial"/>
                <a:cs typeface="Arial"/>
              </a:rPr>
              <a:t>Casua</a:t>
            </a:r>
            <a:r>
              <a:rPr sz="2000" b="1" spc="-5" dirty="0">
                <a:solidFill>
                  <a:srgbClr val="921828"/>
                </a:solidFill>
                <a:latin typeface="Arial"/>
                <a:cs typeface="Arial"/>
              </a:rPr>
              <a:t>lti</a:t>
            </a:r>
            <a:r>
              <a:rPr sz="2000" b="1" spc="-10" dirty="0">
                <a:solidFill>
                  <a:srgbClr val="921828"/>
                </a:solidFill>
                <a:latin typeface="Arial"/>
                <a:cs typeface="Arial"/>
              </a:rPr>
              <a:t>es</a:t>
            </a:r>
            <a:endParaRPr sz="2000">
              <a:latin typeface="Arial"/>
              <a:cs typeface="Arial"/>
            </a:endParaRPr>
          </a:p>
        </p:txBody>
      </p:sp>
      <p:grpSp>
        <p:nvGrpSpPr>
          <p:cNvPr id="11" name="object 11"/>
          <p:cNvGrpSpPr/>
          <p:nvPr/>
        </p:nvGrpSpPr>
        <p:grpSpPr>
          <a:xfrm>
            <a:off x="7001256" y="5000116"/>
            <a:ext cx="883919" cy="684530"/>
            <a:chOff x="7001256" y="5000116"/>
            <a:chExt cx="883919" cy="684530"/>
          </a:xfrm>
        </p:grpSpPr>
        <p:pic>
          <p:nvPicPr>
            <p:cNvPr id="12" name="object 12"/>
            <p:cNvPicPr/>
            <p:nvPr/>
          </p:nvPicPr>
          <p:blipFill>
            <a:blip r:embed="rId8" cstate="print"/>
            <a:stretch>
              <a:fillRect/>
            </a:stretch>
          </p:blipFill>
          <p:spPr>
            <a:xfrm>
              <a:off x="7214946" y="5000116"/>
              <a:ext cx="669721" cy="669721"/>
            </a:xfrm>
            <a:prstGeom prst="rect">
              <a:avLst/>
            </a:prstGeom>
          </p:spPr>
        </p:pic>
        <p:pic>
          <p:nvPicPr>
            <p:cNvPr id="13" name="object 13"/>
            <p:cNvPicPr/>
            <p:nvPr/>
          </p:nvPicPr>
          <p:blipFill>
            <a:blip r:embed="rId9" cstate="print"/>
            <a:stretch>
              <a:fillRect/>
            </a:stretch>
          </p:blipFill>
          <p:spPr>
            <a:xfrm>
              <a:off x="7001256" y="5070347"/>
              <a:ext cx="574547" cy="614171"/>
            </a:xfrm>
            <a:prstGeom prst="rect">
              <a:avLst/>
            </a:prstGeom>
          </p:spPr>
        </p:pic>
      </p:grpSp>
      <p:sp>
        <p:nvSpPr>
          <p:cNvPr id="14" name="object 14"/>
          <p:cNvSpPr txBox="1"/>
          <p:nvPr/>
        </p:nvSpPr>
        <p:spPr>
          <a:xfrm>
            <a:off x="7026013" y="3829577"/>
            <a:ext cx="855980" cy="238760"/>
          </a:xfrm>
          <a:prstGeom prst="rect">
            <a:avLst/>
          </a:prstGeom>
        </p:spPr>
        <p:txBody>
          <a:bodyPr vert="horz" wrap="square" lIns="0" tIns="12065" rIns="0" bIns="0" rtlCol="0">
            <a:spAutoFit/>
          </a:bodyPr>
          <a:lstStyle/>
          <a:p>
            <a:pPr marL="12700">
              <a:lnSpc>
                <a:spcPct val="100000"/>
              </a:lnSpc>
              <a:spcBef>
                <a:spcPts val="95"/>
              </a:spcBef>
            </a:pPr>
            <a:r>
              <a:rPr sz="1400" b="1" spc="-10" dirty="0">
                <a:solidFill>
                  <a:srgbClr val="F4921F"/>
                </a:solidFill>
                <a:latin typeface="Arial"/>
                <a:cs typeface="Arial"/>
              </a:rPr>
              <a:t>DEL</a:t>
            </a:r>
            <a:r>
              <a:rPr sz="1400" b="1" spc="-135" dirty="0">
                <a:solidFill>
                  <a:srgbClr val="F4921F"/>
                </a:solidFill>
                <a:latin typeface="Arial"/>
                <a:cs typeface="Arial"/>
              </a:rPr>
              <a:t>A</a:t>
            </a:r>
            <a:r>
              <a:rPr sz="1400" b="1" spc="-10" dirty="0">
                <a:solidFill>
                  <a:srgbClr val="F4921F"/>
                </a:solidFill>
                <a:latin typeface="Arial"/>
                <a:cs typeface="Arial"/>
              </a:rPr>
              <a:t>YED</a:t>
            </a:r>
            <a:endParaRPr sz="1400">
              <a:latin typeface="Arial"/>
              <a:cs typeface="Arial"/>
            </a:endParaRPr>
          </a:p>
        </p:txBody>
      </p:sp>
      <p:grpSp>
        <p:nvGrpSpPr>
          <p:cNvPr id="15" name="object 15"/>
          <p:cNvGrpSpPr/>
          <p:nvPr/>
        </p:nvGrpSpPr>
        <p:grpSpPr>
          <a:xfrm>
            <a:off x="4529073" y="2113889"/>
            <a:ext cx="5290820" cy="2829560"/>
            <a:chOff x="4529073" y="2113889"/>
            <a:chExt cx="5290820" cy="2829560"/>
          </a:xfrm>
        </p:grpSpPr>
        <p:pic>
          <p:nvPicPr>
            <p:cNvPr id="16" name="object 16"/>
            <p:cNvPicPr/>
            <p:nvPr/>
          </p:nvPicPr>
          <p:blipFill>
            <a:blip r:embed="rId10" cstate="print"/>
            <a:stretch>
              <a:fillRect/>
            </a:stretch>
          </p:blipFill>
          <p:spPr>
            <a:xfrm>
              <a:off x="7507300" y="2929140"/>
              <a:ext cx="674814" cy="572426"/>
            </a:xfrm>
            <a:prstGeom prst="rect">
              <a:avLst/>
            </a:prstGeom>
          </p:spPr>
        </p:pic>
        <p:pic>
          <p:nvPicPr>
            <p:cNvPr id="17" name="object 17"/>
            <p:cNvPicPr/>
            <p:nvPr/>
          </p:nvPicPr>
          <p:blipFill>
            <a:blip r:embed="rId11" cstate="print"/>
            <a:stretch>
              <a:fillRect/>
            </a:stretch>
          </p:blipFill>
          <p:spPr>
            <a:xfrm>
              <a:off x="7700772" y="3300634"/>
              <a:ext cx="682262" cy="507587"/>
            </a:xfrm>
            <a:prstGeom prst="rect">
              <a:avLst/>
            </a:prstGeom>
          </p:spPr>
        </p:pic>
        <p:pic>
          <p:nvPicPr>
            <p:cNvPr id="18" name="object 18"/>
            <p:cNvPicPr/>
            <p:nvPr/>
          </p:nvPicPr>
          <p:blipFill>
            <a:blip r:embed="rId12" cstate="print"/>
            <a:stretch>
              <a:fillRect/>
            </a:stretch>
          </p:blipFill>
          <p:spPr>
            <a:xfrm>
              <a:off x="5405119" y="2225716"/>
              <a:ext cx="534949" cy="699915"/>
            </a:xfrm>
            <a:prstGeom prst="rect">
              <a:avLst/>
            </a:prstGeom>
          </p:spPr>
        </p:pic>
        <p:pic>
          <p:nvPicPr>
            <p:cNvPr id="19" name="object 19"/>
            <p:cNvPicPr/>
            <p:nvPr/>
          </p:nvPicPr>
          <p:blipFill>
            <a:blip r:embed="rId13" cstate="print"/>
            <a:stretch>
              <a:fillRect/>
            </a:stretch>
          </p:blipFill>
          <p:spPr>
            <a:xfrm>
              <a:off x="5780840" y="2113889"/>
              <a:ext cx="458060" cy="693801"/>
            </a:xfrm>
            <a:prstGeom prst="rect">
              <a:avLst/>
            </a:prstGeom>
          </p:spPr>
        </p:pic>
        <p:pic>
          <p:nvPicPr>
            <p:cNvPr id="20" name="object 20"/>
            <p:cNvPicPr/>
            <p:nvPr/>
          </p:nvPicPr>
          <p:blipFill>
            <a:blip r:embed="rId14" cstate="print"/>
            <a:stretch>
              <a:fillRect/>
            </a:stretch>
          </p:blipFill>
          <p:spPr>
            <a:xfrm>
              <a:off x="4529073" y="2987427"/>
              <a:ext cx="690537" cy="593839"/>
            </a:xfrm>
            <a:prstGeom prst="rect">
              <a:avLst/>
            </a:prstGeom>
          </p:spPr>
        </p:pic>
        <p:pic>
          <p:nvPicPr>
            <p:cNvPr id="21" name="object 21"/>
            <p:cNvPicPr/>
            <p:nvPr/>
          </p:nvPicPr>
          <p:blipFill>
            <a:blip r:embed="rId15" cstate="print"/>
            <a:stretch>
              <a:fillRect/>
            </a:stretch>
          </p:blipFill>
          <p:spPr>
            <a:xfrm>
              <a:off x="8431530" y="3245358"/>
              <a:ext cx="1388363" cy="1697735"/>
            </a:xfrm>
            <a:prstGeom prst="rect">
              <a:avLst/>
            </a:prstGeom>
          </p:spPr>
        </p:pic>
      </p:grpSp>
      <p:sp>
        <p:nvSpPr>
          <p:cNvPr id="22" name="object 22"/>
          <p:cNvSpPr txBox="1"/>
          <p:nvPr/>
        </p:nvSpPr>
        <p:spPr>
          <a:xfrm>
            <a:off x="5462344" y="3083084"/>
            <a:ext cx="1136015" cy="473709"/>
          </a:xfrm>
          <a:prstGeom prst="rect">
            <a:avLst/>
          </a:prstGeom>
        </p:spPr>
        <p:txBody>
          <a:bodyPr vert="horz" wrap="square" lIns="0" tIns="22860" rIns="0" bIns="0" rtlCol="0">
            <a:spAutoFit/>
          </a:bodyPr>
          <a:lstStyle/>
          <a:p>
            <a:pPr marL="60960" algn="ctr">
              <a:lnSpc>
                <a:spcPct val="100000"/>
              </a:lnSpc>
              <a:spcBef>
                <a:spcPts val="180"/>
              </a:spcBef>
            </a:pPr>
            <a:r>
              <a:rPr sz="1400" b="1" spc="-5" dirty="0">
                <a:solidFill>
                  <a:srgbClr val="938D5C"/>
                </a:solidFill>
                <a:latin typeface="Arial"/>
                <a:cs typeface="Arial"/>
              </a:rPr>
              <a:t>MINIMAL</a:t>
            </a:r>
            <a:endParaRPr sz="1400">
              <a:latin typeface="Arial"/>
              <a:cs typeface="Arial"/>
            </a:endParaRPr>
          </a:p>
          <a:p>
            <a:pPr algn="ctr">
              <a:lnSpc>
                <a:spcPct val="100000"/>
              </a:lnSpc>
              <a:spcBef>
                <a:spcPts val="85"/>
              </a:spcBef>
            </a:pPr>
            <a:r>
              <a:rPr sz="1400" b="1" spc="-15" dirty="0">
                <a:solidFill>
                  <a:srgbClr val="BBB5A3"/>
                </a:solidFill>
                <a:latin typeface="Arial"/>
                <a:cs typeface="Arial"/>
              </a:rPr>
              <a:t>/EXPECTANT</a:t>
            </a:r>
            <a:endParaRPr sz="1400">
              <a:latin typeface="Arial"/>
              <a:cs typeface="Arial"/>
            </a:endParaRPr>
          </a:p>
        </p:txBody>
      </p:sp>
      <p:sp>
        <p:nvSpPr>
          <p:cNvPr id="23" name="object 23"/>
          <p:cNvSpPr txBox="1"/>
          <p:nvPr/>
        </p:nvSpPr>
        <p:spPr>
          <a:xfrm>
            <a:off x="9604871" y="3747470"/>
            <a:ext cx="1294130" cy="635000"/>
          </a:xfrm>
          <a:prstGeom prst="rect">
            <a:avLst/>
          </a:prstGeom>
        </p:spPr>
        <p:txBody>
          <a:bodyPr vert="horz" wrap="square" lIns="0" tIns="12065" rIns="0" bIns="0" rtlCol="0">
            <a:spAutoFit/>
          </a:bodyPr>
          <a:lstStyle/>
          <a:p>
            <a:pPr marL="12700" marR="5080">
              <a:lnSpc>
                <a:spcPct val="100000"/>
              </a:lnSpc>
              <a:spcBef>
                <a:spcPts val="95"/>
              </a:spcBef>
            </a:pPr>
            <a:r>
              <a:rPr sz="2000" b="1" spc="-5" dirty="0">
                <a:solidFill>
                  <a:srgbClr val="7E7E7E"/>
                </a:solidFill>
                <a:latin typeface="Arial"/>
                <a:cs typeface="Arial"/>
              </a:rPr>
              <a:t>Outgoing </a:t>
            </a:r>
            <a:r>
              <a:rPr sz="2000" b="1" dirty="0">
                <a:solidFill>
                  <a:srgbClr val="7E7E7E"/>
                </a:solidFill>
                <a:latin typeface="Arial"/>
                <a:cs typeface="Arial"/>
              </a:rPr>
              <a:t> </a:t>
            </a:r>
            <a:r>
              <a:rPr sz="2000" b="1" spc="-10" dirty="0">
                <a:solidFill>
                  <a:srgbClr val="7E7E7E"/>
                </a:solidFill>
                <a:latin typeface="Arial"/>
                <a:cs typeface="Arial"/>
              </a:rPr>
              <a:t>Casua</a:t>
            </a:r>
            <a:r>
              <a:rPr sz="2000" b="1" spc="-5" dirty="0">
                <a:solidFill>
                  <a:srgbClr val="7E7E7E"/>
                </a:solidFill>
                <a:latin typeface="Arial"/>
                <a:cs typeface="Arial"/>
              </a:rPr>
              <a:t>lti</a:t>
            </a:r>
            <a:r>
              <a:rPr sz="2000" b="1" spc="-10" dirty="0">
                <a:solidFill>
                  <a:srgbClr val="7E7E7E"/>
                </a:solidFill>
                <a:latin typeface="Arial"/>
                <a:cs typeface="Arial"/>
              </a:rPr>
              <a:t>es</a:t>
            </a:r>
            <a:endParaRPr sz="2000">
              <a:latin typeface="Arial"/>
              <a:cs typeface="Arial"/>
            </a:endParaRPr>
          </a:p>
        </p:txBody>
      </p:sp>
      <p:sp>
        <p:nvSpPr>
          <p:cNvPr id="24" name="object 24"/>
          <p:cNvSpPr txBox="1"/>
          <p:nvPr/>
        </p:nvSpPr>
        <p:spPr>
          <a:xfrm>
            <a:off x="8566472" y="2837679"/>
            <a:ext cx="1040130" cy="391160"/>
          </a:xfrm>
          <a:prstGeom prst="rect">
            <a:avLst/>
          </a:prstGeom>
        </p:spPr>
        <p:txBody>
          <a:bodyPr vert="horz" wrap="square" lIns="0" tIns="12700" rIns="0" bIns="0" rtlCol="0">
            <a:spAutoFit/>
          </a:bodyPr>
          <a:lstStyle/>
          <a:p>
            <a:pPr marL="12700" marR="5080" indent="337820">
              <a:lnSpc>
                <a:spcPct val="100000"/>
              </a:lnSpc>
              <a:spcBef>
                <a:spcPts val="100"/>
              </a:spcBef>
            </a:pPr>
            <a:r>
              <a:rPr sz="1200" b="1" spc="-5" dirty="0">
                <a:latin typeface="Arial"/>
                <a:cs typeface="Arial"/>
              </a:rPr>
              <a:t>EXIT </a:t>
            </a:r>
            <a:r>
              <a:rPr sz="1200" b="1" dirty="0">
                <a:latin typeface="Arial"/>
                <a:cs typeface="Arial"/>
              </a:rPr>
              <a:t> </a:t>
            </a:r>
            <a:r>
              <a:rPr sz="1200" b="1" spc="-5" dirty="0">
                <a:latin typeface="Arial"/>
                <a:cs typeface="Arial"/>
              </a:rPr>
              <a:t>CH</a:t>
            </a:r>
            <a:r>
              <a:rPr sz="1200" b="1" dirty="0">
                <a:latin typeface="Arial"/>
                <a:cs typeface="Arial"/>
              </a:rPr>
              <a:t>O</a:t>
            </a:r>
            <a:r>
              <a:rPr sz="1200" b="1" spc="-5" dirty="0">
                <a:latin typeface="Arial"/>
                <a:cs typeface="Arial"/>
              </a:rPr>
              <a:t>KEP</a:t>
            </a:r>
            <a:r>
              <a:rPr sz="1200" b="1" dirty="0">
                <a:latin typeface="Arial"/>
                <a:cs typeface="Arial"/>
              </a:rPr>
              <a:t>OI</a:t>
            </a:r>
            <a:r>
              <a:rPr sz="1200" b="1" spc="-5" dirty="0">
                <a:latin typeface="Arial"/>
                <a:cs typeface="Arial"/>
              </a:rPr>
              <a:t>NT</a:t>
            </a:r>
            <a:endParaRPr sz="1200">
              <a:latin typeface="Arial"/>
              <a:cs typeface="Arial"/>
            </a:endParaRPr>
          </a:p>
        </p:txBody>
      </p:sp>
      <p:sp>
        <p:nvSpPr>
          <p:cNvPr id="25" name="object 25"/>
          <p:cNvSpPr txBox="1"/>
          <p:nvPr/>
        </p:nvSpPr>
        <p:spPr>
          <a:xfrm>
            <a:off x="2174875" y="687706"/>
            <a:ext cx="7842250" cy="1068070"/>
          </a:xfrm>
          <a:prstGeom prst="rect">
            <a:avLst/>
          </a:prstGeom>
        </p:spPr>
        <p:txBody>
          <a:bodyPr vert="horz" wrap="square" lIns="0" tIns="74295" rIns="0" bIns="0" rtlCol="0">
            <a:spAutoFit/>
          </a:bodyPr>
          <a:lstStyle/>
          <a:p>
            <a:pPr marL="12700" marR="5080" indent="372110">
              <a:lnSpc>
                <a:spcPts val="3890"/>
              </a:lnSpc>
              <a:spcBef>
                <a:spcPts val="585"/>
              </a:spcBef>
            </a:pPr>
            <a:r>
              <a:rPr sz="3600" b="1" spc="-40" dirty="0">
                <a:solidFill>
                  <a:srgbClr val="CD9146"/>
                </a:solidFill>
                <a:latin typeface="Arial"/>
                <a:cs typeface="Arial"/>
              </a:rPr>
              <a:t>CASUALTY </a:t>
            </a:r>
            <a:r>
              <a:rPr sz="3600" b="1" spc="-5" dirty="0">
                <a:solidFill>
                  <a:srgbClr val="CD9146"/>
                </a:solidFill>
                <a:latin typeface="Arial"/>
                <a:cs typeface="Arial"/>
              </a:rPr>
              <a:t>COLLECTION </a:t>
            </a:r>
            <a:r>
              <a:rPr sz="3600" b="1" dirty="0">
                <a:solidFill>
                  <a:srgbClr val="CD9146"/>
                </a:solidFill>
                <a:latin typeface="Arial"/>
                <a:cs typeface="Arial"/>
              </a:rPr>
              <a:t>POINT </a:t>
            </a:r>
            <a:r>
              <a:rPr sz="3600" b="1" spc="5" dirty="0">
                <a:solidFill>
                  <a:srgbClr val="CD9146"/>
                </a:solidFill>
                <a:latin typeface="Arial"/>
                <a:cs typeface="Arial"/>
              </a:rPr>
              <a:t> </a:t>
            </a:r>
            <a:r>
              <a:rPr sz="3600" b="1" spc="-60" dirty="0">
                <a:latin typeface="Arial"/>
                <a:cs typeface="Arial"/>
              </a:rPr>
              <a:t>LAYOUT</a:t>
            </a:r>
            <a:r>
              <a:rPr sz="3600" b="1" spc="-160" dirty="0">
                <a:latin typeface="Arial"/>
                <a:cs typeface="Arial"/>
              </a:rPr>
              <a:t> </a:t>
            </a:r>
            <a:r>
              <a:rPr sz="3600" b="1" spc="-5" dirty="0">
                <a:latin typeface="Arial"/>
                <a:cs typeface="Arial"/>
              </a:rPr>
              <a:t>AND</a:t>
            </a:r>
            <a:r>
              <a:rPr sz="3600" b="1" spc="-20" dirty="0">
                <a:latin typeface="Arial"/>
                <a:cs typeface="Arial"/>
              </a:rPr>
              <a:t> </a:t>
            </a:r>
            <a:r>
              <a:rPr sz="3600" b="1" dirty="0">
                <a:latin typeface="Arial"/>
                <a:cs typeface="Arial"/>
              </a:rPr>
              <a:t>MANAGEMENT</a:t>
            </a:r>
            <a:r>
              <a:rPr sz="3600" b="1" spc="-25" dirty="0">
                <a:latin typeface="Arial"/>
                <a:cs typeface="Arial"/>
              </a:rPr>
              <a:t> </a:t>
            </a:r>
            <a:r>
              <a:rPr sz="3600" i="1" dirty="0">
                <a:latin typeface="Arial"/>
                <a:cs typeface="Arial"/>
              </a:rPr>
              <a:t>(cont.)</a:t>
            </a:r>
            <a:endParaRPr sz="3600">
              <a:latin typeface="Arial"/>
              <a:cs typeface="Arial"/>
            </a:endParaRPr>
          </a:p>
        </p:txBody>
      </p:sp>
      <p:grpSp>
        <p:nvGrpSpPr>
          <p:cNvPr id="26" name="object 26"/>
          <p:cNvGrpSpPr/>
          <p:nvPr/>
        </p:nvGrpSpPr>
        <p:grpSpPr>
          <a:xfrm>
            <a:off x="7319009" y="4517897"/>
            <a:ext cx="3389629" cy="2114550"/>
            <a:chOff x="7319009" y="4517897"/>
            <a:chExt cx="3389629" cy="2114550"/>
          </a:xfrm>
        </p:grpSpPr>
        <p:pic>
          <p:nvPicPr>
            <p:cNvPr id="27" name="object 27"/>
            <p:cNvPicPr/>
            <p:nvPr/>
          </p:nvPicPr>
          <p:blipFill>
            <a:blip r:embed="rId16" cstate="print"/>
            <a:stretch>
              <a:fillRect/>
            </a:stretch>
          </p:blipFill>
          <p:spPr>
            <a:xfrm>
              <a:off x="7319009" y="4517897"/>
              <a:ext cx="3389375" cy="2114549"/>
            </a:xfrm>
            <a:prstGeom prst="rect">
              <a:avLst/>
            </a:prstGeom>
          </p:spPr>
        </p:pic>
        <p:sp>
          <p:nvSpPr>
            <p:cNvPr id="28" name="object 28"/>
            <p:cNvSpPr/>
            <p:nvPr/>
          </p:nvSpPr>
          <p:spPr>
            <a:xfrm>
              <a:off x="7383398" y="4809357"/>
              <a:ext cx="3260725" cy="1720850"/>
            </a:xfrm>
            <a:custGeom>
              <a:avLst/>
              <a:gdLst/>
              <a:ahLst/>
              <a:cxnLst/>
              <a:rect l="l" t="t" r="r" b="b"/>
              <a:pathLst>
                <a:path w="3260725" h="1720850">
                  <a:moveTo>
                    <a:pt x="3125939" y="0"/>
                  </a:moveTo>
                  <a:lnTo>
                    <a:pt x="134658" y="0"/>
                  </a:lnTo>
                  <a:lnTo>
                    <a:pt x="92095" y="6864"/>
                  </a:lnTo>
                  <a:lnTo>
                    <a:pt x="55130" y="25980"/>
                  </a:lnTo>
                  <a:lnTo>
                    <a:pt x="25980" y="55130"/>
                  </a:lnTo>
                  <a:lnTo>
                    <a:pt x="6864" y="92095"/>
                  </a:lnTo>
                  <a:lnTo>
                    <a:pt x="0" y="134658"/>
                  </a:lnTo>
                  <a:lnTo>
                    <a:pt x="0" y="1585950"/>
                  </a:lnTo>
                  <a:lnTo>
                    <a:pt x="6864" y="1628507"/>
                  </a:lnTo>
                  <a:lnTo>
                    <a:pt x="25980" y="1665468"/>
                  </a:lnTo>
                  <a:lnTo>
                    <a:pt x="55130" y="1694616"/>
                  </a:lnTo>
                  <a:lnTo>
                    <a:pt x="92095" y="1713731"/>
                  </a:lnTo>
                  <a:lnTo>
                    <a:pt x="134658" y="1720596"/>
                  </a:lnTo>
                  <a:lnTo>
                    <a:pt x="3125939" y="1720596"/>
                  </a:lnTo>
                  <a:lnTo>
                    <a:pt x="3168502" y="1713731"/>
                  </a:lnTo>
                  <a:lnTo>
                    <a:pt x="3205467" y="1694616"/>
                  </a:lnTo>
                  <a:lnTo>
                    <a:pt x="3234617" y="1665468"/>
                  </a:lnTo>
                  <a:lnTo>
                    <a:pt x="3253733" y="1628507"/>
                  </a:lnTo>
                  <a:lnTo>
                    <a:pt x="3260598" y="1585950"/>
                  </a:lnTo>
                  <a:lnTo>
                    <a:pt x="3260598" y="134658"/>
                  </a:lnTo>
                  <a:lnTo>
                    <a:pt x="3253733" y="92095"/>
                  </a:lnTo>
                  <a:lnTo>
                    <a:pt x="3234617" y="55130"/>
                  </a:lnTo>
                  <a:lnTo>
                    <a:pt x="3205467" y="25980"/>
                  </a:lnTo>
                  <a:lnTo>
                    <a:pt x="3168502" y="6864"/>
                  </a:lnTo>
                  <a:lnTo>
                    <a:pt x="3125939" y="0"/>
                  </a:lnTo>
                  <a:close/>
                </a:path>
              </a:pathLst>
            </a:custGeom>
            <a:solidFill>
              <a:srgbClr val="F0F1F1"/>
            </a:solidFill>
          </p:spPr>
          <p:txBody>
            <a:bodyPr wrap="square" lIns="0" tIns="0" rIns="0" bIns="0" rtlCol="0"/>
            <a:lstStyle/>
            <a:p>
              <a:endParaRPr/>
            </a:p>
          </p:txBody>
        </p:sp>
        <p:sp>
          <p:nvSpPr>
            <p:cNvPr id="29" name="object 29"/>
            <p:cNvSpPr/>
            <p:nvPr/>
          </p:nvSpPr>
          <p:spPr>
            <a:xfrm>
              <a:off x="7383398" y="4809357"/>
              <a:ext cx="3260725" cy="1720850"/>
            </a:xfrm>
            <a:custGeom>
              <a:avLst/>
              <a:gdLst/>
              <a:ahLst/>
              <a:cxnLst/>
              <a:rect l="l" t="t" r="r" b="b"/>
              <a:pathLst>
                <a:path w="3260725" h="1720850">
                  <a:moveTo>
                    <a:pt x="0" y="134658"/>
                  </a:moveTo>
                  <a:lnTo>
                    <a:pt x="6864" y="92095"/>
                  </a:lnTo>
                  <a:lnTo>
                    <a:pt x="25980" y="55130"/>
                  </a:lnTo>
                  <a:lnTo>
                    <a:pt x="55130" y="25980"/>
                  </a:lnTo>
                  <a:lnTo>
                    <a:pt x="92095" y="6864"/>
                  </a:lnTo>
                  <a:lnTo>
                    <a:pt x="134658" y="0"/>
                  </a:lnTo>
                  <a:lnTo>
                    <a:pt x="3125939" y="0"/>
                  </a:lnTo>
                  <a:lnTo>
                    <a:pt x="3168502" y="6864"/>
                  </a:lnTo>
                  <a:lnTo>
                    <a:pt x="3205467" y="25980"/>
                  </a:lnTo>
                  <a:lnTo>
                    <a:pt x="3234617" y="55130"/>
                  </a:lnTo>
                  <a:lnTo>
                    <a:pt x="3253733" y="92095"/>
                  </a:lnTo>
                  <a:lnTo>
                    <a:pt x="3260598" y="134658"/>
                  </a:lnTo>
                  <a:lnTo>
                    <a:pt x="3260598" y="1585950"/>
                  </a:lnTo>
                  <a:lnTo>
                    <a:pt x="3253733" y="1628507"/>
                  </a:lnTo>
                  <a:lnTo>
                    <a:pt x="3234617" y="1665468"/>
                  </a:lnTo>
                  <a:lnTo>
                    <a:pt x="3205467" y="1694616"/>
                  </a:lnTo>
                  <a:lnTo>
                    <a:pt x="3168502" y="1713731"/>
                  </a:lnTo>
                  <a:lnTo>
                    <a:pt x="3125939" y="1720596"/>
                  </a:lnTo>
                  <a:lnTo>
                    <a:pt x="134658" y="1720596"/>
                  </a:lnTo>
                  <a:lnTo>
                    <a:pt x="92095" y="1713731"/>
                  </a:lnTo>
                  <a:lnTo>
                    <a:pt x="55130" y="1694616"/>
                  </a:lnTo>
                  <a:lnTo>
                    <a:pt x="25980" y="1665468"/>
                  </a:lnTo>
                  <a:lnTo>
                    <a:pt x="6864" y="1628507"/>
                  </a:lnTo>
                  <a:lnTo>
                    <a:pt x="0" y="1585950"/>
                  </a:lnTo>
                  <a:lnTo>
                    <a:pt x="0" y="134658"/>
                  </a:lnTo>
                  <a:close/>
                </a:path>
              </a:pathLst>
            </a:custGeom>
            <a:ln w="25400">
              <a:solidFill>
                <a:srgbClr val="F0F1F1"/>
              </a:solidFill>
            </a:ln>
          </p:spPr>
          <p:txBody>
            <a:bodyPr wrap="square" lIns="0" tIns="0" rIns="0" bIns="0" rtlCol="0"/>
            <a:lstStyle/>
            <a:p>
              <a:endParaRPr/>
            </a:p>
          </p:txBody>
        </p:sp>
      </p:grpSp>
      <p:sp>
        <p:nvSpPr>
          <p:cNvPr id="30" name="object 30"/>
          <p:cNvSpPr txBox="1"/>
          <p:nvPr/>
        </p:nvSpPr>
        <p:spPr>
          <a:xfrm>
            <a:off x="6997960" y="4552300"/>
            <a:ext cx="3180080" cy="1764664"/>
          </a:xfrm>
          <a:prstGeom prst="rect">
            <a:avLst/>
          </a:prstGeom>
        </p:spPr>
        <p:txBody>
          <a:bodyPr vert="horz" wrap="square" lIns="0" tIns="135255" rIns="0" bIns="0" rtlCol="0">
            <a:spAutoFit/>
          </a:bodyPr>
          <a:lstStyle/>
          <a:p>
            <a:pPr marL="12700">
              <a:lnSpc>
                <a:spcPct val="100000"/>
              </a:lnSpc>
              <a:spcBef>
                <a:spcPts val="1065"/>
              </a:spcBef>
            </a:pPr>
            <a:r>
              <a:rPr sz="1400" b="1" spc="-20" dirty="0">
                <a:solidFill>
                  <a:srgbClr val="BC222C"/>
                </a:solidFill>
                <a:latin typeface="Arial"/>
                <a:cs typeface="Arial"/>
              </a:rPr>
              <a:t>IMMEDIATE</a:t>
            </a:r>
            <a:endParaRPr sz="1400" dirty="0">
              <a:latin typeface="Arial"/>
              <a:cs typeface="Arial"/>
            </a:endParaRPr>
          </a:p>
          <a:p>
            <a:pPr marL="711835" marR="5080">
              <a:lnSpc>
                <a:spcPct val="100000"/>
              </a:lnSpc>
              <a:spcBef>
                <a:spcPts val="965"/>
              </a:spcBef>
            </a:pPr>
            <a:r>
              <a:rPr sz="1400" spc="-5" dirty="0">
                <a:latin typeface="Arial MT"/>
                <a:cs typeface="Arial MT"/>
              </a:rPr>
              <a:t>Once moving out with the </a:t>
            </a:r>
            <a:r>
              <a:rPr sz="1400" dirty="0">
                <a:latin typeface="Arial MT"/>
                <a:cs typeface="Arial MT"/>
              </a:rPr>
              <a:t> </a:t>
            </a:r>
            <a:r>
              <a:rPr sz="1400" spc="-5" dirty="0">
                <a:latin typeface="Arial MT"/>
                <a:cs typeface="Arial MT"/>
              </a:rPr>
              <a:t>casualties they will then pre- </a:t>
            </a:r>
            <a:r>
              <a:rPr sz="1400" dirty="0">
                <a:latin typeface="Arial MT"/>
                <a:cs typeface="Arial MT"/>
              </a:rPr>
              <a:t> </a:t>
            </a:r>
            <a:r>
              <a:rPr sz="1400" spc="-5" dirty="0">
                <a:latin typeface="Arial MT"/>
                <a:cs typeface="Arial MT"/>
              </a:rPr>
              <a:t>stage the casualties near the </a:t>
            </a:r>
            <a:r>
              <a:rPr sz="1400" dirty="0">
                <a:latin typeface="Arial MT"/>
                <a:cs typeface="Arial MT"/>
              </a:rPr>
              <a:t> </a:t>
            </a:r>
            <a:r>
              <a:rPr sz="1400" spc="-5" dirty="0">
                <a:latin typeface="Arial MT"/>
                <a:cs typeface="Arial MT"/>
              </a:rPr>
              <a:t>landing zone and prioritize </a:t>
            </a:r>
            <a:r>
              <a:rPr sz="1400" dirty="0">
                <a:latin typeface="Arial MT"/>
                <a:cs typeface="Arial MT"/>
              </a:rPr>
              <a:t> </a:t>
            </a:r>
            <a:r>
              <a:rPr sz="1400" spc="-5" dirty="0">
                <a:latin typeface="Arial MT"/>
                <a:cs typeface="Arial MT"/>
              </a:rPr>
              <a:t>evacuation by establishing who </a:t>
            </a:r>
            <a:r>
              <a:rPr sz="1400" spc="-375" dirty="0">
                <a:latin typeface="Arial MT"/>
                <a:cs typeface="Arial MT"/>
              </a:rPr>
              <a:t> </a:t>
            </a:r>
            <a:r>
              <a:rPr sz="1400" spc="-5" dirty="0">
                <a:latin typeface="Arial MT"/>
                <a:cs typeface="Arial MT"/>
              </a:rPr>
              <a:t>is</a:t>
            </a:r>
            <a:r>
              <a:rPr sz="1400" spc="-10" dirty="0">
                <a:latin typeface="Arial MT"/>
                <a:cs typeface="Arial MT"/>
              </a:rPr>
              <a:t> </a:t>
            </a:r>
            <a:r>
              <a:rPr sz="1400" spc="-5" dirty="0">
                <a:latin typeface="Arial MT"/>
                <a:cs typeface="Arial MT"/>
              </a:rPr>
              <a:t>Urgent,</a:t>
            </a:r>
            <a:r>
              <a:rPr sz="1400" spc="-25" dirty="0">
                <a:latin typeface="Arial MT"/>
                <a:cs typeface="Arial MT"/>
              </a:rPr>
              <a:t> </a:t>
            </a:r>
            <a:r>
              <a:rPr sz="1400" spc="-15" dirty="0">
                <a:latin typeface="Arial MT"/>
                <a:cs typeface="Arial MT"/>
              </a:rPr>
              <a:t>Priority,</a:t>
            </a:r>
            <a:r>
              <a:rPr sz="1400" spc="-20" dirty="0">
                <a:latin typeface="Arial MT"/>
                <a:cs typeface="Arial MT"/>
              </a:rPr>
              <a:t> </a:t>
            </a:r>
            <a:r>
              <a:rPr sz="1400" spc="-5" dirty="0">
                <a:latin typeface="Arial MT"/>
                <a:cs typeface="Arial MT"/>
              </a:rPr>
              <a:t>or</a:t>
            </a:r>
            <a:r>
              <a:rPr sz="1400" spc="-10" dirty="0">
                <a:latin typeface="Arial MT"/>
                <a:cs typeface="Arial MT"/>
              </a:rPr>
              <a:t> </a:t>
            </a:r>
            <a:r>
              <a:rPr sz="1400" spc="-5" dirty="0">
                <a:latin typeface="Arial MT"/>
                <a:cs typeface="Arial MT"/>
              </a:rPr>
              <a:t>Routine.</a:t>
            </a:r>
            <a:endParaRPr sz="1400" dirty="0">
              <a:latin typeface="Arial MT"/>
              <a:cs typeface="Arial MT"/>
            </a:endParaRPr>
          </a:p>
        </p:txBody>
      </p:sp>
      <p:grpSp>
        <p:nvGrpSpPr>
          <p:cNvPr id="31" name="object 31"/>
          <p:cNvGrpSpPr/>
          <p:nvPr/>
        </p:nvGrpSpPr>
        <p:grpSpPr>
          <a:xfrm>
            <a:off x="8783446" y="4531486"/>
            <a:ext cx="355600" cy="314325"/>
            <a:chOff x="8783446" y="4531486"/>
            <a:chExt cx="355600" cy="314325"/>
          </a:xfrm>
        </p:grpSpPr>
        <p:sp>
          <p:nvSpPr>
            <p:cNvPr id="32" name="object 32"/>
            <p:cNvSpPr/>
            <p:nvPr/>
          </p:nvSpPr>
          <p:spPr>
            <a:xfrm>
              <a:off x="8796146" y="4544186"/>
              <a:ext cx="330200" cy="288925"/>
            </a:xfrm>
            <a:custGeom>
              <a:avLst/>
              <a:gdLst/>
              <a:ahLst/>
              <a:cxnLst/>
              <a:rect l="l" t="t" r="r" b="b"/>
              <a:pathLst>
                <a:path w="330200" h="288925">
                  <a:moveTo>
                    <a:pt x="164973" y="0"/>
                  </a:moveTo>
                  <a:lnTo>
                    <a:pt x="0" y="288798"/>
                  </a:lnTo>
                  <a:lnTo>
                    <a:pt x="329946" y="288798"/>
                  </a:lnTo>
                  <a:lnTo>
                    <a:pt x="164973" y="0"/>
                  </a:lnTo>
                  <a:close/>
                </a:path>
              </a:pathLst>
            </a:custGeom>
            <a:solidFill>
              <a:srgbClr val="F0F1F1"/>
            </a:solidFill>
          </p:spPr>
          <p:txBody>
            <a:bodyPr wrap="square" lIns="0" tIns="0" rIns="0" bIns="0" rtlCol="0"/>
            <a:lstStyle/>
            <a:p>
              <a:endParaRPr/>
            </a:p>
          </p:txBody>
        </p:sp>
        <p:sp>
          <p:nvSpPr>
            <p:cNvPr id="33" name="object 33"/>
            <p:cNvSpPr/>
            <p:nvPr/>
          </p:nvSpPr>
          <p:spPr>
            <a:xfrm>
              <a:off x="8796146" y="4544186"/>
              <a:ext cx="330200" cy="288925"/>
            </a:xfrm>
            <a:custGeom>
              <a:avLst/>
              <a:gdLst/>
              <a:ahLst/>
              <a:cxnLst/>
              <a:rect l="l" t="t" r="r" b="b"/>
              <a:pathLst>
                <a:path w="330200" h="288925">
                  <a:moveTo>
                    <a:pt x="0" y="288798"/>
                  </a:moveTo>
                  <a:lnTo>
                    <a:pt x="164973" y="0"/>
                  </a:lnTo>
                  <a:lnTo>
                    <a:pt x="329946" y="288798"/>
                  </a:lnTo>
                  <a:lnTo>
                    <a:pt x="0" y="288798"/>
                  </a:lnTo>
                  <a:close/>
                </a:path>
              </a:pathLst>
            </a:custGeom>
            <a:ln w="25400">
              <a:solidFill>
                <a:srgbClr val="F0F1F1"/>
              </a:solidFill>
            </a:ln>
          </p:spPr>
          <p:txBody>
            <a:bodyPr wrap="square" lIns="0" tIns="0" rIns="0" bIns="0" rtlCol="0"/>
            <a:lstStyle/>
            <a:p>
              <a:endParaRPr/>
            </a:p>
          </p:txBody>
        </p:sp>
      </p:grpSp>
      <p:sp>
        <p:nvSpPr>
          <p:cNvPr id="34" name="object 34"/>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437765" algn="l"/>
              </a:tabLst>
            </a:pPr>
            <a:r>
              <a:rPr spc="-5" dirty="0"/>
              <a:t>#TCCC-CPP-PPT-04-01</a:t>
            </a:r>
            <a:r>
              <a:rPr spc="3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29</a:t>
            </a:fld>
            <a:endParaRPr sz="1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767070"/>
                </a:solidFill>
              </a:rPr>
              <a:t>Module 4:</a:t>
            </a:r>
            <a:r>
              <a:rPr sz="2000" spc="-15" dirty="0">
                <a:solidFill>
                  <a:srgbClr val="767070"/>
                </a:solidFill>
              </a:rPr>
              <a:t> </a:t>
            </a:r>
            <a:r>
              <a:rPr sz="2000" spc="-5" dirty="0">
                <a:solidFill>
                  <a:srgbClr val="767070"/>
                </a:solidFill>
              </a:rPr>
              <a:t>Principles</a:t>
            </a:r>
            <a:r>
              <a:rPr sz="2000" spc="-20" dirty="0">
                <a:solidFill>
                  <a:srgbClr val="767070"/>
                </a:solidFill>
              </a:rPr>
              <a:t> </a:t>
            </a:r>
            <a:r>
              <a:rPr sz="2000" spc="-5" dirty="0">
                <a:solidFill>
                  <a:srgbClr val="767070"/>
                </a:solidFill>
              </a:rPr>
              <a:t>and</a:t>
            </a:r>
            <a:r>
              <a:rPr sz="2000" spc="-80" dirty="0">
                <a:solidFill>
                  <a:srgbClr val="767070"/>
                </a:solidFill>
              </a:rPr>
              <a:t> </a:t>
            </a:r>
            <a:r>
              <a:rPr sz="2000" spc="-5" dirty="0">
                <a:solidFill>
                  <a:srgbClr val="767070"/>
                </a:solidFill>
              </a:rPr>
              <a:t>Application</a:t>
            </a:r>
            <a:r>
              <a:rPr sz="2000" dirty="0">
                <a:solidFill>
                  <a:srgbClr val="767070"/>
                </a:solidFill>
              </a:rPr>
              <a:t> </a:t>
            </a:r>
            <a:r>
              <a:rPr sz="2000" spc="-5" dirty="0">
                <a:solidFill>
                  <a:srgbClr val="767070"/>
                </a:solidFill>
              </a:rPr>
              <a:t>of</a:t>
            </a:r>
            <a:r>
              <a:rPr sz="2000" spc="-10" dirty="0">
                <a:solidFill>
                  <a:srgbClr val="767070"/>
                </a:solidFill>
              </a:rPr>
              <a:t> TFC</a:t>
            </a:r>
            <a:endParaRPr sz="2000"/>
          </a:p>
        </p:txBody>
      </p:sp>
      <p:sp>
        <p:nvSpPr>
          <p:cNvPr id="3" name="object 3"/>
          <p:cNvSpPr txBox="1"/>
          <p:nvPr/>
        </p:nvSpPr>
        <p:spPr>
          <a:xfrm>
            <a:off x="9214114" y="6569052"/>
            <a:ext cx="2212975" cy="185420"/>
          </a:xfrm>
          <a:prstGeom prst="rect">
            <a:avLst/>
          </a:prstGeom>
        </p:spPr>
        <p:txBody>
          <a:bodyPr vert="horz" wrap="square" lIns="0" tIns="12700" rIns="0" bIns="0" rtlCol="0">
            <a:spAutoFit/>
          </a:bodyPr>
          <a:lstStyle/>
          <a:p>
            <a:pPr marL="12700">
              <a:lnSpc>
                <a:spcPct val="100000"/>
              </a:lnSpc>
              <a:spcBef>
                <a:spcPts val="100"/>
              </a:spcBef>
            </a:pPr>
            <a:r>
              <a:rPr sz="1050" spc="-5" dirty="0">
                <a:solidFill>
                  <a:srgbClr val="CD9146"/>
                </a:solidFill>
                <a:latin typeface="Arial MT"/>
                <a:cs typeface="Arial MT"/>
              </a:rPr>
              <a:t>#TCCC-CPP-PPT-04-01</a:t>
            </a:r>
            <a:r>
              <a:rPr sz="1050" spc="290" dirty="0">
                <a:solidFill>
                  <a:srgbClr val="CD9146"/>
                </a:solidFill>
                <a:latin typeface="Arial MT"/>
                <a:cs typeface="Arial MT"/>
              </a:rPr>
              <a:t> </a:t>
            </a:r>
            <a:r>
              <a:rPr sz="1050" spc="-5" dirty="0">
                <a:solidFill>
                  <a:srgbClr val="CD9146"/>
                </a:solidFill>
                <a:latin typeface="Arial MT"/>
                <a:cs typeface="Arial MT"/>
              </a:rPr>
              <a:t>08</a:t>
            </a:r>
            <a:r>
              <a:rPr sz="1050" dirty="0">
                <a:solidFill>
                  <a:srgbClr val="CD9146"/>
                </a:solidFill>
                <a:latin typeface="Arial MT"/>
                <a:cs typeface="Arial MT"/>
              </a:rPr>
              <a:t> </a:t>
            </a:r>
            <a:r>
              <a:rPr sz="1050" spc="-5" dirty="0">
                <a:solidFill>
                  <a:srgbClr val="CD9146"/>
                </a:solidFill>
                <a:latin typeface="Arial MT"/>
                <a:cs typeface="Arial MT"/>
              </a:rPr>
              <a:t>AUG</a:t>
            </a:r>
            <a:r>
              <a:rPr sz="1050" spc="-15"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p:nvPr/>
        </p:nvSpPr>
        <p:spPr>
          <a:xfrm>
            <a:off x="11724385" y="6548518"/>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MT"/>
                <a:cs typeface="Arial MT"/>
              </a:rPr>
              <a:t>3</a:t>
            </a:r>
            <a:endParaRPr sz="1200">
              <a:latin typeface="Arial MT"/>
              <a:cs typeface="Arial MT"/>
            </a:endParaRPr>
          </a:p>
        </p:txBody>
      </p:sp>
      <p:sp>
        <p:nvSpPr>
          <p:cNvPr id="6" name="object 6"/>
          <p:cNvSpPr/>
          <p:nvPr/>
        </p:nvSpPr>
        <p:spPr>
          <a:xfrm>
            <a:off x="420623" y="1220718"/>
            <a:ext cx="11294110" cy="4569460"/>
          </a:xfrm>
          <a:custGeom>
            <a:avLst/>
            <a:gdLst/>
            <a:ahLst/>
            <a:cxnLst/>
            <a:rect l="l" t="t" r="r" b="b"/>
            <a:pathLst>
              <a:path w="11294110" h="4569460">
                <a:moveTo>
                  <a:pt x="0" y="161467"/>
                </a:moveTo>
                <a:lnTo>
                  <a:pt x="5767" y="118542"/>
                </a:lnTo>
                <a:lnTo>
                  <a:pt x="22044" y="79970"/>
                </a:lnTo>
                <a:lnTo>
                  <a:pt x="47291" y="47291"/>
                </a:lnTo>
                <a:lnTo>
                  <a:pt x="79970" y="22044"/>
                </a:lnTo>
                <a:lnTo>
                  <a:pt x="118542" y="5767"/>
                </a:lnTo>
                <a:lnTo>
                  <a:pt x="161467" y="0"/>
                </a:lnTo>
                <a:lnTo>
                  <a:pt x="11132134" y="0"/>
                </a:lnTo>
                <a:lnTo>
                  <a:pt x="11175059" y="5767"/>
                </a:lnTo>
                <a:lnTo>
                  <a:pt x="11213631" y="22044"/>
                </a:lnTo>
                <a:lnTo>
                  <a:pt x="11246310" y="47291"/>
                </a:lnTo>
                <a:lnTo>
                  <a:pt x="11271557" y="79970"/>
                </a:lnTo>
                <a:lnTo>
                  <a:pt x="11287834" y="118542"/>
                </a:lnTo>
                <a:lnTo>
                  <a:pt x="11293602" y="161467"/>
                </a:lnTo>
                <a:lnTo>
                  <a:pt x="11293602" y="4407496"/>
                </a:lnTo>
                <a:lnTo>
                  <a:pt x="11287834" y="4450417"/>
                </a:lnTo>
                <a:lnTo>
                  <a:pt x="11271557" y="4488985"/>
                </a:lnTo>
                <a:lnTo>
                  <a:pt x="11246310" y="4521661"/>
                </a:lnTo>
                <a:lnTo>
                  <a:pt x="11213631" y="4546908"/>
                </a:lnTo>
                <a:lnTo>
                  <a:pt x="11175059" y="4563184"/>
                </a:lnTo>
                <a:lnTo>
                  <a:pt x="11132134" y="4568952"/>
                </a:lnTo>
                <a:lnTo>
                  <a:pt x="161467" y="4568952"/>
                </a:lnTo>
                <a:lnTo>
                  <a:pt x="118542" y="4563184"/>
                </a:lnTo>
                <a:lnTo>
                  <a:pt x="79970" y="4546908"/>
                </a:lnTo>
                <a:lnTo>
                  <a:pt x="47291" y="4521661"/>
                </a:lnTo>
                <a:lnTo>
                  <a:pt x="22044" y="4488985"/>
                </a:lnTo>
                <a:lnTo>
                  <a:pt x="5767" y="4450417"/>
                </a:lnTo>
                <a:lnTo>
                  <a:pt x="0" y="4407496"/>
                </a:lnTo>
                <a:lnTo>
                  <a:pt x="0" y="161467"/>
                </a:lnTo>
                <a:close/>
              </a:path>
            </a:pathLst>
          </a:custGeom>
          <a:ln w="28575">
            <a:solidFill>
              <a:srgbClr val="D7D9D7"/>
            </a:solidFill>
          </a:ln>
        </p:spPr>
        <p:txBody>
          <a:bodyPr wrap="square" lIns="0" tIns="0" rIns="0" bIns="0" rtlCol="0"/>
          <a:lstStyle/>
          <a:p>
            <a:endParaRPr/>
          </a:p>
        </p:txBody>
      </p:sp>
      <p:sp>
        <p:nvSpPr>
          <p:cNvPr id="7" name="object 7"/>
          <p:cNvSpPr txBox="1"/>
          <p:nvPr/>
        </p:nvSpPr>
        <p:spPr>
          <a:xfrm>
            <a:off x="1037370" y="1416963"/>
            <a:ext cx="10495280" cy="269875"/>
          </a:xfrm>
          <a:prstGeom prst="rect">
            <a:avLst/>
          </a:prstGeom>
        </p:spPr>
        <p:txBody>
          <a:bodyPr vert="horz" wrap="square" lIns="0" tIns="12700" rIns="0" bIns="0" rtlCol="0">
            <a:spAutoFit/>
          </a:bodyPr>
          <a:lstStyle/>
          <a:p>
            <a:pPr marL="12700">
              <a:lnSpc>
                <a:spcPct val="100000"/>
              </a:lnSpc>
              <a:spcBef>
                <a:spcPts val="100"/>
              </a:spcBef>
            </a:pPr>
            <a:r>
              <a:rPr sz="1600" b="1" spc="-5" dirty="0">
                <a:solidFill>
                  <a:srgbClr val="2D3334"/>
                </a:solidFill>
                <a:latin typeface="Arial"/>
                <a:cs typeface="Arial"/>
              </a:rPr>
              <a:t>Given</a:t>
            </a:r>
            <a:r>
              <a:rPr sz="1600" b="1" spc="15" dirty="0">
                <a:solidFill>
                  <a:srgbClr val="2D3334"/>
                </a:solidFill>
                <a:latin typeface="Arial"/>
                <a:cs typeface="Arial"/>
              </a:rPr>
              <a:t> </a:t>
            </a:r>
            <a:r>
              <a:rPr sz="1600" b="1" dirty="0">
                <a:solidFill>
                  <a:srgbClr val="2D3334"/>
                </a:solidFill>
                <a:latin typeface="Arial"/>
                <a:cs typeface="Arial"/>
              </a:rPr>
              <a:t>a</a:t>
            </a:r>
            <a:r>
              <a:rPr sz="1600" b="1" spc="5" dirty="0">
                <a:solidFill>
                  <a:srgbClr val="2D3334"/>
                </a:solidFill>
                <a:latin typeface="Arial"/>
                <a:cs typeface="Arial"/>
              </a:rPr>
              <a:t> </a:t>
            </a:r>
            <a:r>
              <a:rPr sz="1600" b="1" spc="-5" dirty="0">
                <a:solidFill>
                  <a:srgbClr val="2D3334"/>
                </a:solidFill>
                <a:latin typeface="Arial"/>
                <a:cs typeface="Arial"/>
              </a:rPr>
              <a:t>combat</a:t>
            </a:r>
            <a:r>
              <a:rPr sz="1600" b="1" spc="10" dirty="0">
                <a:solidFill>
                  <a:srgbClr val="2D3334"/>
                </a:solidFill>
                <a:latin typeface="Arial"/>
                <a:cs typeface="Arial"/>
              </a:rPr>
              <a:t> </a:t>
            </a:r>
            <a:r>
              <a:rPr sz="1600" b="1" spc="-5" dirty="0">
                <a:solidFill>
                  <a:srgbClr val="2D3334"/>
                </a:solidFill>
                <a:latin typeface="Arial"/>
                <a:cs typeface="Arial"/>
              </a:rPr>
              <a:t>or</a:t>
            </a:r>
            <a:r>
              <a:rPr sz="1600" b="1" dirty="0">
                <a:solidFill>
                  <a:srgbClr val="2D3334"/>
                </a:solidFill>
                <a:latin typeface="Arial"/>
                <a:cs typeface="Arial"/>
              </a:rPr>
              <a:t> </a:t>
            </a:r>
            <a:r>
              <a:rPr sz="1600" b="1" spc="-5" dirty="0">
                <a:solidFill>
                  <a:srgbClr val="2D3334"/>
                </a:solidFill>
                <a:latin typeface="Arial"/>
                <a:cs typeface="Arial"/>
              </a:rPr>
              <a:t>noncombat</a:t>
            </a:r>
            <a:r>
              <a:rPr sz="1600" b="1" spc="5" dirty="0">
                <a:solidFill>
                  <a:srgbClr val="2D3334"/>
                </a:solidFill>
                <a:latin typeface="Arial"/>
                <a:cs typeface="Arial"/>
              </a:rPr>
              <a:t> </a:t>
            </a:r>
            <a:r>
              <a:rPr sz="1600" b="1" spc="-5" dirty="0">
                <a:solidFill>
                  <a:srgbClr val="2D3334"/>
                </a:solidFill>
                <a:latin typeface="Arial"/>
                <a:cs typeface="Arial"/>
              </a:rPr>
              <a:t>scenario,</a:t>
            </a:r>
            <a:r>
              <a:rPr sz="1600" b="1" spc="5" dirty="0">
                <a:solidFill>
                  <a:srgbClr val="2D3334"/>
                </a:solidFill>
                <a:latin typeface="Arial"/>
                <a:cs typeface="Arial"/>
              </a:rPr>
              <a:t> </a:t>
            </a:r>
            <a:r>
              <a:rPr sz="1600" b="1" spc="-5" dirty="0">
                <a:solidFill>
                  <a:srgbClr val="2D3334"/>
                </a:solidFill>
                <a:latin typeface="Arial"/>
                <a:cs typeface="Arial"/>
              </a:rPr>
              <a:t>perform</a:t>
            </a:r>
            <a:r>
              <a:rPr sz="1600" b="1" spc="10" dirty="0">
                <a:solidFill>
                  <a:srgbClr val="2D3334"/>
                </a:solidFill>
                <a:latin typeface="Arial"/>
                <a:cs typeface="Arial"/>
              </a:rPr>
              <a:t> </a:t>
            </a:r>
            <a:r>
              <a:rPr sz="1600" b="1" spc="-20" dirty="0">
                <a:solidFill>
                  <a:srgbClr val="2D3334"/>
                </a:solidFill>
                <a:latin typeface="Arial"/>
                <a:cs typeface="Arial"/>
              </a:rPr>
              <a:t>Tactical</a:t>
            </a:r>
            <a:r>
              <a:rPr sz="1600" b="1" spc="20" dirty="0">
                <a:solidFill>
                  <a:srgbClr val="2D3334"/>
                </a:solidFill>
                <a:latin typeface="Arial"/>
                <a:cs typeface="Arial"/>
              </a:rPr>
              <a:t> </a:t>
            </a:r>
            <a:r>
              <a:rPr sz="1600" b="1" spc="-5" dirty="0">
                <a:solidFill>
                  <a:srgbClr val="2D3334"/>
                </a:solidFill>
                <a:latin typeface="Arial"/>
                <a:cs typeface="Arial"/>
              </a:rPr>
              <a:t>Field</a:t>
            </a:r>
            <a:r>
              <a:rPr sz="1600" b="1" spc="20" dirty="0">
                <a:solidFill>
                  <a:srgbClr val="2D3334"/>
                </a:solidFill>
                <a:latin typeface="Arial"/>
                <a:cs typeface="Arial"/>
              </a:rPr>
              <a:t> </a:t>
            </a:r>
            <a:r>
              <a:rPr sz="1600" b="1" spc="-5" dirty="0">
                <a:solidFill>
                  <a:srgbClr val="2D3334"/>
                </a:solidFill>
                <a:latin typeface="Arial"/>
                <a:cs typeface="Arial"/>
              </a:rPr>
              <a:t>Care in</a:t>
            </a:r>
            <a:r>
              <a:rPr sz="1600" b="1" spc="15" dirty="0">
                <a:solidFill>
                  <a:srgbClr val="2D3334"/>
                </a:solidFill>
                <a:latin typeface="Arial"/>
                <a:cs typeface="Arial"/>
              </a:rPr>
              <a:t> </a:t>
            </a:r>
            <a:r>
              <a:rPr sz="1600" b="1" spc="-5" dirty="0">
                <a:solidFill>
                  <a:srgbClr val="2D3334"/>
                </a:solidFill>
                <a:latin typeface="Arial"/>
                <a:cs typeface="Arial"/>
              </a:rPr>
              <a:t>accordance with</a:t>
            </a:r>
            <a:r>
              <a:rPr sz="1600" b="1" spc="15" dirty="0">
                <a:solidFill>
                  <a:srgbClr val="2D3334"/>
                </a:solidFill>
                <a:latin typeface="Arial"/>
                <a:cs typeface="Arial"/>
              </a:rPr>
              <a:t> </a:t>
            </a:r>
            <a:r>
              <a:rPr sz="1600" b="1" spc="-5" dirty="0">
                <a:solidFill>
                  <a:srgbClr val="2D3334"/>
                </a:solidFill>
                <a:latin typeface="Arial"/>
                <a:cs typeface="Arial"/>
              </a:rPr>
              <a:t>CoTCCC</a:t>
            </a:r>
            <a:r>
              <a:rPr sz="1600" b="1" spc="10" dirty="0">
                <a:solidFill>
                  <a:srgbClr val="2D3334"/>
                </a:solidFill>
                <a:latin typeface="Arial"/>
                <a:cs typeface="Arial"/>
              </a:rPr>
              <a:t> </a:t>
            </a:r>
            <a:r>
              <a:rPr sz="1600" b="1" spc="-5" dirty="0">
                <a:solidFill>
                  <a:srgbClr val="2D3334"/>
                </a:solidFill>
                <a:latin typeface="Arial"/>
                <a:cs typeface="Arial"/>
              </a:rPr>
              <a:t>Guidelines.</a:t>
            </a:r>
            <a:endParaRPr sz="1600">
              <a:latin typeface="Arial"/>
              <a:cs typeface="Arial"/>
            </a:endParaRPr>
          </a:p>
        </p:txBody>
      </p:sp>
      <p:pic>
        <p:nvPicPr>
          <p:cNvPr id="8" name="object 8"/>
          <p:cNvPicPr/>
          <p:nvPr/>
        </p:nvPicPr>
        <p:blipFill>
          <a:blip r:embed="rId4" cstate="print"/>
          <a:stretch>
            <a:fillRect/>
          </a:stretch>
        </p:blipFill>
        <p:spPr>
          <a:xfrm>
            <a:off x="3543918" y="6480420"/>
            <a:ext cx="213590" cy="213600"/>
          </a:xfrm>
          <a:prstGeom prst="rect">
            <a:avLst/>
          </a:prstGeom>
        </p:spPr>
      </p:pic>
      <p:grpSp>
        <p:nvGrpSpPr>
          <p:cNvPr id="9" name="object 9"/>
          <p:cNvGrpSpPr/>
          <p:nvPr/>
        </p:nvGrpSpPr>
        <p:grpSpPr>
          <a:xfrm>
            <a:off x="5380917" y="6481191"/>
            <a:ext cx="219075" cy="219075"/>
            <a:chOff x="5380917" y="6481191"/>
            <a:chExt cx="219075" cy="219075"/>
          </a:xfrm>
        </p:grpSpPr>
        <p:pic>
          <p:nvPicPr>
            <p:cNvPr id="10" name="object 10"/>
            <p:cNvPicPr/>
            <p:nvPr/>
          </p:nvPicPr>
          <p:blipFill>
            <a:blip r:embed="rId5" cstate="print"/>
            <a:stretch>
              <a:fillRect/>
            </a:stretch>
          </p:blipFill>
          <p:spPr>
            <a:xfrm>
              <a:off x="5387267" y="6487541"/>
              <a:ext cx="205976" cy="205976"/>
            </a:xfrm>
            <a:prstGeom prst="rect">
              <a:avLst/>
            </a:prstGeom>
          </p:spPr>
        </p:pic>
        <p:pic>
          <p:nvPicPr>
            <p:cNvPr id="11" name="object 11"/>
            <p:cNvPicPr/>
            <p:nvPr/>
          </p:nvPicPr>
          <p:blipFill>
            <a:blip r:embed="rId6" cstate="print"/>
            <a:stretch>
              <a:fillRect/>
            </a:stretch>
          </p:blipFill>
          <p:spPr>
            <a:xfrm>
              <a:off x="5380917" y="6481191"/>
              <a:ext cx="218676" cy="218676"/>
            </a:xfrm>
            <a:prstGeom prst="rect">
              <a:avLst/>
            </a:prstGeom>
          </p:spPr>
        </p:pic>
      </p:grpSp>
      <p:sp>
        <p:nvSpPr>
          <p:cNvPr id="12" name="object 12"/>
          <p:cNvSpPr txBox="1"/>
          <p:nvPr/>
        </p:nvSpPr>
        <p:spPr>
          <a:xfrm>
            <a:off x="675394" y="5910361"/>
            <a:ext cx="8072755" cy="789940"/>
          </a:xfrm>
          <a:prstGeom prst="rect">
            <a:avLst/>
          </a:prstGeom>
        </p:spPr>
        <p:txBody>
          <a:bodyPr vert="horz" wrap="square" lIns="0" tIns="12700" rIns="0" bIns="0" rtlCol="0">
            <a:spAutoFit/>
          </a:bodyPr>
          <a:lstStyle/>
          <a:p>
            <a:pPr marL="2099945">
              <a:lnSpc>
                <a:spcPct val="100000"/>
              </a:lnSpc>
              <a:spcBef>
                <a:spcPts val="100"/>
              </a:spcBef>
            </a:pPr>
            <a:r>
              <a:rPr sz="2400" b="1" spc="-5" dirty="0">
                <a:solidFill>
                  <a:srgbClr val="505050"/>
                </a:solidFill>
                <a:latin typeface="Arial"/>
                <a:cs typeface="Arial"/>
              </a:rPr>
              <a:t>08 </a:t>
            </a:r>
            <a:r>
              <a:rPr sz="2400" b="1" dirty="0">
                <a:solidFill>
                  <a:srgbClr val="505050"/>
                </a:solidFill>
                <a:latin typeface="Arial"/>
                <a:cs typeface="Arial"/>
              </a:rPr>
              <a:t>x</a:t>
            </a:r>
            <a:r>
              <a:rPr sz="2400" b="1" spc="-5" dirty="0">
                <a:solidFill>
                  <a:srgbClr val="505050"/>
                </a:solidFill>
                <a:latin typeface="Arial"/>
                <a:cs typeface="Arial"/>
              </a:rPr>
              <a:t> </a:t>
            </a:r>
            <a:r>
              <a:rPr sz="2400" b="1" spc="-5" dirty="0">
                <a:solidFill>
                  <a:srgbClr val="CD9146"/>
                </a:solidFill>
                <a:latin typeface="Arial"/>
                <a:cs typeface="Arial"/>
              </a:rPr>
              <a:t>ENABLING</a:t>
            </a:r>
            <a:r>
              <a:rPr sz="2400" b="1" spc="-10" dirty="0">
                <a:solidFill>
                  <a:srgbClr val="CD9146"/>
                </a:solidFill>
                <a:latin typeface="Arial"/>
                <a:cs typeface="Arial"/>
              </a:rPr>
              <a:t> </a:t>
            </a:r>
            <a:r>
              <a:rPr sz="2400" b="1" spc="-5" dirty="0">
                <a:solidFill>
                  <a:srgbClr val="CD9146"/>
                </a:solidFill>
                <a:latin typeface="Arial"/>
                <a:cs typeface="Arial"/>
              </a:rPr>
              <a:t>LEARNING</a:t>
            </a:r>
            <a:r>
              <a:rPr sz="2400" b="1" spc="-10" dirty="0">
                <a:solidFill>
                  <a:srgbClr val="CD9146"/>
                </a:solidFill>
                <a:latin typeface="Arial"/>
                <a:cs typeface="Arial"/>
              </a:rPr>
              <a:t> </a:t>
            </a:r>
            <a:r>
              <a:rPr sz="2400" b="1" spc="-5" dirty="0">
                <a:solidFill>
                  <a:srgbClr val="CD9146"/>
                </a:solidFill>
                <a:latin typeface="Arial"/>
                <a:cs typeface="Arial"/>
              </a:rPr>
              <a:t>OBJECTIVES</a:t>
            </a:r>
            <a:endParaRPr sz="2400">
              <a:latin typeface="Arial"/>
              <a:cs typeface="Arial"/>
            </a:endParaRPr>
          </a:p>
          <a:p>
            <a:pPr marL="12700">
              <a:lnSpc>
                <a:spcPct val="100000"/>
              </a:lnSpc>
              <a:spcBef>
                <a:spcPts val="1455"/>
              </a:spcBef>
              <a:tabLst>
                <a:tab pos="3139440" algn="l"/>
                <a:tab pos="5020310" algn="l"/>
              </a:tabLst>
            </a:pPr>
            <a:r>
              <a:rPr sz="1400" spc="-5" dirty="0">
                <a:solidFill>
                  <a:srgbClr val="2D3334"/>
                </a:solidFill>
                <a:latin typeface="Arial MT"/>
                <a:cs typeface="Arial MT"/>
              </a:rPr>
              <a:t>=</a:t>
            </a:r>
            <a:r>
              <a:rPr sz="1400" dirty="0">
                <a:solidFill>
                  <a:srgbClr val="2D3334"/>
                </a:solidFill>
                <a:latin typeface="Arial MT"/>
                <a:cs typeface="Arial MT"/>
              </a:rPr>
              <a:t> </a:t>
            </a:r>
            <a:r>
              <a:rPr sz="1400" b="1" spc="-20" dirty="0">
                <a:solidFill>
                  <a:srgbClr val="2D3334"/>
                </a:solidFill>
                <a:latin typeface="Arial"/>
                <a:cs typeface="Arial"/>
              </a:rPr>
              <a:t>Terminal</a:t>
            </a:r>
            <a:r>
              <a:rPr sz="1400" b="1" spc="5" dirty="0">
                <a:solidFill>
                  <a:srgbClr val="2D3334"/>
                </a:solidFill>
                <a:latin typeface="Arial"/>
                <a:cs typeface="Arial"/>
              </a:rPr>
              <a:t> </a:t>
            </a:r>
            <a:r>
              <a:rPr sz="1400" b="1" spc="-5" dirty="0">
                <a:solidFill>
                  <a:srgbClr val="2D3334"/>
                </a:solidFill>
                <a:latin typeface="Arial"/>
                <a:cs typeface="Arial"/>
              </a:rPr>
              <a:t>Learning Objectives	</a:t>
            </a:r>
            <a:r>
              <a:rPr sz="1400" spc="-5" dirty="0">
                <a:solidFill>
                  <a:srgbClr val="2D3334"/>
                </a:solidFill>
                <a:latin typeface="Arial MT"/>
                <a:cs typeface="Arial MT"/>
              </a:rPr>
              <a:t>=</a:t>
            </a:r>
            <a:r>
              <a:rPr sz="1400" dirty="0">
                <a:solidFill>
                  <a:srgbClr val="2D3334"/>
                </a:solidFill>
                <a:latin typeface="Arial MT"/>
                <a:cs typeface="Arial MT"/>
              </a:rPr>
              <a:t> </a:t>
            </a:r>
            <a:r>
              <a:rPr sz="1400" spc="-5" dirty="0">
                <a:solidFill>
                  <a:srgbClr val="2D3334"/>
                </a:solidFill>
                <a:latin typeface="Arial MT"/>
                <a:cs typeface="Arial MT"/>
              </a:rPr>
              <a:t>Cognitive</a:t>
            </a:r>
            <a:r>
              <a:rPr sz="1400" spc="-10" dirty="0">
                <a:solidFill>
                  <a:srgbClr val="2D3334"/>
                </a:solidFill>
                <a:latin typeface="Arial MT"/>
                <a:cs typeface="Arial MT"/>
              </a:rPr>
              <a:t> </a:t>
            </a:r>
            <a:r>
              <a:rPr sz="1400" spc="-5" dirty="0">
                <a:solidFill>
                  <a:srgbClr val="2D3334"/>
                </a:solidFill>
                <a:latin typeface="Arial MT"/>
                <a:cs typeface="Arial MT"/>
              </a:rPr>
              <a:t>ELOs	=</a:t>
            </a:r>
            <a:r>
              <a:rPr sz="1400" spc="-30" dirty="0">
                <a:solidFill>
                  <a:srgbClr val="2D3334"/>
                </a:solidFill>
                <a:latin typeface="Arial MT"/>
                <a:cs typeface="Arial MT"/>
              </a:rPr>
              <a:t> </a:t>
            </a:r>
            <a:r>
              <a:rPr sz="1400" spc="-5" dirty="0">
                <a:solidFill>
                  <a:srgbClr val="2D3334"/>
                </a:solidFill>
                <a:latin typeface="Arial MT"/>
                <a:cs typeface="Arial MT"/>
              </a:rPr>
              <a:t>Performance</a:t>
            </a:r>
            <a:r>
              <a:rPr sz="1400" spc="-45" dirty="0">
                <a:solidFill>
                  <a:srgbClr val="2D3334"/>
                </a:solidFill>
                <a:latin typeface="Arial MT"/>
                <a:cs typeface="Arial MT"/>
              </a:rPr>
              <a:t> </a:t>
            </a:r>
            <a:r>
              <a:rPr sz="1400" spc="-5" dirty="0">
                <a:solidFill>
                  <a:srgbClr val="2D3334"/>
                </a:solidFill>
                <a:latin typeface="Arial MT"/>
                <a:cs typeface="Arial MT"/>
              </a:rPr>
              <a:t>ELOs</a:t>
            </a:r>
            <a:endParaRPr sz="1400">
              <a:latin typeface="Arial MT"/>
              <a:cs typeface="Arial MT"/>
            </a:endParaRPr>
          </a:p>
        </p:txBody>
      </p:sp>
      <p:sp>
        <p:nvSpPr>
          <p:cNvPr id="13" name="object 13"/>
          <p:cNvSpPr txBox="1"/>
          <p:nvPr/>
        </p:nvSpPr>
        <p:spPr>
          <a:xfrm>
            <a:off x="3198239" y="727216"/>
            <a:ext cx="579247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505050"/>
                </a:solidFill>
                <a:latin typeface="Arial"/>
                <a:cs typeface="Arial"/>
              </a:rPr>
              <a:t>1</a:t>
            </a:r>
            <a:r>
              <a:rPr sz="2400" b="1" spc="-15" dirty="0">
                <a:solidFill>
                  <a:srgbClr val="505050"/>
                </a:solidFill>
                <a:latin typeface="Arial"/>
                <a:cs typeface="Arial"/>
              </a:rPr>
              <a:t> </a:t>
            </a:r>
            <a:r>
              <a:rPr sz="2400" b="1" dirty="0">
                <a:solidFill>
                  <a:srgbClr val="505050"/>
                </a:solidFill>
                <a:latin typeface="Arial"/>
                <a:cs typeface="Arial"/>
              </a:rPr>
              <a:t>x</a:t>
            </a:r>
            <a:r>
              <a:rPr sz="2400" b="1" spc="-10" dirty="0">
                <a:solidFill>
                  <a:srgbClr val="505050"/>
                </a:solidFill>
                <a:latin typeface="Arial"/>
                <a:cs typeface="Arial"/>
              </a:rPr>
              <a:t> </a:t>
            </a:r>
            <a:r>
              <a:rPr sz="2400" b="1" spc="-5" dirty="0">
                <a:solidFill>
                  <a:srgbClr val="CD9146"/>
                </a:solidFill>
                <a:latin typeface="Arial"/>
                <a:cs typeface="Arial"/>
              </a:rPr>
              <a:t>TERMINAL</a:t>
            </a:r>
            <a:r>
              <a:rPr sz="2400" b="1" spc="-55" dirty="0">
                <a:solidFill>
                  <a:srgbClr val="CD9146"/>
                </a:solidFill>
                <a:latin typeface="Arial"/>
                <a:cs typeface="Arial"/>
              </a:rPr>
              <a:t> </a:t>
            </a:r>
            <a:r>
              <a:rPr sz="2400" b="1" spc="-5" dirty="0">
                <a:solidFill>
                  <a:srgbClr val="CD9146"/>
                </a:solidFill>
                <a:latin typeface="Arial"/>
                <a:cs typeface="Arial"/>
              </a:rPr>
              <a:t>LEARNING</a:t>
            </a:r>
            <a:r>
              <a:rPr sz="2400" b="1" spc="-15" dirty="0">
                <a:solidFill>
                  <a:srgbClr val="CD9146"/>
                </a:solidFill>
                <a:latin typeface="Arial"/>
                <a:cs typeface="Arial"/>
              </a:rPr>
              <a:t> </a:t>
            </a:r>
            <a:r>
              <a:rPr sz="2400" b="1" spc="-5" dirty="0">
                <a:solidFill>
                  <a:srgbClr val="CD9146"/>
                </a:solidFill>
                <a:latin typeface="Arial"/>
                <a:cs typeface="Arial"/>
              </a:rPr>
              <a:t>OBJECTIVES</a:t>
            </a:r>
            <a:endParaRPr sz="2400">
              <a:latin typeface="Arial"/>
              <a:cs typeface="Arial"/>
            </a:endParaRPr>
          </a:p>
        </p:txBody>
      </p:sp>
      <p:grpSp>
        <p:nvGrpSpPr>
          <p:cNvPr id="14" name="object 14"/>
          <p:cNvGrpSpPr/>
          <p:nvPr/>
        </p:nvGrpSpPr>
        <p:grpSpPr>
          <a:xfrm>
            <a:off x="640080" y="1851850"/>
            <a:ext cx="10863580" cy="3636645"/>
            <a:chOff x="640080" y="1851850"/>
            <a:chExt cx="10863580" cy="3636645"/>
          </a:xfrm>
        </p:grpSpPr>
        <p:sp>
          <p:nvSpPr>
            <p:cNvPr id="15" name="object 15"/>
            <p:cNvSpPr/>
            <p:nvPr/>
          </p:nvSpPr>
          <p:spPr>
            <a:xfrm>
              <a:off x="640080" y="1866138"/>
              <a:ext cx="10863580" cy="0"/>
            </a:xfrm>
            <a:custGeom>
              <a:avLst/>
              <a:gdLst/>
              <a:ahLst/>
              <a:cxnLst/>
              <a:rect l="l" t="t" r="r" b="b"/>
              <a:pathLst>
                <a:path w="10863580">
                  <a:moveTo>
                    <a:pt x="0" y="0"/>
                  </a:moveTo>
                  <a:lnTo>
                    <a:pt x="10863275" y="0"/>
                  </a:lnTo>
                </a:path>
              </a:pathLst>
            </a:custGeom>
            <a:ln w="28575">
              <a:solidFill>
                <a:srgbClr val="898B8B"/>
              </a:solidFill>
              <a:prstDash val="dash"/>
            </a:ln>
          </p:spPr>
          <p:txBody>
            <a:bodyPr wrap="square" lIns="0" tIns="0" rIns="0" bIns="0" rtlCol="0"/>
            <a:lstStyle/>
            <a:p>
              <a:endParaRPr/>
            </a:p>
          </p:txBody>
        </p:sp>
        <p:pic>
          <p:nvPicPr>
            <p:cNvPr id="16" name="object 16"/>
            <p:cNvPicPr/>
            <p:nvPr/>
          </p:nvPicPr>
          <p:blipFill>
            <a:blip r:embed="rId7" cstate="print"/>
            <a:stretch>
              <a:fillRect/>
            </a:stretch>
          </p:blipFill>
          <p:spPr>
            <a:xfrm>
              <a:off x="686996" y="2008727"/>
              <a:ext cx="183083" cy="183083"/>
            </a:xfrm>
            <a:prstGeom prst="rect">
              <a:avLst/>
            </a:prstGeom>
          </p:spPr>
        </p:pic>
        <p:pic>
          <p:nvPicPr>
            <p:cNvPr id="17" name="object 17"/>
            <p:cNvPicPr/>
            <p:nvPr/>
          </p:nvPicPr>
          <p:blipFill>
            <a:blip r:embed="rId8" cstate="print"/>
            <a:stretch>
              <a:fillRect/>
            </a:stretch>
          </p:blipFill>
          <p:spPr>
            <a:xfrm>
              <a:off x="680554" y="2402093"/>
              <a:ext cx="183083" cy="183083"/>
            </a:xfrm>
            <a:prstGeom prst="rect">
              <a:avLst/>
            </a:prstGeom>
          </p:spPr>
        </p:pic>
        <p:pic>
          <p:nvPicPr>
            <p:cNvPr id="18" name="object 18"/>
            <p:cNvPicPr/>
            <p:nvPr/>
          </p:nvPicPr>
          <p:blipFill>
            <a:blip r:embed="rId8" cstate="print"/>
            <a:stretch>
              <a:fillRect/>
            </a:stretch>
          </p:blipFill>
          <p:spPr>
            <a:xfrm>
              <a:off x="680554" y="2824707"/>
              <a:ext cx="183083" cy="183083"/>
            </a:xfrm>
            <a:prstGeom prst="rect">
              <a:avLst/>
            </a:prstGeom>
          </p:spPr>
        </p:pic>
        <p:pic>
          <p:nvPicPr>
            <p:cNvPr id="19" name="object 19"/>
            <p:cNvPicPr/>
            <p:nvPr/>
          </p:nvPicPr>
          <p:blipFill>
            <a:blip r:embed="rId7" cstate="print"/>
            <a:stretch>
              <a:fillRect/>
            </a:stretch>
          </p:blipFill>
          <p:spPr>
            <a:xfrm>
              <a:off x="686997" y="3472096"/>
              <a:ext cx="183083" cy="183083"/>
            </a:xfrm>
            <a:prstGeom prst="rect">
              <a:avLst/>
            </a:prstGeom>
          </p:spPr>
        </p:pic>
        <p:pic>
          <p:nvPicPr>
            <p:cNvPr id="20" name="object 20"/>
            <p:cNvPicPr/>
            <p:nvPr/>
          </p:nvPicPr>
          <p:blipFill>
            <a:blip r:embed="rId9" cstate="print"/>
            <a:stretch>
              <a:fillRect/>
            </a:stretch>
          </p:blipFill>
          <p:spPr>
            <a:xfrm>
              <a:off x="693347" y="3853779"/>
              <a:ext cx="170383" cy="170383"/>
            </a:xfrm>
            <a:prstGeom prst="rect">
              <a:avLst/>
            </a:prstGeom>
          </p:spPr>
        </p:pic>
        <p:pic>
          <p:nvPicPr>
            <p:cNvPr id="21" name="object 21"/>
            <p:cNvPicPr/>
            <p:nvPr/>
          </p:nvPicPr>
          <p:blipFill>
            <a:blip r:embed="rId10" cstate="print"/>
            <a:stretch>
              <a:fillRect/>
            </a:stretch>
          </p:blipFill>
          <p:spPr>
            <a:xfrm>
              <a:off x="686997" y="3847429"/>
              <a:ext cx="183083" cy="183083"/>
            </a:xfrm>
            <a:prstGeom prst="rect">
              <a:avLst/>
            </a:prstGeom>
          </p:spPr>
        </p:pic>
        <p:pic>
          <p:nvPicPr>
            <p:cNvPr id="22" name="object 22"/>
            <p:cNvPicPr/>
            <p:nvPr/>
          </p:nvPicPr>
          <p:blipFill>
            <a:blip r:embed="rId11" cstate="print"/>
            <a:stretch>
              <a:fillRect/>
            </a:stretch>
          </p:blipFill>
          <p:spPr>
            <a:xfrm>
              <a:off x="680553" y="4490582"/>
              <a:ext cx="183083" cy="183083"/>
            </a:xfrm>
            <a:prstGeom prst="rect">
              <a:avLst/>
            </a:prstGeom>
          </p:spPr>
        </p:pic>
        <p:pic>
          <p:nvPicPr>
            <p:cNvPr id="23" name="object 23"/>
            <p:cNvPicPr/>
            <p:nvPr/>
          </p:nvPicPr>
          <p:blipFill>
            <a:blip r:embed="rId12" cstate="print"/>
            <a:stretch>
              <a:fillRect/>
            </a:stretch>
          </p:blipFill>
          <p:spPr>
            <a:xfrm>
              <a:off x="693347" y="4879204"/>
              <a:ext cx="170383" cy="170383"/>
            </a:xfrm>
            <a:prstGeom prst="rect">
              <a:avLst/>
            </a:prstGeom>
          </p:spPr>
        </p:pic>
        <p:pic>
          <p:nvPicPr>
            <p:cNvPr id="24" name="object 24"/>
            <p:cNvPicPr/>
            <p:nvPr/>
          </p:nvPicPr>
          <p:blipFill>
            <a:blip r:embed="rId13" cstate="print"/>
            <a:stretch>
              <a:fillRect/>
            </a:stretch>
          </p:blipFill>
          <p:spPr>
            <a:xfrm>
              <a:off x="686997" y="4872854"/>
              <a:ext cx="183083" cy="183083"/>
            </a:xfrm>
            <a:prstGeom prst="rect">
              <a:avLst/>
            </a:prstGeom>
          </p:spPr>
        </p:pic>
        <p:pic>
          <p:nvPicPr>
            <p:cNvPr id="25" name="object 25"/>
            <p:cNvPicPr/>
            <p:nvPr/>
          </p:nvPicPr>
          <p:blipFill>
            <a:blip r:embed="rId7" cstate="print"/>
            <a:stretch>
              <a:fillRect/>
            </a:stretch>
          </p:blipFill>
          <p:spPr>
            <a:xfrm>
              <a:off x="687373" y="5305139"/>
              <a:ext cx="183083" cy="183083"/>
            </a:xfrm>
            <a:prstGeom prst="rect">
              <a:avLst/>
            </a:prstGeom>
          </p:spPr>
        </p:pic>
      </p:grpSp>
      <p:sp>
        <p:nvSpPr>
          <p:cNvPr id="26" name="object 26"/>
          <p:cNvSpPr txBox="1"/>
          <p:nvPr/>
        </p:nvSpPr>
        <p:spPr>
          <a:xfrm>
            <a:off x="619211" y="1378610"/>
            <a:ext cx="307975" cy="330200"/>
          </a:xfrm>
          <a:prstGeom prst="rect">
            <a:avLst/>
          </a:prstGeom>
        </p:spPr>
        <p:txBody>
          <a:bodyPr vert="horz" wrap="square" lIns="0" tIns="12065" rIns="0" bIns="0" rtlCol="0">
            <a:spAutoFit/>
          </a:bodyPr>
          <a:lstStyle/>
          <a:p>
            <a:pPr marL="12700">
              <a:lnSpc>
                <a:spcPct val="100000"/>
              </a:lnSpc>
              <a:spcBef>
                <a:spcPts val="95"/>
              </a:spcBef>
            </a:pPr>
            <a:r>
              <a:rPr sz="2000" b="1" spc="-10" dirty="0">
                <a:solidFill>
                  <a:srgbClr val="CD9146"/>
                </a:solidFill>
                <a:latin typeface="Arial"/>
                <a:cs typeface="Arial"/>
              </a:rPr>
              <a:t>0</a:t>
            </a:r>
            <a:r>
              <a:rPr sz="2000" b="1" spc="-5" dirty="0">
                <a:solidFill>
                  <a:srgbClr val="CD9146"/>
                </a:solidFill>
                <a:latin typeface="Arial"/>
                <a:cs typeface="Arial"/>
              </a:rPr>
              <a:t>4</a:t>
            </a:r>
            <a:endParaRPr sz="2000">
              <a:latin typeface="Arial"/>
              <a:cs typeface="Arial"/>
            </a:endParaRPr>
          </a:p>
        </p:txBody>
      </p:sp>
      <p:sp>
        <p:nvSpPr>
          <p:cNvPr id="27" name="object 27"/>
          <p:cNvSpPr txBox="1"/>
          <p:nvPr/>
        </p:nvSpPr>
        <p:spPr>
          <a:xfrm>
            <a:off x="404034" y="6432723"/>
            <a:ext cx="16700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CD9146"/>
                </a:solidFill>
                <a:latin typeface="Arial"/>
                <a:cs typeface="Arial"/>
              </a:rPr>
              <a:t>#</a:t>
            </a:r>
            <a:endParaRPr sz="2000">
              <a:latin typeface="Arial"/>
              <a:cs typeface="Arial"/>
            </a:endParaRPr>
          </a:p>
        </p:txBody>
      </p:sp>
      <p:sp>
        <p:nvSpPr>
          <p:cNvPr id="28" name="object 28"/>
          <p:cNvSpPr txBox="1"/>
          <p:nvPr/>
        </p:nvSpPr>
        <p:spPr>
          <a:xfrm>
            <a:off x="1024895" y="1951734"/>
            <a:ext cx="9893300" cy="3797935"/>
          </a:xfrm>
          <a:prstGeom prst="rect">
            <a:avLst/>
          </a:prstGeom>
        </p:spPr>
        <p:txBody>
          <a:bodyPr vert="horz" wrap="square" lIns="0" tIns="12700" rIns="0" bIns="0" rtlCol="0">
            <a:spAutoFit/>
          </a:bodyPr>
          <a:lstStyle/>
          <a:p>
            <a:pPr marL="394970" lvl="1" indent="-382905">
              <a:lnSpc>
                <a:spcPct val="100000"/>
              </a:lnSpc>
              <a:spcBef>
                <a:spcPts val="100"/>
              </a:spcBef>
              <a:buClr>
                <a:srgbClr val="2D3334"/>
              </a:buClr>
              <a:buFont typeface="Arial"/>
              <a:buAutoNum type="arabicPeriod"/>
              <a:tabLst>
                <a:tab pos="395605" algn="l"/>
              </a:tabLst>
            </a:pPr>
            <a:r>
              <a:rPr sz="1600" spc="-5" dirty="0">
                <a:latin typeface="Arial MT"/>
                <a:cs typeface="Arial MT"/>
              </a:rPr>
              <a:t>Identify</a:t>
            </a:r>
            <a:r>
              <a:rPr sz="1600" spc="15" dirty="0">
                <a:latin typeface="Arial MT"/>
                <a:cs typeface="Arial MT"/>
              </a:rPr>
              <a:t> </a:t>
            </a:r>
            <a:r>
              <a:rPr sz="1600" spc="-5" dirty="0">
                <a:latin typeface="Arial MT"/>
                <a:cs typeface="Arial MT"/>
              </a:rPr>
              <a:t>the</a:t>
            </a:r>
            <a:r>
              <a:rPr sz="1600" spc="10" dirty="0">
                <a:latin typeface="Arial MT"/>
                <a:cs typeface="Arial MT"/>
              </a:rPr>
              <a:t> </a:t>
            </a:r>
            <a:r>
              <a:rPr sz="1600" spc="-5" dirty="0">
                <a:latin typeface="Arial MT"/>
                <a:cs typeface="Arial MT"/>
              </a:rPr>
              <a:t>importance</a:t>
            </a:r>
            <a:r>
              <a:rPr sz="1600" spc="5" dirty="0">
                <a:latin typeface="Arial MT"/>
                <a:cs typeface="Arial MT"/>
              </a:rPr>
              <a:t> </a:t>
            </a:r>
            <a:r>
              <a:rPr sz="1600" spc="-5" dirty="0">
                <a:latin typeface="Arial MT"/>
                <a:cs typeface="Arial MT"/>
              </a:rPr>
              <a:t>of</a:t>
            </a:r>
            <a:r>
              <a:rPr sz="1600" spc="15" dirty="0">
                <a:latin typeface="Arial MT"/>
                <a:cs typeface="Arial MT"/>
              </a:rPr>
              <a:t> </a:t>
            </a:r>
            <a:r>
              <a:rPr sz="1600" spc="-5" dirty="0">
                <a:latin typeface="Arial MT"/>
                <a:cs typeface="Arial MT"/>
              </a:rPr>
              <a:t>security</a:t>
            </a:r>
            <a:r>
              <a:rPr sz="1600" spc="5" dirty="0">
                <a:latin typeface="Arial MT"/>
                <a:cs typeface="Arial MT"/>
              </a:rPr>
              <a:t> </a:t>
            </a:r>
            <a:r>
              <a:rPr sz="1600" spc="-5" dirty="0">
                <a:latin typeface="Arial MT"/>
                <a:cs typeface="Arial MT"/>
              </a:rPr>
              <a:t>and safety</a:t>
            </a:r>
            <a:r>
              <a:rPr sz="1600" spc="20" dirty="0">
                <a:latin typeface="Arial MT"/>
                <a:cs typeface="Arial MT"/>
              </a:rPr>
              <a:t> </a:t>
            </a:r>
            <a:r>
              <a:rPr sz="1600" spc="-5" dirty="0">
                <a:latin typeface="Arial MT"/>
                <a:cs typeface="Arial MT"/>
              </a:rPr>
              <a:t>in</a:t>
            </a:r>
            <a:r>
              <a:rPr sz="1600" spc="-35" dirty="0">
                <a:latin typeface="Arial MT"/>
                <a:cs typeface="Arial MT"/>
              </a:rPr>
              <a:t> </a:t>
            </a:r>
            <a:r>
              <a:rPr sz="1600" spc="-25" dirty="0">
                <a:latin typeface="Arial MT"/>
                <a:cs typeface="Arial MT"/>
              </a:rPr>
              <a:t>Tactical</a:t>
            </a:r>
            <a:r>
              <a:rPr sz="1600" spc="-5" dirty="0">
                <a:latin typeface="Arial MT"/>
                <a:cs typeface="Arial MT"/>
              </a:rPr>
              <a:t> Field</a:t>
            </a:r>
            <a:r>
              <a:rPr sz="1600" spc="-10" dirty="0">
                <a:latin typeface="Arial MT"/>
                <a:cs typeface="Arial MT"/>
              </a:rPr>
              <a:t> </a:t>
            </a:r>
            <a:r>
              <a:rPr sz="1600" spc="-5" dirty="0">
                <a:latin typeface="Arial MT"/>
                <a:cs typeface="Arial MT"/>
              </a:rPr>
              <a:t>Care.</a:t>
            </a:r>
            <a:endParaRPr sz="1600">
              <a:latin typeface="Arial MT"/>
              <a:cs typeface="Arial MT"/>
            </a:endParaRPr>
          </a:p>
          <a:p>
            <a:pPr marL="394970" lvl="1" indent="-382905">
              <a:lnSpc>
                <a:spcPct val="100000"/>
              </a:lnSpc>
              <a:spcBef>
                <a:spcPts val="1310"/>
              </a:spcBef>
              <a:buClr>
                <a:srgbClr val="2D3334"/>
              </a:buClr>
              <a:buFont typeface="Arial"/>
              <a:buAutoNum type="arabicPeriod"/>
              <a:tabLst>
                <a:tab pos="395605" algn="l"/>
              </a:tabLst>
            </a:pPr>
            <a:r>
              <a:rPr sz="1600" spc="-5" dirty="0">
                <a:latin typeface="Arial MT"/>
                <a:cs typeface="Arial MT"/>
              </a:rPr>
              <a:t>Identify</a:t>
            </a:r>
            <a:r>
              <a:rPr sz="1600" spc="25" dirty="0">
                <a:latin typeface="Arial MT"/>
                <a:cs typeface="Arial MT"/>
              </a:rPr>
              <a:t> </a:t>
            </a:r>
            <a:r>
              <a:rPr sz="1600" spc="-5" dirty="0">
                <a:latin typeface="Arial MT"/>
                <a:cs typeface="Arial MT"/>
              </a:rPr>
              <a:t>basic</a:t>
            </a:r>
            <a:r>
              <a:rPr sz="1600" spc="5" dirty="0">
                <a:latin typeface="Arial MT"/>
                <a:cs typeface="Arial MT"/>
              </a:rPr>
              <a:t> </a:t>
            </a:r>
            <a:r>
              <a:rPr sz="1600" spc="-5" dirty="0">
                <a:latin typeface="Arial MT"/>
                <a:cs typeface="Arial MT"/>
              </a:rPr>
              <a:t>principles</a:t>
            </a:r>
            <a:r>
              <a:rPr sz="1600" dirty="0">
                <a:latin typeface="Arial MT"/>
                <a:cs typeface="Arial MT"/>
              </a:rPr>
              <a:t> </a:t>
            </a:r>
            <a:r>
              <a:rPr sz="1600" spc="-5" dirty="0">
                <a:latin typeface="Arial MT"/>
                <a:cs typeface="Arial MT"/>
              </a:rPr>
              <a:t>of</a:t>
            </a:r>
            <a:r>
              <a:rPr sz="1600" spc="20" dirty="0">
                <a:latin typeface="Arial MT"/>
                <a:cs typeface="Arial MT"/>
              </a:rPr>
              <a:t> </a:t>
            </a:r>
            <a:r>
              <a:rPr sz="1600" spc="-5" dirty="0">
                <a:latin typeface="Arial MT"/>
                <a:cs typeface="Arial MT"/>
              </a:rPr>
              <a:t>removal/extraction</a:t>
            </a:r>
            <a:r>
              <a:rPr sz="1600" spc="15" dirty="0">
                <a:latin typeface="Arial MT"/>
                <a:cs typeface="Arial MT"/>
              </a:rPr>
              <a:t> </a:t>
            </a:r>
            <a:r>
              <a:rPr sz="1600" spc="-5" dirty="0">
                <a:latin typeface="Arial MT"/>
                <a:cs typeface="Arial MT"/>
              </a:rPr>
              <a:t>of</a:t>
            </a:r>
            <a:r>
              <a:rPr sz="1600" spc="20" dirty="0">
                <a:latin typeface="Arial MT"/>
                <a:cs typeface="Arial MT"/>
              </a:rPr>
              <a:t> </a:t>
            </a:r>
            <a:r>
              <a:rPr sz="1600" spc="-5" dirty="0">
                <a:latin typeface="Arial MT"/>
                <a:cs typeface="Arial MT"/>
              </a:rPr>
              <a:t>casualties</a:t>
            </a:r>
            <a:r>
              <a:rPr sz="1600" spc="5" dirty="0">
                <a:latin typeface="Arial MT"/>
                <a:cs typeface="Arial MT"/>
              </a:rPr>
              <a:t> </a:t>
            </a:r>
            <a:r>
              <a:rPr sz="1600" spc="-5" dirty="0">
                <a:latin typeface="Arial MT"/>
                <a:cs typeface="Arial MT"/>
              </a:rPr>
              <a:t>from</a:t>
            </a:r>
            <a:r>
              <a:rPr sz="1600" spc="20" dirty="0">
                <a:latin typeface="Arial MT"/>
                <a:cs typeface="Arial MT"/>
              </a:rPr>
              <a:t> </a:t>
            </a:r>
            <a:r>
              <a:rPr sz="1600" dirty="0">
                <a:latin typeface="Arial MT"/>
                <a:cs typeface="Arial MT"/>
              </a:rPr>
              <a:t>a</a:t>
            </a:r>
            <a:r>
              <a:rPr sz="1600" spc="10" dirty="0">
                <a:latin typeface="Arial MT"/>
                <a:cs typeface="Arial MT"/>
              </a:rPr>
              <a:t> </a:t>
            </a:r>
            <a:r>
              <a:rPr sz="1600" spc="-5" dirty="0">
                <a:latin typeface="Arial MT"/>
                <a:cs typeface="Arial MT"/>
              </a:rPr>
              <a:t>unit-specific</a:t>
            </a:r>
            <a:r>
              <a:rPr sz="1600" spc="5" dirty="0">
                <a:latin typeface="Arial MT"/>
                <a:cs typeface="Arial MT"/>
              </a:rPr>
              <a:t> </a:t>
            </a:r>
            <a:r>
              <a:rPr sz="1600" spc="-5" dirty="0">
                <a:latin typeface="Arial MT"/>
                <a:cs typeface="Arial MT"/>
              </a:rPr>
              <a:t>platform.</a:t>
            </a:r>
            <a:endParaRPr sz="1600">
              <a:latin typeface="Arial MT"/>
              <a:cs typeface="Arial MT"/>
            </a:endParaRPr>
          </a:p>
          <a:p>
            <a:pPr marL="394970" marR="5080" lvl="1" indent="-382905">
              <a:lnSpc>
                <a:spcPts val="1730"/>
              </a:lnSpc>
              <a:spcBef>
                <a:spcPts val="1525"/>
              </a:spcBef>
              <a:buClr>
                <a:srgbClr val="2D3334"/>
              </a:buClr>
              <a:buFont typeface="Arial"/>
              <a:buAutoNum type="arabicPeriod"/>
              <a:tabLst>
                <a:tab pos="395605" algn="l"/>
              </a:tabLst>
            </a:pPr>
            <a:r>
              <a:rPr sz="1600" spc="-5" dirty="0">
                <a:latin typeface="Arial MT"/>
                <a:cs typeface="Arial MT"/>
              </a:rPr>
              <a:t>Identify</a:t>
            </a:r>
            <a:r>
              <a:rPr sz="1600" spc="20" dirty="0">
                <a:latin typeface="Arial MT"/>
                <a:cs typeface="Arial MT"/>
              </a:rPr>
              <a:t> </a:t>
            </a:r>
            <a:r>
              <a:rPr sz="1600" spc="-5" dirty="0">
                <a:latin typeface="Arial MT"/>
                <a:cs typeface="Arial MT"/>
              </a:rPr>
              <a:t>the</a:t>
            </a:r>
            <a:r>
              <a:rPr sz="1600" spc="15" dirty="0">
                <a:latin typeface="Arial MT"/>
                <a:cs typeface="Arial MT"/>
              </a:rPr>
              <a:t> </a:t>
            </a:r>
            <a:r>
              <a:rPr sz="1600" spc="-5" dirty="0">
                <a:latin typeface="Arial MT"/>
                <a:cs typeface="Arial MT"/>
              </a:rPr>
              <a:t>importance</a:t>
            </a:r>
            <a:r>
              <a:rPr sz="1600" spc="15" dirty="0">
                <a:latin typeface="Arial MT"/>
                <a:cs typeface="Arial MT"/>
              </a:rPr>
              <a:t> </a:t>
            </a:r>
            <a:r>
              <a:rPr sz="1600" spc="-5" dirty="0">
                <a:latin typeface="Arial MT"/>
                <a:cs typeface="Arial MT"/>
              </a:rPr>
              <a:t>and</a:t>
            </a:r>
            <a:r>
              <a:rPr sz="1600" spc="10" dirty="0">
                <a:latin typeface="Arial MT"/>
                <a:cs typeface="Arial MT"/>
              </a:rPr>
              <a:t> </a:t>
            </a:r>
            <a:r>
              <a:rPr sz="1600" spc="-5" dirty="0">
                <a:latin typeface="Arial MT"/>
                <a:cs typeface="Arial MT"/>
              </a:rPr>
              <a:t>techniques</a:t>
            </a:r>
            <a:r>
              <a:rPr sz="1600" spc="5" dirty="0">
                <a:latin typeface="Arial MT"/>
                <a:cs typeface="Arial MT"/>
              </a:rPr>
              <a:t> </a:t>
            </a:r>
            <a:r>
              <a:rPr sz="1600" spc="-5" dirty="0">
                <a:latin typeface="Arial MT"/>
                <a:cs typeface="Arial MT"/>
              </a:rPr>
              <a:t>of</a:t>
            </a:r>
            <a:r>
              <a:rPr sz="1600" spc="20" dirty="0">
                <a:latin typeface="Arial MT"/>
                <a:cs typeface="Arial MT"/>
              </a:rPr>
              <a:t> </a:t>
            </a:r>
            <a:r>
              <a:rPr sz="1600" spc="-5" dirty="0">
                <a:latin typeface="Arial MT"/>
                <a:cs typeface="Arial MT"/>
              </a:rPr>
              <a:t>communicating</a:t>
            </a:r>
            <a:r>
              <a:rPr sz="1600" spc="10" dirty="0">
                <a:latin typeface="Arial MT"/>
                <a:cs typeface="Arial MT"/>
              </a:rPr>
              <a:t> </a:t>
            </a:r>
            <a:r>
              <a:rPr sz="1600" spc="-5" dirty="0">
                <a:latin typeface="Arial MT"/>
                <a:cs typeface="Arial MT"/>
              </a:rPr>
              <a:t>casualty</a:t>
            </a:r>
            <a:r>
              <a:rPr sz="1600" dirty="0">
                <a:latin typeface="Arial MT"/>
                <a:cs typeface="Arial MT"/>
              </a:rPr>
              <a:t> </a:t>
            </a:r>
            <a:r>
              <a:rPr sz="1600" spc="-5" dirty="0">
                <a:latin typeface="Arial MT"/>
                <a:cs typeface="Arial MT"/>
              </a:rPr>
              <a:t>information</a:t>
            </a:r>
            <a:r>
              <a:rPr sz="1600" spc="20" dirty="0">
                <a:latin typeface="Arial MT"/>
                <a:cs typeface="Arial MT"/>
              </a:rPr>
              <a:t> </a:t>
            </a:r>
            <a:r>
              <a:rPr sz="1600" spc="-5" dirty="0">
                <a:latin typeface="Arial MT"/>
                <a:cs typeface="Arial MT"/>
              </a:rPr>
              <a:t>with</a:t>
            </a:r>
            <a:r>
              <a:rPr sz="1600" spc="5" dirty="0">
                <a:latin typeface="Arial MT"/>
                <a:cs typeface="Arial MT"/>
              </a:rPr>
              <a:t> </a:t>
            </a:r>
            <a:r>
              <a:rPr sz="1600" spc="-5" dirty="0">
                <a:latin typeface="Arial MT"/>
                <a:cs typeface="Arial MT"/>
              </a:rPr>
              <a:t>unit</a:t>
            </a:r>
            <a:r>
              <a:rPr sz="1600" spc="10" dirty="0">
                <a:latin typeface="Arial MT"/>
                <a:cs typeface="Arial MT"/>
              </a:rPr>
              <a:t> </a:t>
            </a:r>
            <a:r>
              <a:rPr sz="1600" spc="-5" dirty="0">
                <a:latin typeface="Arial MT"/>
                <a:cs typeface="Arial MT"/>
              </a:rPr>
              <a:t>tactical</a:t>
            </a:r>
            <a:r>
              <a:rPr sz="1600" spc="5" dirty="0">
                <a:latin typeface="Arial MT"/>
                <a:cs typeface="Arial MT"/>
              </a:rPr>
              <a:t> </a:t>
            </a:r>
            <a:r>
              <a:rPr sz="1600" spc="-5" dirty="0">
                <a:latin typeface="Arial MT"/>
                <a:cs typeface="Arial MT"/>
              </a:rPr>
              <a:t>leadership </a:t>
            </a:r>
            <a:r>
              <a:rPr sz="1600" spc="-430" dirty="0">
                <a:latin typeface="Arial MT"/>
                <a:cs typeface="Arial MT"/>
              </a:rPr>
              <a:t> </a:t>
            </a:r>
            <a:r>
              <a:rPr sz="1600" spc="-5" dirty="0">
                <a:latin typeface="Arial MT"/>
                <a:cs typeface="Arial MT"/>
              </a:rPr>
              <a:t>and/or</a:t>
            </a:r>
            <a:r>
              <a:rPr sz="1600" spc="5" dirty="0">
                <a:latin typeface="Arial MT"/>
                <a:cs typeface="Arial MT"/>
              </a:rPr>
              <a:t> </a:t>
            </a:r>
            <a:r>
              <a:rPr sz="1600" spc="-5" dirty="0">
                <a:latin typeface="Arial MT"/>
                <a:cs typeface="Arial MT"/>
              </a:rPr>
              <a:t>medical personnel.</a:t>
            </a:r>
            <a:endParaRPr sz="1600">
              <a:latin typeface="Arial MT"/>
              <a:cs typeface="Arial MT"/>
            </a:endParaRPr>
          </a:p>
          <a:p>
            <a:pPr marL="394970" lvl="1" indent="-382905">
              <a:lnSpc>
                <a:spcPct val="100000"/>
              </a:lnSpc>
              <a:spcBef>
                <a:spcPts val="1280"/>
              </a:spcBef>
              <a:buClr>
                <a:srgbClr val="2D3334"/>
              </a:buClr>
              <a:buFont typeface="Arial"/>
              <a:buAutoNum type="arabicPeriod"/>
              <a:tabLst>
                <a:tab pos="395605" algn="l"/>
              </a:tabLst>
            </a:pPr>
            <a:r>
              <a:rPr sz="1600" spc="-5" dirty="0">
                <a:latin typeface="Arial MT"/>
                <a:cs typeface="Arial MT"/>
              </a:rPr>
              <a:t>Identify</a:t>
            </a:r>
            <a:r>
              <a:rPr sz="1600" spc="15" dirty="0">
                <a:latin typeface="Arial MT"/>
                <a:cs typeface="Arial MT"/>
              </a:rPr>
              <a:t> </a:t>
            </a:r>
            <a:r>
              <a:rPr sz="1600" spc="-5" dirty="0">
                <a:latin typeface="Arial MT"/>
                <a:cs typeface="Arial MT"/>
              </a:rPr>
              <a:t>the</a:t>
            </a:r>
            <a:r>
              <a:rPr sz="1600" spc="15" dirty="0">
                <a:latin typeface="Arial MT"/>
                <a:cs typeface="Arial MT"/>
              </a:rPr>
              <a:t> </a:t>
            </a:r>
            <a:r>
              <a:rPr sz="1600" spc="-5" dirty="0">
                <a:latin typeface="Arial MT"/>
                <a:cs typeface="Arial MT"/>
              </a:rPr>
              <a:t>relevant</a:t>
            </a:r>
            <a:r>
              <a:rPr sz="1600" spc="5" dirty="0">
                <a:latin typeface="Arial MT"/>
                <a:cs typeface="Arial MT"/>
              </a:rPr>
              <a:t> </a:t>
            </a:r>
            <a:r>
              <a:rPr sz="1600" spc="-5" dirty="0">
                <a:latin typeface="Arial MT"/>
                <a:cs typeface="Arial MT"/>
              </a:rPr>
              <a:t>tactical</a:t>
            </a:r>
            <a:r>
              <a:rPr sz="1600" spc="5" dirty="0">
                <a:latin typeface="Arial MT"/>
                <a:cs typeface="Arial MT"/>
              </a:rPr>
              <a:t> </a:t>
            </a:r>
            <a:r>
              <a:rPr sz="1600" spc="-5" dirty="0">
                <a:latin typeface="Arial MT"/>
                <a:cs typeface="Arial MT"/>
              </a:rPr>
              <a:t>and</a:t>
            </a:r>
            <a:r>
              <a:rPr sz="1600" spc="10" dirty="0">
                <a:latin typeface="Arial MT"/>
                <a:cs typeface="Arial MT"/>
              </a:rPr>
              <a:t> </a:t>
            </a:r>
            <a:r>
              <a:rPr sz="1600" spc="-5" dirty="0">
                <a:latin typeface="Arial MT"/>
                <a:cs typeface="Arial MT"/>
              </a:rPr>
              <a:t>casualty</a:t>
            </a:r>
            <a:r>
              <a:rPr sz="1600" dirty="0">
                <a:latin typeface="Arial MT"/>
                <a:cs typeface="Arial MT"/>
              </a:rPr>
              <a:t> </a:t>
            </a:r>
            <a:r>
              <a:rPr sz="1600" spc="-5" dirty="0">
                <a:latin typeface="Arial MT"/>
                <a:cs typeface="Arial MT"/>
              </a:rPr>
              <a:t>data</a:t>
            </a:r>
            <a:r>
              <a:rPr sz="1600" spc="15" dirty="0">
                <a:latin typeface="Arial MT"/>
                <a:cs typeface="Arial MT"/>
              </a:rPr>
              <a:t> </a:t>
            </a:r>
            <a:r>
              <a:rPr sz="1600" spc="-5" dirty="0">
                <a:latin typeface="Arial MT"/>
                <a:cs typeface="Arial MT"/>
              </a:rPr>
              <a:t>involved</a:t>
            </a:r>
            <a:r>
              <a:rPr sz="1600" spc="-15" dirty="0">
                <a:latin typeface="Arial MT"/>
                <a:cs typeface="Arial MT"/>
              </a:rPr>
              <a:t> </a:t>
            </a:r>
            <a:r>
              <a:rPr sz="1600" spc="-5" dirty="0">
                <a:latin typeface="Arial MT"/>
                <a:cs typeface="Arial MT"/>
              </a:rPr>
              <a:t>in</a:t>
            </a:r>
            <a:r>
              <a:rPr sz="1600" spc="5" dirty="0">
                <a:latin typeface="Arial MT"/>
                <a:cs typeface="Arial MT"/>
              </a:rPr>
              <a:t> </a:t>
            </a:r>
            <a:r>
              <a:rPr sz="1600" spc="-5" dirty="0">
                <a:latin typeface="Arial MT"/>
                <a:cs typeface="Arial MT"/>
              </a:rPr>
              <a:t>communicating</a:t>
            </a:r>
            <a:r>
              <a:rPr sz="1600" spc="5" dirty="0">
                <a:latin typeface="Arial MT"/>
                <a:cs typeface="Arial MT"/>
              </a:rPr>
              <a:t> </a:t>
            </a:r>
            <a:r>
              <a:rPr sz="1600" spc="-5" dirty="0">
                <a:latin typeface="Arial MT"/>
                <a:cs typeface="Arial MT"/>
              </a:rPr>
              <a:t>casualty</a:t>
            </a:r>
            <a:r>
              <a:rPr sz="1600" spc="5" dirty="0">
                <a:latin typeface="Arial MT"/>
                <a:cs typeface="Arial MT"/>
              </a:rPr>
              <a:t> </a:t>
            </a:r>
            <a:r>
              <a:rPr sz="1600" spc="-5" dirty="0">
                <a:latin typeface="Arial MT"/>
                <a:cs typeface="Arial MT"/>
              </a:rPr>
              <a:t>information.</a:t>
            </a:r>
            <a:endParaRPr sz="1600">
              <a:latin typeface="Arial MT"/>
              <a:cs typeface="Arial MT"/>
            </a:endParaRPr>
          </a:p>
          <a:p>
            <a:pPr marL="394970" marR="288925" lvl="1" indent="-382905">
              <a:lnSpc>
                <a:spcPts val="1730"/>
              </a:lnSpc>
              <a:spcBef>
                <a:spcPts val="1520"/>
              </a:spcBef>
              <a:buClr>
                <a:srgbClr val="2D3334"/>
              </a:buClr>
              <a:buFont typeface="Arial"/>
              <a:buAutoNum type="arabicPeriod"/>
              <a:tabLst>
                <a:tab pos="395605" algn="l"/>
              </a:tabLst>
            </a:pPr>
            <a:r>
              <a:rPr sz="1600" spc="-5" dirty="0">
                <a:latin typeface="Arial MT"/>
                <a:cs typeface="Arial MT"/>
              </a:rPr>
              <a:t>Demonstrate</a:t>
            </a:r>
            <a:r>
              <a:rPr sz="1600" spc="15" dirty="0">
                <a:latin typeface="Arial MT"/>
                <a:cs typeface="Arial MT"/>
              </a:rPr>
              <a:t> </a:t>
            </a:r>
            <a:r>
              <a:rPr sz="1600" spc="-5" dirty="0">
                <a:latin typeface="Arial MT"/>
                <a:cs typeface="Arial MT"/>
              </a:rPr>
              <a:t>communication</a:t>
            </a:r>
            <a:r>
              <a:rPr sz="1600" spc="10" dirty="0">
                <a:latin typeface="Arial MT"/>
                <a:cs typeface="Arial MT"/>
              </a:rPr>
              <a:t> </a:t>
            </a:r>
            <a:r>
              <a:rPr sz="1600" spc="-5" dirty="0">
                <a:latin typeface="Arial MT"/>
                <a:cs typeface="Arial MT"/>
              </a:rPr>
              <a:t>of</a:t>
            </a:r>
            <a:r>
              <a:rPr sz="1600" spc="15" dirty="0">
                <a:latin typeface="Arial MT"/>
                <a:cs typeface="Arial MT"/>
              </a:rPr>
              <a:t> </a:t>
            </a:r>
            <a:r>
              <a:rPr sz="1600" spc="-5" dirty="0">
                <a:latin typeface="Arial MT"/>
                <a:cs typeface="Arial MT"/>
              </a:rPr>
              <a:t>casualty</a:t>
            </a:r>
            <a:r>
              <a:rPr sz="1600" spc="5" dirty="0">
                <a:latin typeface="Arial MT"/>
                <a:cs typeface="Arial MT"/>
              </a:rPr>
              <a:t> </a:t>
            </a:r>
            <a:r>
              <a:rPr sz="1600" spc="-5" dirty="0">
                <a:latin typeface="Arial MT"/>
                <a:cs typeface="Arial MT"/>
              </a:rPr>
              <a:t>information</a:t>
            </a:r>
            <a:r>
              <a:rPr sz="1600" spc="20" dirty="0">
                <a:latin typeface="Arial MT"/>
                <a:cs typeface="Arial MT"/>
              </a:rPr>
              <a:t> </a:t>
            </a:r>
            <a:r>
              <a:rPr sz="1600" spc="-5" dirty="0">
                <a:latin typeface="Arial MT"/>
                <a:cs typeface="Arial MT"/>
              </a:rPr>
              <a:t>to</a:t>
            </a:r>
            <a:r>
              <a:rPr sz="1600" spc="15" dirty="0">
                <a:latin typeface="Arial MT"/>
                <a:cs typeface="Arial MT"/>
              </a:rPr>
              <a:t> </a:t>
            </a:r>
            <a:r>
              <a:rPr sz="1600" spc="-5" dirty="0">
                <a:latin typeface="Arial MT"/>
                <a:cs typeface="Arial MT"/>
              </a:rPr>
              <a:t>tactical</a:t>
            </a:r>
            <a:r>
              <a:rPr sz="1600" spc="10" dirty="0">
                <a:latin typeface="Arial MT"/>
                <a:cs typeface="Arial MT"/>
              </a:rPr>
              <a:t> </a:t>
            </a:r>
            <a:r>
              <a:rPr sz="1600" spc="-5" dirty="0">
                <a:latin typeface="Arial MT"/>
                <a:cs typeface="Arial MT"/>
              </a:rPr>
              <a:t>leadership and/or</a:t>
            </a:r>
            <a:r>
              <a:rPr sz="1600" spc="20" dirty="0">
                <a:latin typeface="Arial MT"/>
                <a:cs typeface="Arial MT"/>
              </a:rPr>
              <a:t> </a:t>
            </a:r>
            <a:r>
              <a:rPr sz="1600" spc="-5" dirty="0">
                <a:latin typeface="Arial MT"/>
                <a:cs typeface="Arial MT"/>
              </a:rPr>
              <a:t>medical</a:t>
            </a:r>
            <a:r>
              <a:rPr sz="1600" spc="5" dirty="0">
                <a:latin typeface="Arial MT"/>
                <a:cs typeface="Arial MT"/>
              </a:rPr>
              <a:t> </a:t>
            </a:r>
            <a:r>
              <a:rPr sz="1600" spc="-5" dirty="0">
                <a:latin typeface="Arial MT"/>
                <a:cs typeface="Arial MT"/>
              </a:rPr>
              <a:t>personnel</a:t>
            </a:r>
            <a:r>
              <a:rPr sz="1600" dirty="0">
                <a:latin typeface="Arial MT"/>
                <a:cs typeface="Arial MT"/>
              </a:rPr>
              <a:t> </a:t>
            </a:r>
            <a:r>
              <a:rPr sz="1600" spc="-5" dirty="0">
                <a:latin typeface="Arial MT"/>
                <a:cs typeface="Arial MT"/>
              </a:rPr>
              <a:t>(in </a:t>
            </a:r>
            <a:r>
              <a:rPr sz="1600" spc="-430" dirty="0">
                <a:latin typeface="Arial MT"/>
                <a:cs typeface="Arial MT"/>
              </a:rPr>
              <a:t> </a:t>
            </a:r>
            <a:r>
              <a:rPr sz="1600" spc="-5" dirty="0">
                <a:latin typeface="Arial MT"/>
                <a:cs typeface="Arial MT"/>
              </a:rPr>
              <a:t>accordance</a:t>
            </a:r>
            <a:r>
              <a:rPr sz="1600" spc="-15" dirty="0">
                <a:latin typeface="Arial MT"/>
                <a:cs typeface="Arial MT"/>
              </a:rPr>
              <a:t> </a:t>
            </a:r>
            <a:r>
              <a:rPr sz="1600" spc="-5" dirty="0">
                <a:latin typeface="Arial MT"/>
                <a:cs typeface="Arial MT"/>
              </a:rPr>
              <a:t>with</a:t>
            </a:r>
            <a:r>
              <a:rPr sz="1600" dirty="0">
                <a:latin typeface="Arial MT"/>
                <a:cs typeface="Arial MT"/>
              </a:rPr>
              <a:t> </a:t>
            </a:r>
            <a:r>
              <a:rPr sz="1600" spc="-5" dirty="0">
                <a:latin typeface="Arial MT"/>
                <a:cs typeface="Arial MT"/>
              </a:rPr>
              <a:t>Service</a:t>
            </a:r>
            <a:r>
              <a:rPr sz="1600" spc="-10" dirty="0">
                <a:latin typeface="Arial MT"/>
                <a:cs typeface="Arial MT"/>
              </a:rPr>
              <a:t> </a:t>
            </a:r>
            <a:r>
              <a:rPr sz="1600" spc="-5" dirty="0">
                <a:latin typeface="Arial MT"/>
                <a:cs typeface="Arial MT"/>
              </a:rPr>
              <a:t>and/or</a:t>
            </a:r>
            <a:r>
              <a:rPr sz="1600" spc="10" dirty="0">
                <a:latin typeface="Arial MT"/>
                <a:cs typeface="Arial MT"/>
              </a:rPr>
              <a:t> </a:t>
            </a:r>
            <a:r>
              <a:rPr sz="1600" spc="-5" dirty="0">
                <a:latin typeface="Arial MT"/>
                <a:cs typeface="Arial MT"/>
              </a:rPr>
              <a:t>unit</a:t>
            </a:r>
            <a:r>
              <a:rPr sz="1600" spc="5" dirty="0">
                <a:latin typeface="Arial MT"/>
                <a:cs typeface="Arial MT"/>
              </a:rPr>
              <a:t> </a:t>
            </a:r>
            <a:r>
              <a:rPr sz="1600" spc="-5" dirty="0">
                <a:latin typeface="Arial MT"/>
                <a:cs typeface="Arial MT"/>
              </a:rPr>
              <a:t>standard</a:t>
            </a:r>
            <a:r>
              <a:rPr sz="1600" spc="5" dirty="0">
                <a:latin typeface="Arial MT"/>
                <a:cs typeface="Arial MT"/>
              </a:rPr>
              <a:t> </a:t>
            </a:r>
            <a:r>
              <a:rPr sz="1600" spc="-5" dirty="0">
                <a:latin typeface="Arial MT"/>
                <a:cs typeface="Arial MT"/>
              </a:rPr>
              <a:t>operating</a:t>
            </a:r>
            <a:r>
              <a:rPr sz="1600" spc="5" dirty="0">
                <a:latin typeface="Arial MT"/>
                <a:cs typeface="Arial MT"/>
              </a:rPr>
              <a:t> </a:t>
            </a:r>
            <a:r>
              <a:rPr sz="1600" spc="-5" dirty="0">
                <a:latin typeface="Arial MT"/>
                <a:cs typeface="Arial MT"/>
              </a:rPr>
              <a:t>procedures</a:t>
            </a:r>
            <a:r>
              <a:rPr sz="1600" spc="5" dirty="0">
                <a:latin typeface="Arial MT"/>
                <a:cs typeface="Arial MT"/>
              </a:rPr>
              <a:t> </a:t>
            </a:r>
            <a:r>
              <a:rPr sz="1600" spc="-5" dirty="0">
                <a:latin typeface="Arial MT"/>
                <a:cs typeface="Arial MT"/>
              </a:rPr>
              <a:t>in</a:t>
            </a:r>
            <a:r>
              <a:rPr sz="1600" spc="-25" dirty="0">
                <a:latin typeface="Arial MT"/>
                <a:cs typeface="Arial MT"/>
              </a:rPr>
              <a:t> Tactical</a:t>
            </a:r>
            <a:r>
              <a:rPr sz="1600" spc="-10" dirty="0">
                <a:latin typeface="Arial MT"/>
                <a:cs typeface="Arial MT"/>
              </a:rPr>
              <a:t> </a:t>
            </a:r>
            <a:r>
              <a:rPr sz="1600" spc="-5" dirty="0">
                <a:latin typeface="Arial MT"/>
                <a:cs typeface="Arial MT"/>
              </a:rPr>
              <a:t>Field</a:t>
            </a:r>
            <a:r>
              <a:rPr sz="1600" spc="-10" dirty="0">
                <a:latin typeface="Arial MT"/>
                <a:cs typeface="Arial MT"/>
              </a:rPr>
              <a:t> </a:t>
            </a:r>
            <a:r>
              <a:rPr sz="1600" spc="-5" dirty="0">
                <a:latin typeface="Arial MT"/>
                <a:cs typeface="Arial MT"/>
              </a:rPr>
              <a:t>Care).</a:t>
            </a:r>
            <a:endParaRPr sz="1600">
              <a:latin typeface="Arial MT"/>
              <a:cs typeface="Arial MT"/>
            </a:endParaRPr>
          </a:p>
          <a:p>
            <a:pPr marL="394970" lvl="1" indent="-382905">
              <a:lnSpc>
                <a:spcPct val="100000"/>
              </a:lnSpc>
              <a:spcBef>
                <a:spcPts val="1285"/>
              </a:spcBef>
              <a:buClr>
                <a:srgbClr val="2D3334"/>
              </a:buClr>
              <a:buFont typeface="Arial"/>
              <a:buAutoNum type="arabicPeriod"/>
              <a:tabLst>
                <a:tab pos="395605" algn="l"/>
              </a:tabLst>
            </a:pPr>
            <a:r>
              <a:rPr sz="1600" spc="-5" dirty="0">
                <a:latin typeface="Arial MT"/>
                <a:cs typeface="Arial MT"/>
              </a:rPr>
              <a:t>Identify</a:t>
            </a:r>
            <a:r>
              <a:rPr sz="1600" spc="5" dirty="0">
                <a:latin typeface="Arial MT"/>
                <a:cs typeface="Arial MT"/>
              </a:rPr>
              <a:t> </a:t>
            </a:r>
            <a:r>
              <a:rPr sz="1600" spc="-5" dirty="0">
                <a:latin typeface="Arial MT"/>
                <a:cs typeface="Arial MT"/>
              </a:rPr>
              <a:t>triage</a:t>
            </a:r>
            <a:r>
              <a:rPr sz="1600" spc="5" dirty="0">
                <a:latin typeface="Arial MT"/>
                <a:cs typeface="Arial MT"/>
              </a:rPr>
              <a:t> </a:t>
            </a:r>
            <a:r>
              <a:rPr sz="1600" spc="-5" dirty="0">
                <a:latin typeface="Arial MT"/>
                <a:cs typeface="Arial MT"/>
              </a:rPr>
              <a:t>considerations in</a:t>
            </a:r>
            <a:r>
              <a:rPr sz="1600" spc="-35" dirty="0">
                <a:latin typeface="Arial MT"/>
                <a:cs typeface="Arial MT"/>
              </a:rPr>
              <a:t> </a:t>
            </a:r>
            <a:r>
              <a:rPr sz="1600" spc="-25" dirty="0">
                <a:latin typeface="Arial MT"/>
                <a:cs typeface="Arial MT"/>
              </a:rPr>
              <a:t>Tactical</a:t>
            </a:r>
            <a:r>
              <a:rPr sz="1600" spc="-15" dirty="0">
                <a:latin typeface="Arial MT"/>
                <a:cs typeface="Arial MT"/>
              </a:rPr>
              <a:t> </a:t>
            </a:r>
            <a:r>
              <a:rPr sz="1600" spc="-5" dirty="0">
                <a:latin typeface="Arial MT"/>
                <a:cs typeface="Arial MT"/>
              </a:rPr>
              <a:t>Field</a:t>
            </a:r>
            <a:r>
              <a:rPr sz="1600" spc="-15" dirty="0">
                <a:latin typeface="Arial MT"/>
                <a:cs typeface="Arial MT"/>
              </a:rPr>
              <a:t> </a:t>
            </a:r>
            <a:r>
              <a:rPr sz="1600" spc="-5" dirty="0">
                <a:latin typeface="Arial MT"/>
                <a:cs typeface="Arial MT"/>
              </a:rPr>
              <a:t>Care.</a:t>
            </a:r>
            <a:endParaRPr sz="1600">
              <a:latin typeface="Arial MT"/>
              <a:cs typeface="Arial MT"/>
            </a:endParaRPr>
          </a:p>
          <a:p>
            <a:pPr marL="394970" lvl="1" indent="-382905">
              <a:lnSpc>
                <a:spcPct val="100000"/>
              </a:lnSpc>
              <a:spcBef>
                <a:spcPts val="1305"/>
              </a:spcBef>
              <a:buClr>
                <a:srgbClr val="2D3334"/>
              </a:buClr>
              <a:buFont typeface="Arial"/>
              <a:buAutoNum type="arabicPeriod"/>
              <a:tabLst>
                <a:tab pos="395605" algn="l"/>
              </a:tabLst>
            </a:pPr>
            <a:r>
              <a:rPr sz="1600" spc="-5" dirty="0">
                <a:latin typeface="Arial MT"/>
                <a:cs typeface="Arial MT"/>
              </a:rPr>
              <a:t>Demonstrate</a:t>
            </a:r>
            <a:r>
              <a:rPr sz="1600" spc="10" dirty="0">
                <a:latin typeface="Arial MT"/>
                <a:cs typeface="Arial MT"/>
              </a:rPr>
              <a:t> </a:t>
            </a:r>
            <a:r>
              <a:rPr sz="1600" spc="-5" dirty="0">
                <a:latin typeface="Arial MT"/>
                <a:cs typeface="Arial MT"/>
              </a:rPr>
              <a:t>the</a:t>
            </a:r>
            <a:r>
              <a:rPr sz="1600" spc="10" dirty="0">
                <a:latin typeface="Arial MT"/>
                <a:cs typeface="Arial MT"/>
              </a:rPr>
              <a:t> </a:t>
            </a:r>
            <a:r>
              <a:rPr sz="1600" spc="-5" dirty="0">
                <a:latin typeface="Arial MT"/>
                <a:cs typeface="Arial MT"/>
              </a:rPr>
              <a:t>consolidation</a:t>
            </a:r>
            <a:r>
              <a:rPr sz="1600" spc="-10" dirty="0">
                <a:latin typeface="Arial MT"/>
                <a:cs typeface="Arial MT"/>
              </a:rPr>
              <a:t> </a:t>
            </a:r>
            <a:r>
              <a:rPr sz="1600" spc="-5" dirty="0">
                <a:latin typeface="Arial MT"/>
                <a:cs typeface="Arial MT"/>
              </a:rPr>
              <a:t>and</a:t>
            </a:r>
            <a:r>
              <a:rPr sz="1600" spc="5" dirty="0">
                <a:latin typeface="Arial MT"/>
                <a:cs typeface="Arial MT"/>
              </a:rPr>
              <a:t> </a:t>
            </a:r>
            <a:r>
              <a:rPr sz="1600" spc="-5" dirty="0">
                <a:latin typeface="Arial MT"/>
                <a:cs typeface="Arial MT"/>
              </a:rPr>
              <a:t>triage</a:t>
            </a:r>
            <a:r>
              <a:rPr sz="1600" spc="5" dirty="0">
                <a:latin typeface="Arial MT"/>
                <a:cs typeface="Arial MT"/>
              </a:rPr>
              <a:t> </a:t>
            </a:r>
            <a:r>
              <a:rPr sz="1600" spc="-5" dirty="0">
                <a:latin typeface="Arial MT"/>
                <a:cs typeface="Arial MT"/>
              </a:rPr>
              <a:t>of</a:t>
            </a:r>
            <a:r>
              <a:rPr sz="1600" spc="15" dirty="0">
                <a:latin typeface="Arial MT"/>
                <a:cs typeface="Arial MT"/>
              </a:rPr>
              <a:t> </a:t>
            </a:r>
            <a:r>
              <a:rPr sz="1600" spc="-5" dirty="0">
                <a:latin typeface="Arial MT"/>
                <a:cs typeface="Arial MT"/>
              </a:rPr>
              <a:t>casualties</a:t>
            </a:r>
            <a:r>
              <a:rPr sz="1600" dirty="0">
                <a:latin typeface="Arial MT"/>
                <a:cs typeface="Arial MT"/>
              </a:rPr>
              <a:t> </a:t>
            </a:r>
            <a:r>
              <a:rPr sz="1600" spc="-5" dirty="0">
                <a:latin typeface="Arial MT"/>
                <a:cs typeface="Arial MT"/>
              </a:rPr>
              <a:t>in</a:t>
            </a:r>
            <a:r>
              <a:rPr sz="1600" dirty="0">
                <a:latin typeface="Arial MT"/>
                <a:cs typeface="Arial MT"/>
              </a:rPr>
              <a:t> a</a:t>
            </a:r>
            <a:r>
              <a:rPr sz="1600" spc="10" dirty="0">
                <a:latin typeface="Arial MT"/>
                <a:cs typeface="Arial MT"/>
              </a:rPr>
              <a:t> </a:t>
            </a:r>
            <a:r>
              <a:rPr sz="1600" spc="-5" dirty="0">
                <a:latin typeface="Arial MT"/>
                <a:cs typeface="Arial MT"/>
              </a:rPr>
              <a:t>casualty</a:t>
            </a:r>
            <a:r>
              <a:rPr sz="1600" dirty="0">
                <a:latin typeface="Arial MT"/>
                <a:cs typeface="Arial MT"/>
              </a:rPr>
              <a:t> </a:t>
            </a:r>
            <a:r>
              <a:rPr sz="1600" spc="-5" dirty="0">
                <a:latin typeface="Arial MT"/>
                <a:cs typeface="Arial MT"/>
              </a:rPr>
              <a:t>collection</a:t>
            </a:r>
            <a:r>
              <a:rPr sz="1600" spc="-15" dirty="0">
                <a:latin typeface="Arial MT"/>
                <a:cs typeface="Arial MT"/>
              </a:rPr>
              <a:t> </a:t>
            </a:r>
            <a:r>
              <a:rPr sz="1600" spc="-5" dirty="0">
                <a:latin typeface="Arial MT"/>
                <a:cs typeface="Arial MT"/>
              </a:rPr>
              <a:t>point.</a:t>
            </a:r>
            <a:endParaRPr sz="1600">
              <a:latin typeface="Arial MT"/>
              <a:cs typeface="Arial MT"/>
            </a:endParaRPr>
          </a:p>
          <a:p>
            <a:pPr marL="394970" marR="304165" lvl="1" indent="-382905">
              <a:lnSpc>
                <a:spcPts val="1730"/>
              </a:lnSpc>
              <a:spcBef>
                <a:spcPts val="1525"/>
              </a:spcBef>
              <a:buClr>
                <a:srgbClr val="2D3334"/>
              </a:buClr>
              <a:buFont typeface="Arial"/>
              <a:buAutoNum type="arabicPeriod"/>
              <a:tabLst>
                <a:tab pos="395605" algn="l"/>
              </a:tabLst>
            </a:pPr>
            <a:r>
              <a:rPr sz="1600" spc="-5" dirty="0">
                <a:latin typeface="Arial MT"/>
                <a:cs typeface="Arial MT"/>
              </a:rPr>
              <a:t>Describe</a:t>
            </a:r>
            <a:r>
              <a:rPr sz="1600" spc="-10" dirty="0">
                <a:latin typeface="Arial MT"/>
                <a:cs typeface="Arial MT"/>
              </a:rPr>
              <a:t> </a:t>
            </a:r>
            <a:r>
              <a:rPr sz="1600" spc="-5" dirty="0">
                <a:latin typeface="Arial MT"/>
                <a:cs typeface="Arial MT"/>
              </a:rPr>
              <a:t>the</a:t>
            </a:r>
            <a:r>
              <a:rPr sz="1600" spc="15" dirty="0">
                <a:latin typeface="Arial MT"/>
                <a:cs typeface="Arial MT"/>
              </a:rPr>
              <a:t> </a:t>
            </a:r>
            <a:r>
              <a:rPr sz="1600" spc="-5" dirty="0">
                <a:latin typeface="Arial MT"/>
                <a:cs typeface="Arial MT"/>
              </a:rPr>
              <a:t>principles,</a:t>
            </a:r>
            <a:r>
              <a:rPr sz="1600" dirty="0">
                <a:latin typeface="Arial MT"/>
                <a:cs typeface="Arial MT"/>
              </a:rPr>
              <a:t> </a:t>
            </a:r>
            <a:r>
              <a:rPr sz="1600" spc="-5" dirty="0">
                <a:latin typeface="Arial MT"/>
                <a:cs typeface="Arial MT"/>
              </a:rPr>
              <a:t>roles,</a:t>
            </a:r>
            <a:r>
              <a:rPr sz="1600" spc="10" dirty="0">
                <a:latin typeface="Arial MT"/>
                <a:cs typeface="Arial MT"/>
              </a:rPr>
              <a:t> </a:t>
            </a:r>
            <a:r>
              <a:rPr sz="1600" spc="-5" dirty="0">
                <a:latin typeface="Arial MT"/>
                <a:cs typeface="Arial MT"/>
              </a:rPr>
              <a:t>responsibilities,</a:t>
            </a:r>
            <a:r>
              <a:rPr sz="1600" spc="5" dirty="0">
                <a:latin typeface="Arial MT"/>
                <a:cs typeface="Arial MT"/>
              </a:rPr>
              <a:t> </a:t>
            </a:r>
            <a:r>
              <a:rPr sz="1600" spc="-5" dirty="0">
                <a:latin typeface="Arial MT"/>
                <a:cs typeface="Arial MT"/>
              </a:rPr>
              <a:t>planning considerations,</a:t>
            </a:r>
            <a:r>
              <a:rPr sz="1600" dirty="0">
                <a:latin typeface="Arial MT"/>
                <a:cs typeface="Arial MT"/>
              </a:rPr>
              <a:t> </a:t>
            </a:r>
            <a:r>
              <a:rPr sz="1600" spc="-5" dirty="0">
                <a:latin typeface="Arial MT"/>
                <a:cs typeface="Arial MT"/>
              </a:rPr>
              <a:t>and</a:t>
            </a:r>
            <a:r>
              <a:rPr sz="1600" spc="10" dirty="0">
                <a:latin typeface="Arial MT"/>
                <a:cs typeface="Arial MT"/>
              </a:rPr>
              <a:t> </a:t>
            </a:r>
            <a:r>
              <a:rPr sz="1600" spc="-5" dirty="0">
                <a:latin typeface="Arial MT"/>
                <a:cs typeface="Arial MT"/>
              </a:rPr>
              <a:t>management</a:t>
            </a:r>
            <a:r>
              <a:rPr sz="1600" spc="30" dirty="0">
                <a:latin typeface="Arial MT"/>
                <a:cs typeface="Arial MT"/>
              </a:rPr>
              <a:t> </a:t>
            </a:r>
            <a:r>
              <a:rPr sz="1600" spc="-5" dirty="0">
                <a:latin typeface="Arial MT"/>
                <a:cs typeface="Arial MT"/>
              </a:rPr>
              <a:t>of</a:t>
            </a:r>
            <a:r>
              <a:rPr sz="1600" spc="15" dirty="0">
                <a:latin typeface="Arial MT"/>
                <a:cs typeface="Arial MT"/>
              </a:rPr>
              <a:t> </a:t>
            </a:r>
            <a:r>
              <a:rPr sz="1600" dirty="0">
                <a:latin typeface="Arial MT"/>
                <a:cs typeface="Arial MT"/>
              </a:rPr>
              <a:t>a</a:t>
            </a:r>
            <a:r>
              <a:rPr sz="1600" spc="10" dirty="0">
                <a:latin typeface="Arial MT"/>
                <a:cs typeface="Arial MT"/>
              </a:rPr>
              <a:t> </a:t>
            </a:r>
            <a:r>
              <a:rPr sz="1600" spc="-5" dirty="0">
                <a:latin typeface="Arial MT"/>
                <a:cs typeface="Arial MT"/>
              </a:rPr>
              <a:t>casualty </a:t>
            </a:r>
            <a:r>
              <a:rPr sz="1600" spc="-430" dirty="0">
                <a:latin typeface="Arial MT"/>
                <a:cs typeface="Arial MT"/>
              </a:rPr>
              <a:t> </a:t>
            </a:r>
            <a:r>
              <a:rPr sz="1600" spc="-5" dirty="0">
                <a:latin typeface="Arial MT"/>
                <a:cs typeface="Arial MT"/>
              </a:rPr>
              <a:t>collection</a:t>
            </a:r>
            <a:r>
              <a:rPr sz="1600" spc="-25" dirty="0">
                <a:latin typeface="Arial MT"/>
                <a:cs typeface="Arial MT"/>
              </a:rPr>
              <a:t> </a:t>
            </a:r>
            <a:r>
              <a:rPr sz="1600" spc="-5" dirty="0">
                <a:latin typeface="Arial MT"/>
                <a:cs typeface="Arial MT"/>
              </a:rPr>
              <a:t>point.</a:t>
            </a:r>
            <a:endParaRPr sz="1600">
              <a:latin typeface="Arial MT"/>
              <a:cs typeface="Arial MT"/>
            </a:endParaRPr>
          </a:p>
        </p:txBody>
      </p:sp>
      <p:pic>
        <p:nvPicPr>
          <p:cNvPr id="30" name="Picture 29">
            <a:extLst>
              <a:ext uri="{FF2B5EF4-FFF2-40B4-BE49-F238E27FC236}">
                <a16:creationId xmlns:a16="http://schemas.microsoft.com/office/drawing/2014/main" id="{E7A43213-EE76-506B-3B45-91A88FAB78CE}"/>
              </a:ext>
            </a:extLst>
          </p:cNvPr>
          <p:cNvPicPr>
            <a:picLocks noChangeAspect="1"/>
          </p:cNvPicPr>
          <p:nvPr/>
        </p:nvPicPr>
        <p:blipFill>
          <a:blip r:embed="rId14"/>
          <a:stretch>
            <a:fillRect/>
          </a:stretch>
        </p:blipFill>
        <p:spPr>
          <a:xfrm>
            <a:off x="369651" y="1190056"/>
            <a:ext cx="11465223" cy="465626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767070"/>
                </a:solidFill>
              </a:rPr>
              <a:t>Module 4:</a:t>
            </a:r>
            <a:r>
              <a:rPr sz="2000" spc="-15" dirty="0">
                <a:solidFill>
                  <a:srgbClr val="767070"/>
                </a:solidFill>
              </a:rPr>
              <a:t> </a:t>
            </a:r>
            <a:r>
              <a:rPr sz="2000" spc="-5" dirty="0">
                <a:solidFill>
                  <a:srgbClr val="767070"/>
                </a:solidFill>
              </a:rPr>
              <a:t>Principles</a:t>
            </a:r>
            <a:r>
              <a:rPr sz="2000" spc="-20" dirty="0">
                <a:solidFill>
                  <a:srgbClr val="767070"/>
                </a:solidFill>
              </a:rPr>
              <a:t> </a:t>
            </a:r>
            <a:r>
              <a:rPr sz="2000" spc="-5" dirty="0">
                <a:solidFill>
                  <a:srgbClr val="767070"/>
                </a:solidFill>
              </a:rPr>
              <a:t>and</a:t>
            </a:r>
            <a:r>
              <a:rPr sz="2000" spc="-80" dirty="0">
                <a:solidFill>
                  <a:srgbClr val="767070"/>
                </a:solidFill>
              </a:rPr>
              <a:t> </a:t>
            </a:r>
            <a:r>
              <a:rPr sz="2000" spc="-5" dirty="0">
                <a:solidFill>
                  <a:srgbClr val="767070"/>
                </a:solidFill>
              </a:rPr>
              <a:t>Application</a:t>
            </a:r>
            <a:r>
              <a:rPr sz="2000" dirty="0">
                <a:solidFill>
                  <a:srgbClr val="767070"/>
                </a:solidFill>
              </a:rPr>
              <a:t> </a:t>
            </a:r>
            <a:r>
              <a:rPr sz="2000" spc="-5" dirty="0">
                <a:solidFill>
                  <a:srgbClr val="767070"/>
                </a:solidFill>
              </a:rPr>
              <a:t>of</a:t>
            </a:r>
            <a:r>
              <a:rPr sz="2000" spc="-10" dirty="0">
                <a:solidFill>
                  <a:srgbClr val="767070"/>
                </a:solidFill>
              </a:rPr>
              <a:t> TFC</a:t>
            </a:r>
            <a:endParaRPr sz="2000"/>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2932938" y="1868424"/>
            <a:ext cx="5722620" cy="4630420"/>
            <a:chOff x="2932938" y="1868424"/>
            <a:chExt cx="5722620" cy="4630420"/>
          </a:xfrm>
        </p:grpSpPr>
        <p:pic>
          <p:nvPicPr>
            <p:cNvPr id="5" name="object 5"/>
            <p:cNvPicPr/>
            <p:nvPr/>
          </p:nvPicPr>
          <p:blipFill>
            <a:blip r:embed="rId4" cstate="print"/>
            <a:stretch>
              <a:fillRect/>
            </a:stretch>
          </p:blipFill>
          <p:spPr>
            <a:xfrm>
              <a:off x="4172816" y="1868424"/>
              <a:ext cx="4482557" cy="4629898"/>
            </a:xfrm>
            <a:prstGeom prst="rect">
              <a:avLst/>
            </a:prstGeom>
          </p:spPr>
        </p:pic>
        <p:pic>
          <p:nvPicPr>
            <p:cNvPr id="6" name="object 6"/>
            <p:cNvPicPr/>
            <p:nvPr/>
          </p:nvPicPr>
          <p:blipFill>
            <a:blip r:embed="rId5" cstate="print"/>
            <a:stretch>
              <a:fillRect/>
            </a:stretch>
          </p:blipFill>
          <p:spPr>
            <a:xfrm>
              <a:off x="5982461" y="3779532"/>
              <a:ext cx="890015" cy="890003"/>
            </a:xfrm>
            <a:prstGeom prst="rect">
              <a:avLst/>
            </a:prstGeom>
          </p:spPr>
        </p:pic>
        <p:pic>
          <p:nvPicPr>
            <p:cNvPr id="7" name="object 7"/>
            <p:cNvPicPr/>
            <p:nvPr/>
          </p:nvPicPr>
          <p:blipFill>
            <a:blip r:embed="rId6" cstate="print"/>
            <a:stretch>
              <a:fillRect/>
            </a:stretch>
          </p:blipFill>
          <p:spPr>
            <a:xfrm>
              <a:off x="2932938" y="3316224"/>
              <a:ext cx="1427225" cy="1808987"/>
            </a:xfrm>
            <a:prstGeom prst="rect">
              <a:avLst/>
            </a:prstGeom>
          </p:spPr>
        </p:pic>
      </p:grpSp>
      <p:pic>
        <p:nvPicPr>
          <p:cNvPr id="8" name="object 8"/>
          <p:cNvPicPr/>
          <p:nvPr/>
        </p:nvPicPr>
        <p:blipFill>
          <a:blip r:embed="rId7" cstate="print"/>
          <a:stretch>
            <a:fillRect/>
          </a:stretch>
        </p:blipFill>
        <p:spPr>
          <a:xfrm>
            <a:off x="467868" y="1780032"/>
            <a:ext cx="1545335" cy="4629911"/>
          </a:xfrm>
          <a:prstGeom prst="rect">
            <a:avLst/>
          </a:prstGeom>
        </p:spPr>
      </p:pic>
      <p:sp>
        <p:nvSpPr>
          <p:cNvPr id="9" name="object 9"/>
          <p:cNvSpPr txBox="1"/>
          <p:nvPr/>
        </p:nvSpPr>
        <p:spPr>
          <a:xfrm>
            <a:off x="3168387" y="2632946"/>
            <a:ext cx="1040130" cy="636905"/>
          </a:xfrm>
          <a:prstGeom prst="rect">
            <a:avLst/>
          </a:prstGeom>
        </p:spPr>
        <p:txBody>
          <a:bodyPr vert="horz" wrap="square" lIns="0" tIns="12700" rIns="0" bIns="0" rtlCol="0">
            <a:spAutoFit/>
          </a:bodyPr>
          <a:lstStyle/>
          <a:p>
            <a:pPr algn="ctr">
              <a:lnSpc>
                <a:spcPct val="100000"/>
              </a:lnSpc>
              <a:spcBef>
                <a:spcPts val="100"/>
              </a:spcBef>
            </a:pPr>
            <a:r>
              <a:rPr sz="1600" b="1" spc="-5" dirty="0">
                <a:solidFill>
                  <a:srgbClr val="921828"/>
                </a:solidFill>
                <a:latin typeface="Arial"/>
                <a:cs typeface="Arial"/>
              </a:rPr>
              <a:t>TRIAGE</a:t>
            </a:r>
            <a:endParaRPr sz="1600">
              <a:latin typeface="Arial"/>
              <a:cs typeface="Arial"/>
            </a:endParaRPr>
          </a:p>
          <a:p>
            <a:pPr marL="12700" marR="5080" indent="2540" algn="ctr">
              <a:lnSpc>
                <a:spcPct val="100000"/>
              </a:lnSpc>
              <a:spcBef>
                <a:spcPts val="10"/>
              </a:spcBef>
            </a:pPr>
            <a:r>
              <a:rPr sz="1200" b="1" spc="-15" dirty="0">
                <a:latin typeface="Arial"/>
                <a:cs typeface="Arial"/>
              </a:rPr>
              <a:t>ENTRY </a:t>
            </a:r>
            <a:r>
              <a:rPr sz="1200" b="1" spc="-10" dirty="0">
                <a:latin typeface="Arial"/>
                <a:cs typeface="Arial"/>
              </a:rPr>
              <a:t> </a:t>
            </a:r>
            <a:r>
              <a:rPr sz="1200" b="1" spc="-5" dirty="0">
                <a:latin typeface="Arial"/>
                <a:cs typeface="Arial"/>
              </a:rPr>
              <a:t>CH</a:t>
            </a:r>
            <a:r>
              <a:rPr sz="1200" b="1" dirty="0">
                <a:latin typeface="Arial"/>
                <a:cs typeface="Arial"/>
              </a:rPr>
              <a:t>O</a:t>
            </a:r>
            <a:r>
              <a:rPr sz="1200" b="1" spc="-5" dirty="0">
                <a:latin typeface="Arial"/>
                <a:cs typeface="Arial"/>
              </a:rPr>
              <a:t>KEP</a:t>
            </a:r>
            <a:r>
              <a:rPr sz="1200" b="1" dirty="0">
                <a:latin typeface="Arial"/>
                <a:cs typeface="Arial"/>
              </a:rPr>
              <a:t>OI</a:t>
            </a:r>
            <a:r>
              <a:rPr sz="1200" b="1" spc="-5" dirty="0">
                <a:latin typeface="Arial"/>
                <a:cs typeface="Arial"/>
              </a:rPr>
              <a:t>NT</a:t>
            </a:r>
            <a:endParaRPr sz="1200">
              <a:latin typeface="Arial"/>
              <a:cs typeface="Arial"/>
            </a:endParaRPr>
          </a:p>
        </p:txBody>
      </p:sp>
      <p:sp>
        <p:nvSpPr>
          <p:cNvPr id="10" name="object 10"/>
          <p:cNvSpPr txBox="1"/>
          <p:nvPr/>
        </p:nvSpPr>
        <p:spPr>
          <a:xfrm>
            <a:off x="1622109" y="3892843"/>
            <a:ext cx="1294130" cy="635000"/>
          </a:xfrm>
          <a:prstGeom prst="rect">
            <a:avLst/>
          </a:prstGeom>
        </p:spPr>
        <p:txBody>
          <a:bodyPr vert="horz" wrap="square" lIns="0" tIns="12065" rIns="0" bIns="0" rtlCol="0">
            <a:spAutoFit/>
          </a:bodyPr>
          <a:lstStyle/>
          <a:p>
            <a:pPr marL="12700" marR="5080">
              <a:lnSpc>
                <a:spcPct val="100000"/>
              </a:lnSpc>
              <a:spcBef>
                <a:spcPts val="95"/>
              </a:spcBef>
            </a:pPr>
            <a:r>
              <a:rPr sz="2000" b="1" spc="-5" dirty="0">
                <a:solidFill>
                  <a:srgbClr val="921828"/>
                </a:solidFill>
                <a:latin typeface="Arial"/>
                <a:cs typeface="Arial"/>
              </a:rPr>
              <a:t>Incoming </a:t>
            </a:r>
            <a:r>
              <a:rPr sz="2000" b="1" dirty="0">
                <a:solidFill>
                  <a:srgbClr val="921828"/>
                </a:solidFill>
                <a:latin typeface="Arial"/>
                <a:cs typeface="Arial"/>
              </a:rPr>
              <a:t> </a:t>
            </a:r>
            <a:r>
              <a:rPr sz="2000" b="1" spc="-10" dirty="0">
                <a:solidFill>
                  <a:srgbClr val="921828"/>
                </a:solidFill>
                <a:latin typeface="Arial"/>
                <a:cs typeface="Arial"/>
              </a:rPr>
              <a:t>Casua</a:t>
            </a:r>
            <a:r>
              <a:rPr sz="2000" b="1" spc="-5" dirty="0">
                <a:solidFill>
                  <a:srgbClr val="921828"/>
                </a:solidFill>
                <a:latin typeface="Arial"/>
                <a:cs typeface="Arial"/>
              </a:rPr>
              <a:t>lti</a:t>
            </a:r>
            <a:r>
              <a:rPr sz="2000" b="1" spc="-10" dirty="0">
                <a:solidFill>
                  <a:srgbClr val="921828"/>
                </a:solidFill>
                <a:latin typeface="Arial"/>
                <a:cs typeface="Arial"/>
              </a:rPr>
              <a:t>es</a:t>
            </a:r>
            <a:endParaRPr sz="2000">
              <a:latin typeface="Arial"/>
              <a:cs typeface="Arial"/>
            </a:endParaRPr>
          </a:p>
        </p:txBody>
      </p:sp>
      <p:grpSp>
        <p:nvGrpSpPr>
          <p:cNvPr id="11" name="object 11"/>
          <p:cNvGrpSpPr/>
          <p:nvPr/>
        </p:nvGrpSpPr>
        <p:grpSpPr>
          <a:xfrm>
            <a:off x="4529073" y="2113889"/>
            <a:ext cx="5290820" cy="3571240"/>
            <a:chOff x="4529073" y="2113889"/>
            <a:chExt cx="5290820" cy="3571240"/>
          </a:xfrm>
        </p:grpSpPr>
        <p:pic>
          <p:nvPicPr>
            <p:cNvPr id="12" name="object 12"/>
            <p:cNvPicPr/>
            <p:nvPr/>
          </p:nvPicPr>
          <p:blipFill>
            <a:blip r:embed="rId8" cstate="print"/>
            <a:stretch>
              <a:fillRect/>
            </a:stretch>
          </p:blipFill>
          <p:spPr>
            <a:xfrm>
              <a:off x="7214946" y="5000116"/>
              <a:ext cx="669721" cy="669721"/>
            </a:xfrm>
            <a:prstGeom prst="rect">
              <a:avLst/>
            </a:prstGeom>
          </p:spPr>
        </p:pic>
        <p:pic>
          <p:nvPicPr>
            <p:cNvPr id="13" name="object 13"/>
            <p:cNvPicPr/>
            <p:nvPr/>
          </p:nvPicPr>
          <p:blipFill>
            <a:blip r:embed="rId9" cstate="print"/>
            <a:stretch>
              <a:fillRect/>
            </a:stretch>
          </p:blipFill>
          <p:spPr>
            <a:xfrm>
              <a:off x="7001255" y="5070348"/>
              <a:ext cx="574547" cy="614171"/>
            </a:xfrm>
            <a:prstGeom prst="rect">
              <a:avLst/>
            </a:prstGeom>
          </p:spPr>
        </p:pic>
        <p:pic>
          <p:nvPicPr>
            <p:cNvPr id="14" name="object 14"/>
            <p:cNvPicPr/>
            <p:nvPr/>
          </p:nvPicPr>
          <p:blipFill>
            <a:blip r:embed="rId10" cstate="print"/>
            <a:stretch>
              <a:fillRect/>
            </a:stretch>
          </p:blipFill>
          <p:spPr>
            <a:xfrm>
              <a:off x="7507300" y="2929140"/>
              <a:ext cx="674814" cy="572426"/>
            </a:xfrm>
            <a:prstGeom prst="rect">
              <a:avLst/>
            </a:prstGeom>
          </p:spPr>
        </p:pic>
        <p:pic>
          <p:nvPicPr>
            <p:cNvPr id="15" name="object 15"/>
            <p:cNvPicPr/>
            <p:nvPr/>
          </p:nvPicPr>
          <p:blipFill>
            <a:blip r:embed="rId11" cstate="print"/>
            <a:stretch>
              <a:fillRect/>
            </a:stretch>
          </p:blipFill>
          <p:spPr>
            <a:xfrm>
              <a:off x="7297077" y="2616987"/>
              <a:ext cx="646950" cy="628370"/>
            </a:xfrm>
            <a:prstGeom prst="rect">
              <a:avLst/>
            </a:prstGeom>
          </p:spPr>
        </p:pic>
        <p:pic>
          <p:nvPicPr>
            <p:cNvPr id="16" name="object 16"/>
            <p:cNvPicPr/>
            <p:nvPr/>
          </p:nvPicPr>
          <p:blipFill>
            <a:blip r:embed="rId12" cstate="print"/>
            <a:stretch>
              <a:fillRect/>
            </a:stretch>
          </p:blipFill>
          <p:spPr>
            <a:xfrm>
              <a:off x="7700772" y="3300633"/>
              <a:ext cx="682264" cy="507588"/>
            </a:xfrm>
            <a:prstGeom prst="rect">
              <a:avLst/>
            </a:prstGeom>
          </p:spPr>
        </p:pic>
        <p:pic>
          <p:nvPicPr>
            <p:cNvPr id="17" name="object 17"/>
            <p:cNvPicPr/>
            <p:nvPr/>
          </p:nvPicPr>
          <p:blipFill>
            <a:blip r:embed="rId13" cstate="print"/>
            <a:stretch>
              <a:fillRect/>
            </a:stretch>
          </p:blipFill>
          <p:spPr>
            <a:xfrm>
              <a:off x="5405119" y="2225716"/>
              <a:ext cx="534949" cy="699915"/>
            </a:xfrm>
            <a:prstGeom prst="rect">
              <a:avLst/>
            </a:prstGeom>
          </p:spPr>
        </p:pic>
        <p:pic>
          <p:nvPicPr>
            <p:cNvPr id="18" name="object 18"/>
            <p:cNvPicPr/>
            <p:nvPr/>
          </p:nvPicPr>
          <p:blipFill>
            <a:blip r:embed="rId14" cstate="print"/>
            <a:stretch>
              <a:fillRect/>
            </a:stretch>
          </p:blipFill>
          <p:spPr>
            <a:xfrm>
              <a:off x="5780840" y="2113889"/>
              <a:ext cx="458060" cy="693801"/>
            </a:xfrm>
            <a:prstGeom prst="rect">
              <a:avLst/>
            </a:prstGeom>
          </p:spPr>
        </p:pic>
        <p:pic>
          <p:nvPicPr>
            <p:cNvPr id="19" name="object 19"/>
            <p:cNvPicPr/>
            <p:nvPr/>
          </p:nvPicPr>
          <p:blipFill>
            <a:blip r:embed="rId15" cstate="print"/>
            <a:stretch>
              <a:fillRect/>
            </a:stretch>
          </p:blipFill>
          <p:spPr>
            <a:xfrm>
              <a:off x="4529073" y="2987427"/>
              <a:ext cx="690537" cy="593839"/>
            </a:xfrm>
            <a:prstGeom prst="rect">
              <a:avLst/>
            </a:prstGeom>
          </p:spPr>
        </p:pic>
        <p:pic>
          <p:nvPicPr>
            <p:cNvPr id="20" name="object 20"/>
            <p:cNvPicPr/>
            <p:nvPr/>
          </p:nvPicPr>
          <p:blipFill>
            <a:blip r:embed="rId16" cstate="print"/>
            <a:stretch>
              <a:fillRect/>
            </a:stretch>
          </p:blipFill>
          <p:spPr>
            <a:xfrm>
              <a:off x="8431530" y="3245358"/>
              <a:ext cx="1388363" cy="1697735"/>
            </a:xfrm>
            <a:prstGeom prst="rect">
              <a:avLst/>
            </a:prstGeom>
          </p:spPr>
        </p:pic>
      </p:grpSp>
      <p:sp>
        <p:nvSpPr>
          <p:cNvPr id="21" name="object 21"/>
          <p:cNvSpPr txBox="1"/>
          <p:nvPr/>
        </p:nvSpPr>
        <p:spPr>
          <a:xfrm>
            <a:off x="5462344" y="3083084"/>
            <a:ext cx="1136015" cy="473709"/>
          </a:xfrm>
          <a:prstGeom prst="rect">
            <a:avLst/>
          </a:prstGeom>
        </p:spPr>
        <p:txBody>
          <a:bodyPr vert="horz" wrap="square" lIns="0" tIns="22860" rIns="0" bIns="0" rtlCol="0">
            <a:spAutoFit/>
          </a:bodyPr>
          <a:lstStyle/>
          <a:p>
            <a:pPr marL="60960" algn="ctr">
              <a:lnSpc>
                <a:spcPct val="100000"/>
              </a:lnSpc>
              <a:spcBef>
                <a:spcPts val="180"/>
              </a:spcBef>
            </a:pPr>
            <a:r>
              <a:rPr sz="1400" b="1" spc="-5" dirty="0">
                <a:solidFill>
                  <a:srgbClr val="938D5C"/>
                </a:solidFill>
                <a:latin typeface="Arial"/>
                <a:cs typeface="Arial"/>
              </a:rPr>
              <a:t>MINIMAL</a:t>
            </a:r>
            <a:endParaRPr sz="1400">
              <a:latin typeface="Arial"/>
              <a:cs typeface="Arial"/>
            </a:endParaRPr>
          </a:p>
          <a:p>
            <a:pPr algn="ctr">
              <a:lnSpc>
                <a:spcPct val="100000"/>
              </a:lnSpc>
              <a:spcBef>
                <a:spcPts val="85"/>
              </a:spcBef>
            </a:pPr>
            <a:r>
              <a:rPr sz="1400" b="1" spc="-15" dirty="0">
                <a:solidFill>
                  <a:srgbClr val="BBB5A3"/>
                </a:solidFill>
                <a:latin typeface="Arial"/>
                <a:cs typeface="Arial"/>
              </a:rPr>
              <a:t>/EXPECTANT</a:t>
            </a:r>
            <a:endParaRPr sz="1400">
              <a:latin typeface="Arial"/>
              <a:cs typeface="Arial"/>
            </a:endParaRPr>
          </a:p>
        </p:txBody>
      </p:sp>
      <p:sp>
        <p:nvSpPr>
          <p:cNvPr id="22" name="object 22"/>
          <p:cNvSpPr txBox="1"/>
          <p:nvPr/>
        </p:nvSpPr>
        <p:spPr>
          <a:xfrm>
            <a:off x="9604871" y="3747470"/>
            <a:ext cx="1294130" cy="635000"/>
          </a:xfrm>
          <a:prstGeom prst="rect">
            <a:avLst/>
          </a:prstGeom>
        </p:spPr>
        <p:txBody>
          <a:bodyPr vert="horz" wrap="square" lIns="0" tIns="12065" rIns="0" bIns="0" rtlCol="0">
            <a:spAutoFit/>
          </a:bodyPr>
          <a:lstStyle/>
          <a:p>
            <a:pPr marL="12700" marR="5080">
              <a:lnSpc>
                <a:spcPct val="100000"/>
              </a:lnSpc>
              <a:spcBef>
                <a:spcPts val="95"/>
              </a:spcBef>
            </a:pPr>
            <a:r>
              <a:rPr sz="2000" b="1" spc="-5" dirty="0">
                <a:solidFill>
                  <a:srgbClr val="7E7E7E"/>
                </a:solidFill>
                <a:latin typeface="Arial"/>
                <a:cs typeface="Arial"/>
              </a:rPr>
              <a:t>Outgoing </a:t>
            </a:r>
            <a:r>
              <a:rPr sz="2000" b="1" dirty="0">
                <a:solidFill>
                  <a:srgbClr val="7E7E7E"/>
                </a:solidFill>
                <a:latin typeface="Arial"/>
                <a:cs typeface="Arial"/>
              </a:rPr>
              <a:t> </a:t>
            </a:r>
            <a:r>
              <a:rPr sz="2000" b="1" spc="-10" dirty="0">
                <a:solidFill>
                  <a:srgbClr val="7E7E7E"/>
                </a:solidFill>
                <a:latin typeface="Arial"/>
                <a:cs typeface="Arial"/>
              </a:rPr>
              <a:t>Casua</a:t>
            </a:r>
            <a:r>
              <a:rPr sz="2000" b="1" spc="-5" dirty="0">
                <a:solidFill>
                  <a:srgbClr val="7E7E7E"/>
                </a:solidFill>
                <a:latin typeface="Arial"/>
                <a:cs typeface="Arial"/>
              </a:rPr>
              <a:t>lti</a:t>
            </a:r>
            <a:r>
              <a:rPr sz="2000" b="1" spc="-10" dirty="0">
                <a:solidFill>
                  <a:srgbClr val="7E7E7E"/>
                </a:solidFill>
                <a:latin typeface="Arial"/>
                <a:cs typeface="Arial"/>
              </a:rPr>
              <a:t>es</a:t>
            </a:r>
            <a:endParaRPr sz="2000">
              <a:latin typeface="Arial"/>
              <a:cs typeface="Arial"/>
            </a:endParaRPr>
          </a:p>
        </p:txBody>
      </p:sp>
      <p:sp>
        <p:nvSpPr>
          <p:cNvPr id="23" name="object 23"/>
          <p:cNvSpPr/>
          <p:nvPr/>
        </p:nvSpPr>
        <p:spPr>
          <a:xfrm>
            <a:off x="10989564" y="3544061"/>
            <a:ext cx="967740" cy="260350"/>
          </a:xfrm>
          <a:custGeom>
            <a:avLst/>
            <a:gdLst/>
            <a:ahLst/>
            <a:cxnLst/>
            <a:rect l="l" t="t" r="r" b="b"/>
            <a:pathLst>
              <a:path w="967740" h="260350">
                <a:moveTo>
                  <a:pt x="837819" y="0"/>
                </a:moveTo>
                <a:lnTo>
                  <a:pt x="129921" y="0"/>
                </a:lnTo>
                <a:lnTo>
                  <a:pt x="79349" y="10209"/>
                </a:lnTo>
                <a:lnTo>
                  <a:pt x="38052" y="38052"/>
                </a:lnTo>
                <a:lnTo>
                  <a:pt x="10209" y="79349"/>
                </a:lnTo>
                <a:lnTo>
                  <a:pt x="0" y="129920"/>
                </a:lnTo>
                <a:lnTo>
                  <a:pt x="10209" y="180492"/>
                </a:lnTo>
                <a:lnTo>
                  <a:pt x="38052" y="221789"/>
                </a:lnTo>
                <a:lnTo>
                  <a:pt x="79349" y="249632"/>
                </a:lnTo>
                <a:lnTo>
                  <a:pt x="129921" y="259841"/>
                </a:lnTo>
                <a:lnTo>
                  <a:pt x="837819" y="259841"/>
                </a:lnTo>
                <a:lnTo>
                  <a:pt x="888390" y="249632"/>
                </a:lnTo>
                <a:lnTo>
                  <a:pt x="929687" y="221789"/>
                </a:lnTo>
                <a:lnTo>
                  <a:pt x="957530" y="180492"/>
                </a:lnTo>
                <a:lnTo>
                  <a:pt x="967740" y="129920"/>
                </a:lnTo>
                <a:lnTo>
                  <a:pt x="957530" y="79349"/>
                </a:lnTo>
                <a:lnTo>
                  <a:pt x="929687" y="38052"/>
                </a:lnTo>
                <a:lnTo>
                  <a:pt x="888390" y="10209"/>
                </a:lnTo>
                <a:lnTo>
                  <a:pt x="837819" y="0"/>
                </a:lnTo>
                <a:close/>
              </a:path>
            </a:pathLst>
          </a:custGeom>
          <a:solidFill>
            <a:srgbClr val="BC232C"/>
          </a:solidFill>
        </p:spPr>
        <p:txBody>
          <a:bodyPr wrap="square" lIns="0" tIns="0" rIns="0" bIns="0" rtlCol="0"/>
          <a:lstStyle/>
          <a:p>
            <a:endParaRPr/>
          </a:p>
        </p:txBody>
      </p:sp>
      <p:sp>
        <p:nvSpPr>
          <p:cNvPr id="24" name="object 24"/>
          <p:cNvSpPr txBox="1"/>
          <p:nvPr/>
        </p:nvSpPr>
        <p:spPr>
          <a:xfrm>
            <a:off x="11139594" y="3564900"/>
            <a:ext cx="668020"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FFFFFF"/>
                </a:solidFill>
                <a:latin typeface="Arial"/>
                <a:cs typeface="Arial"/>
              </a:rPr>
              <a:t>UR</a:t>
            </a:r>
            <a:r>
              <a:rPr sz="1200" b="1" dirty="0">
                <a:solidFill>
                  <a:srgbClr val="FFFFFF"/>
                </a:solidFill>
                <a:latin typeface="Arial"/>
                <a:cs typeface="Arial"/>
              </a:rPr>
              <a:t>G</a:t>
            </a:r>
            <a:r>
              <a:rPr sz="1200" b="1" spc="-5" dirty="0">
                <a:solidFill>
                  <a:srgbClr val="FFFFFF"/>
                </a:solidFill>
                <a:latin typeface="Arial"/>
                <a:cs typeface="Arial"/>
              </a:rPr>
              <a:t>ENT</a:t>
            </a:r>
            <a:endParaRPr sz="1200">
              <a:latin typeface="Arial"/>
              <a:cs typeface="Arial"/>
            </a:endParaRPr>
          </a:p>
        </p:txBody>
      </p:sp>
      <p:sp>
        <p:nvSpPr>
          <p:cNvPr id="25" name="object 25"/>
          <p:cNvSpPr/>
          <p:nvPr/>
        </p:nvSpPr>
        <p:spPr>
          <a:xfrm>
            <a:off x="10992611" y="3950970"/>
            <a:ext cx="967740" cy="259079"/>
          </a:xfrm>
          <a:custGeom>
            <a:avLst/>
            <a:gdLst/>
            <a:ahLst/>
            <a:cxnLst/>
            <a:rect l="l" t="t" r="r" b="b"/>
            <a:pathLst>
              <a:path w="967740" h="259079">
                <a:moveTo>
                  <a:pt x="838200" y="0"/>
                </a:moveTo>
                <a:lnTo>
                  <a:pt x="129539" y="0"/>
                </a:lnTo>
                <a:lnTo>
                  <a:pt x="79118" y="10180"/>
                </a:lnTo>
                <a:lnTo>
                  <a:pt x="37942" y="37942"/>
                </a:lnTo>
                <a:lnTo>
                  <a:pt x="10180" y="79118"/>
                </a:lnTo>
                <a:lnTo>
                  <a:pt x="0" y="129539"/>
                </a:lnTo>
                <a:lnTo>
                  <a:pt x="10180" y="179961"/>
                </a:lnTo>
                <a:lnTo>
                  <a:pt x="37942" y="221137"/>
                </a:lnTo>
                <a:lnTo>
                  <a:pt x="79118" y="248899"/>
                </a:lnTo>
                <a:lnTo>
                  <a:pt x="129539" y="259079"/>
                </a:lnTo>
                <a:lnTo>
                  <a:pt x="838200" y="259079"/>
                </a:lnTo>
                <a:lnTo>
                  <a:pt x="888621" y="248899"/>
                </a:lnTo>
                <a:lnTo>
                  <a:pt x="929797" y="221137"/>
                </a:lnTo>
                <a:lnTo>
                  <a:pt x="957559" y="179961"/>
                </a:lnTo>
                <a:lnTo>
                  <a:pt x="967740" y="129539"/>
                </a:lnTo>
                <a:lnTo>
                  <a:pt x="957559" y="79118"/>
                </a:lnTo>
                <a:lnTo>
                  <a:pt x="929797" y="37942"/>
                </a:lnTo>
                <a:lnTo>
                  <a:pt x="888621" y="10180"/>
                </a:lnTo>
                <a:lnTo>
                  <a:pt x="838200" y="0"/>
                </a:lnTo>
                <a:close/>
              </a:path>
            </a:pathLst>
          </a:custGeom>
          <a:solidFill>
            <a:srgbClr val="F4921F"/>
          </a:solidFill>
        </p:spPr>
        <p:txBody>
          <a:bodyPr wrap="square" lIns="0" tIns="0" rIns="0" bIns="0" rtlCol="0"/>
          <a:lstStyle/>
          <a:p>
            <a:endParaRPr/>
          </a:p>
        </p:txBody>
      </p:sp>
      <p:sp>
        <p:nvSpPr>
          <p:cNvPr id="26" name="object 26"/>
          <p:cNvSpPr txBox="1"/>
          <p:nvPr/>
        </p:nvSpPr>
        <p:spPr>
          <a:xfrm>
            <a:off x="11103819" y="3971437"/>
            <a:ext cx="745490"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FFFFFF"/>
                </a:solidFill>
                <a:latin typeface="Arial"/>
                <a:cs typeface="Arial"/>
              </a:rPr>
              <a:t>PRIORITY</a:t>
            </a:r>
            <a:endParaRPr sz="1200">
              <a:latin typeface="Arial"/>
              <a:cs typeface="Arial"/>
            </a:endParaRPr>
          </a:p>
        </p:txBody>
      </p:sp>
      <p:sp>
        <p:nvSpPr>
          <p:cNvPr id="27" name="object 27"/>
          <p:cNvSpPr/>
          <p:nvPr/>
        </p:nvSpPr>
        <p:spPr>
          <a:xfrm>
            <a:off x="10989564" y="4365497"/>
            <a:ext cx="970915" cy="260350"/>
          </a:xfrm>
          <a:custGeom>
            <a:avLst/>
            <a:gdLst/>
            <a:ahLst/>
            <a:cxnLst/>
            <a:rect l="l" t="t" r="r" b="b"/>
            <a:pathLst>
              <a:path w="970915" h="260350">
                <a:moveTo>
                  <a:pt x="840866" y="0"/>
                </a:moveTo>
                <a:lnTo>
                  <a:pt x="129921" y="0"/>
                </a:lnTo>
                <a:lnTo>
                  <a:pt x="79349" y="10209"/>
                </a:lnTo>
                <a:lnTo>
                  <a:pt x="38052" y="38052"/>
                </a:lnTo>
                <a:lnTo>
                  <a:pt x="10209" y="79349"/>
                </a:lnTo>
                <a:lnTo>
                  <a:pt x="0" y="129920"/>
                </a:lnTo>
                <a:lnTo>
                  <a:pt x="10209" y="180492"/>
                </a:lnTo>
                <a:lnTo>
                  <a:pt x="38052" y="221789"/>
                </a:lnTo>
                <a:lnTo>
                  <a:pt x="79349" y="249632"/>
                </a:lnTo>
                <a:lnTo>
                  <a:pt x="129921" y="259841"/>
                </a:lnTo>
                <a:lnTo>
                  <a:pt x="840866" y="259841"/>
                </a:lnTo>
                <a:lnTo>
                  <a:pt x="891438" y="249632"/>
                </a:lnTo>
                <a:lnTo>
                  <a:pt x="932735" y="221789"/>
                </a:lnTo>
                <a:lnTo>
                  <a:pt x="960578" y="180492"/>
                </a:lnTo>
                <a:lnTo>
                  <a:pt x="970788" y="129920"/>
                </a:lnTo>
                <a:lnTo>
                  <a:pt x="960578" y="79349"/>
                </a:lnTo>
                <a:lnTo>
                  <a:pt x="932735" y="38052"/>
                </a:lnTo>
                <a:lnTo>
                  <a:pt x="891438" y="10209"/>
                </a:lnTo>
                <a:lnTo>
                  <a:pt x="840866" y="0"/>
                </a:lnTo>
                <a:close/>
              </a:path>
            </a:pathLst>
          </a:custGeom>
          <a:solidFill>
            <a:srgbClr val="938D5C"/>
          </a:solidFill>
        </p:spPr>
        <p:txBody>
          <a:bodyPr wrap="square" lIns="0" tIns="0" rIns="0" bIns="0" rtlCol="0"/>
          <a:lstStyle/>
          <a:p>
            <a:endParaRPr/>
          </a:p>
        </p:txBody>
      </p:sp>
      <p:sp>
        <p:nvSpPr>
          <p:cNvPr id="28" name="object 28"/>
          <p:cNvSpPr txBox="1"/>
          <p:nvPr/>
        </p:nvSpPr>
        <p:spPr>
          <a:xfrm>
            <a:off x="11119755" y="4386479"/>
            <a:ext cx="710565"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FFFFFF"/>
                </a:solidFill>
                <a:latin typeface="Arial"/>
                <a:cs typeface="Arial"/>
              </a:rPr>
              <a:t>R</a:t>
            </a:r>
            <a:r>
              <a:rPr sz="1200" b="1" dirty="0">
                <a:solidFill>
                  <a:srgbClr val="FFFFFF"/>
                </a:solidFill>
                <a:latin typeface="Arial"/>
                <a:cs typeface="Arial"/>
              </a:rPr>
              <a:t>O</a:t>
            </a:r>
            <a:r>
              <a:rPr sz="1200" b="1" spc="-5" dirty="0">
                <a:solidFill>
                  <a:srgbClr val="FFFFFF"/>
                </a:solidFill>
                <a:latin typeface="Arial"/>
                <a:cs typeface="Arial"/>
              </a:rPr>
              <a:t>UT</a:t>
            </a:r>
            <a:r>
              <a:rPr sz="1200" b="1" dirty="0">
                <a:solidFill>
                  <a:srgbClr val="FFFFFF"/>
                </a:solidFill>
                <a:latin typeface="Arial"/>
                <a:cs typeface="Arial"/>
              </a:rPr>
              <a:t>I</a:t>
            </a:r>
            <a:r>
              <a:rPr sz="1200" b="1" spc="-5" dirty="0">
                <a:solidFill>
                  <a:srgbClr val="FFFFFF"/>
                </a:solidFill>
                <a:latin typeface="Arial"/>
                <a:cs typeface="Arial"/>
              </a:rPr>
              <a:t>NE</a:t>
            </a:r>
            <a:endParaRPr sz="1200">
              <a:latin typeface="Arial"/>
              <a:cs typeface="Arial"/>
            </a:endParaRPr>
          </a:p>
        </p:txBody>
      </p:sp>
      <p:sp>
        <p:nvSpPr>
          <p:cNvPr id="29" name="object 29"/>
          <p:cNvSpPr txBox="1"/>
          <p:nvPr/>
        </p:nvSpPr>
        <p:spPr>
          <a:xfrm>
            <a:off x="2174875" y="687706"/>
            <a:ext cx="7842250" cy="1068070"/>
          </a:xfrm>
          <a:prstGeom prst="rect">
            <a:avLst/>
          </a:prstGeom>
        </p:spPr>
        <p:txBody>
          <a:bodyPr vert="horz" wrap="square" lIns="0" tIns="74295" rIns="0" bIns="0" rtlCol="0">
            <a:spAutoFit/>
          </a:bodyPr>
          <a:lstStyle/>
          <a:p>
            <a:pPr marL="12700" marR="5080" indent="372110">
              <a:lnSpc>
                <a:spcPts val="3890"/>
              </a:lnSpc>
              <a:spcBef>
                <a:spcPts val="585"/>
              </a:spcBef>
            </a:pPr>
            <a:r>
              <a:rPr sz="3600" b="1" spc="-40" dirty="0">
                <a:solidFill>
                  <a:srgbClr val="CD9146"/>
                </a:solidFill>
                <a:latin typeface="Arial"/>
                <a:cs typeface="Arial"/>
              </a:rPr>
              <a:t>CASUALTY </a:t>
            </a:r>
            <a:r>
              <a:rPr sz="3600" b="1" spc="-5" dirty="0">
                <a:solidFill>
                  <a:srgbClr val="CD9146"/>
                </a:solidFill>
                <a:latin typeface="Arial"/>
                <a:cs typeface="Arial"/>
              </a:rPr>
              <a:t>COLLECTION </a:t>
            </a:r>
            <a:r>
              <a:rPr sz="3600" b="1" dirty="0">
                <a:solidFill>
                  <a:srgbClr val="CD9146"/>
                </a:solidFill>
                <a:latin typeface="Arial"/>
                <a:cs typeface="Arial"/>
              </a:rPr>
              <a:t>POINT </a:t>
            </a:r>
            <a:r>
              <a:rPr sz="3600" b="1" spc="5" dirty="0">
                <a:solidFill>
                  <a:srgbClr val="CD9146"/>
                </a:solidFill>
                <a:latin typeface="Arial"/>
                <a:cs typeface="Arial"/>
              </a:rPr>
              <a:t> </a:t>
            </a:r>
            <a:r>
              <a:rPr sz="3600" b="1" spc="-60" dirty="0">
                <a:latin typeface="Arial"/>
                <a:cs typeface="Arial"/>
              </a:rPr>
              <a:t>LAYOUT</a:t>
            </a:r>
            <a:r>
              <a:rPr sz="3600" b="1" spc="-160" dirty="0">
                <a:latin typeface="Arial"/>
                <a:cs typeface="Arial"/>
              </a:rPr>
              <a:t> </a:t>
            </a:r>
            <a:r>
              <a:rPr sz="3600" b="1" spc="-5" dirty="0">
                <a:latin typeface="Arial"/>
                <a:cs typeface="Arial"/>
              </a:rPr>
              <a:t>AND</a:t>
            </a:r>
            <a:r>
              <a:rPr sz="3600" b="1" spc="-20" dirty="0">
                <a:latin typeface="Arial"/>
                <a:cs typeface="Arial"/>
              </a:rPr>
              <a:t> </a:t>
            </a:r>
            <a:r>
              <a:rPr sz="3600" b="1" dirty="0">
                <a:latin typeface="Arial"/>
                <a:cs typeface="Arial"/>
              </a:rPr>
              <a:t>MANAGEMENT</a:t>
            </a:r>
            <a:r>
              <a:rPr sz="3600" b="1" spc="-25" dirty="0">
                <a:latin typeface="Arial"/>
                <a:cs typeface="Arial"/>
              </a:rPr>
              <a:t> </a:t>
            </a:r>
            <a:r>
              <a:rPr sz="3600" i="1" dirty="0">
                <a:latin typeface="Arial"/>
                <a:cs typeface="Arial"/>
              </a:rPr>
              <a:t>(cont.)</a:t>
            </a:r>
            <a:endParaRPr sz="3600">
              <a:latin typeface="Arial"/>
              <a:cs typeface="Arial"/>
            </a:endParaRPr>
          </a:p>
        </p:txBody>
      </p:sp>
      <p:pic>
        <p:nvPicPr>
          <p:cNvPr id="31" name="object 31"/>
          <p:cNvPicPr/>
          <p:nvPr/>
        </p:nvPicPr>
        <p:blipFill>
          <a:blip r:embed="rId17" cstate="print"/>
          <a:stretch>
            <a:fillRect/>
          </a:stretch>
        </p:blipFill>
        <p:spPr>
          <a:xfrm>
            <a:off x="7185659" y="2744723"/>
            <a:ext cx="3389375" cy="2653284"/>
          </a:xfrm>
          <a:prstGeom prst="rect">
            <a:avLst/>
          </a:prstGeom>
        </p:spPr>
      </p:pic>
      <p:sp>
        <p:nvSpPr>
          <p:cNvPr id="33" name="object 33"/>
          <p:cNvSpPr/>
          <p:nvPr/>
        </p:nvSpPr>
        <p:spPr>
          <a:xfrm>
            <a:off x="7250048" y="2771009"/>
            <a:ext cx="3260725" cy="2524760"/>
          </a:xfrm>
          <a:custGeom>
            <a:avLst/>
            <a:gdLst/>
            <a:ahLst/>
            <a:cxnLst/>
            <a:rect l="l" t="t" r="r" b="b"/>
            <a:pathLst>
              <a:path w="3260725" h="2524760">
                <a:moveTo>
                  <a:pt x="0" y="161950"/>
                </a:moveTo>
                <a:lnTo>
                  <a:pt x="5784" y="118896"/>
                </a:lnTo>
                <a:lnTo>
                  <a:pt x="22110" y="80209"/>
                </a:lnTo>
                <a:lnTo>
                  <a:pt x="47432" y="47432"/>
                </a:lnTo>
                <a:lnTo>
                  <a:pt x="80209" y="22110"/>
                </a:lnTo>
                <a:lnTo>
                  <a:pt x="118896" y="5784"/>
                </a:lnTo>
                <a:lnTo>
                  <a:pt x="161950" y="0"/>
                </a:lnTo>
                <a:lnTo>
                  <a:pt x="3098647" y="0"/>
                </a:lnTo>
                <a:lnTo>
                  <a:pt x="3141701" y="5784"/>
                </a:lnTo>
                <a:lnTo>
                  <a:pt x="3180388" y="22110"/>
                </a:lnTo>
                <a:lnTo>
                  <a:pt x="3213165" y="47432"/>
                </a:lnTo>
                <a:lnTo>
                  <a:pt x="3238487" y="80209"/>
                </a:lnTo>
                <a:lnTo>
                  <a:pt x="3254813" y="118896"/>
                </a:lnTo>
                <a:lnTo>
                  <a:pt x="3260598" y="161950"/>
                </a:lnTo>
                <a:lnTo>
                  <a:pt x="3260598" y="2362568"/>
                </a:lnTo>
                <a:lnTo>
                  <a:pt x="3254813" y="2405616"/>
                </a:lnTo>
                <a:lnTo>
                  <a:pt x="3238487" y="2444300"/>
                </a:lnTo>
                <a:lnTo>
                  <a:pt x="3213165" y="2477074"/>
                </a:lnTo>
                <a:lnTo>
                  <a:pt x="3180388" y="2502396"/>
                </a:lnTo>
                <a:lnTo>
                  <a:pt x="3141701" y="2518721"/>
                </a:lnTo>
                <a:lnTo>
                  <a:pt x="3098647" y="2524506"/>
                </a:lnTo>
                <a:lnTo>
                  <a:pt x="161950" y="2524506"/>
                </a:lnTo>
                <a:lnTo>
                  <a:pt x="118896" y="2518721"/>
                </a:lnTo>
                <a:lnTo>
                  <a:pt x="80209" y="2502396"/>
                </a:lnTo>
                <a:lnTo>
                  <a:pt x="47432" y="2477074"/>
                </a:lnTo>
                <a:lnTo>
                  <a:pt x="22110" y="2444300"/>
                </a:lnTo>
                <a:lnTo>
                  <a:pt x="5784" y="2405616"/>
                </a:lnTo>
                <a:lnTo>
                  <a:pt x="0" y="2362568"/>
                </a:lnTo>
                <a:lnTo>
                  <a:pt x="0" y="161950"/>
                </a:lnTo>
                <a:close/>
              </a:path>
            </a:pathLst>
          </a:custGeom>
          <a:ln w="25400">
            <a:solidFill>
              <a:srgbClr val="F0F1F1"/>
            </a:solidFill>
          </a:ln>
        </p:spPr>
        <p:txBody>
          <a:bodyPr wrap="square" lIns="0" tIns="0" rIns="0" bIns="0" rtlCol="0"/>
          <a:lstStyle/>
          <a:p>
            <a:endParaRPr/>
          </a:p>
        </p:txBody>
      </p:sp>
      <p:sp>
        <p:nvSpPr>
          <p:cNvPr id="40" name="object 40"/>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437765" algn="l"/>
              </a:tabLst>
            </a:pPr>
            <a:r>
              <a:rPr spc="-5" dirty="0"/>
              <a:t>#TCCC-CPP-PPT-04-01</a:t>
            </a:r>
            <a:r>
              <a:rPr spc="3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30</a:t>
            </a:fld>
            <a:endParaRPr sz="1200"/>
          </a:p>
        </p:txBody>
      </p:sp>
      <p:sp>
        <p:nvSpPr>
          <p:cNvPr id="35" name="object 35"/>
          <p:cNvSpPr txBox="1"/>
          <p:nvPr/>
        </p:nvSpPr>
        <p:spPr>
          <a:xfrm>
            <a:off x="7572692" y="3620998"/>
            <a:ext cx="1953260" cy="238760"/>
          </a:xfrm>
          <a:prstGeom prst="rect">
            <a:avLst/>
          </a:prstGeom>
        </p:spPr>
        <p:txBody>
          <a:bodyPr vert="horz" wrap="square" lIns="0" tIns="12065" rIns="0" bIns="0" rtlCol="0">
            <a:spAutoFit/>
          </a:bodyPr>
          <a:lstStyle/>
          <a:p>
            <a:pPr marL="12700">
              <a:lnSpc>
                <a:spcPct val="100000"/>
              </a:lnSpc>
              <a:spcBef>
                <a:spcPts val="95"/>
              </a:spcBef>
            </a:pPr>
            <a:r>
              <a:rPr lang="en-US" sz="1400" spc="-5" dirty="0">
                <a:latin typeface="Arial MT"/>
                <a:cs typeface="Arial MT"/>
              </a:rPr>
              <a:t>securing</a:t>
            </a:r>
            <a:r>
              <a:rPr lang="en-US" sz="1400" spc="-45" dirty="0">
                <a:latin typeface="Arial MT"/>
                <a:cs typeface="Arial MT"/>
              </a:rPr>
              <a:t> </a:t>
            </a:r>
            <a:r>
              <a:rPr lang="en-US" sz="1400" spc="-5" dirty="0">
                <a:latin typeface="Arial MT"/>
                <a:cs typeface="Arial MT"/>
              </a:rPr>
              <a:t>the</a:t>
            </a:r>
            <a:r>
              <a:rPr lang="en-US" sz="1400" spc="-30" dirty="0">
                <a:latin typeface="Arial MT"/>
                <a:cs typeface="Arial MT"/>
              </a:rPr>
              <a:t> </a:t>
            </a:r>
            <a:r>
              <a:rPr lang="en-US" sz="1400" spc="-20" dirty="0">
                <a:latin typeface="Arial MT"/>
                <a:cs typeface="Arial MT"/>
              </a:rPr>
              <a:t>MEDEVAC/</a:t>
            </a:r>
            <a:endParaRPr lang="en-US" sz="1400" dirty="0">
              <a:latin typeface="Arial MT"/>
              <a:cs typeface="Arial MT"/>
            </a:endParaRPr>
          </a:p>
        </p:txBody>
      </p:sp>
      <p:sp>
        <p:nvSpPr>
          <p:cNvPr id="36" name="object 36"/>
          <p:cNvSpPr txBox="1"/>
          <p:nvPr/>
        </p:nvSpPr>
        <p:spPr>
          <a:xfrm>
            <a:off x="7026013" y="3834408"/>
            <a:ext cx="1872614" cy="227626"/>
          </a:xfrm>
          <a:prstGeom prst="rect">
            <a:avLst/>
          </a:prstGeom>
        </p:spPr>
        <p:txBody>
          <a:bodyPr vert="horz" wrap="square" lIns="0" tIns="12065" rIns="0" bIns="0" rtlCol="0">
            <a:spAutoFit/>
          </a:bodyPr>
          <a:lstStyle/>
          <a:p>
            <a:pPr marL="12700">
              <a:lnSpc>
                <a:spcPct val="100000"/>
              </a:lnSpc>
              <a:spcBef>
                <a:spcPts val="95"/>
              </a:spcBef>
            </a:pPr>
            <a:r>
              <a:rPr sz="2100" b="1" spc="-15" baseline="1984" dirty="0">
                <a:solidFill>
                  <a:srgbClr val="F4921F"/>
                </a:solidFill>
                <a:latin typeface="Arial"/>
                <a:cs typeface="Arial"/>
              </a:rPr>
              <a:t>DEL</a:t>
            </a:r>
            <a:r>
              <a:rPr sz="2100" b="1" spc="-202" baseline="1984" dirty="0">
                <a:solidFill>
                  <a:srgbClr val="F4921F"/>
                </a:solidFill>
                <a:latin typeface="Arial"/>
                <a:cs typeface="Arial"/>
              </a:rPr>
              <a:t>A</a:t>
            </a:r>
            <a:r>
              <a:rPr sz="2100" b="1" spc="-457" baseline="1984" dirty="0">
                <a:solidFill>
                  <a:srgbClr val="F4921F"/>
                </a:solidFill>
                <a:latin typeface="Arial"/>
                <a:cs typeface="Arial"/>
              </a:rPr>
              <a:t>Y</a:t>
            </a:r>
            <a:r>
              <a:rPr sz="1400" spc="-565" dirty="0">
                <a:latin typeface="Arial MT"/>
                <a:cs typeface="Arial MT"/>
              </a:rPr>
              <a:t>T</a:t>
            </a:r>
            <a:r>
              <a:rPr sz="2100" b="1" spc="-727" baseline="1984" dirty="0">
                <a:solidFill>
                  <a:srgbClr val="F4921F"/>
                </a:solidFill>
                <a:latin typeface="Arial"/>
                <a:cs typeface="Arial"/>
              </a:rPr>
              <a:t>E</a:t>
            </a:r>
            <a:r>
              <a:rPr sz="1400" spc="-465" dirty="0">
                <a:latin typeface="Arial MT"/>
                <a:cs typeface="Arial MT"/>
              </a:rPr>
              <a:t>A</a:t>
            </a:r>
            <a:r>
              <a:rPr sz="2100" b="1" spc="-847" baseline="1984" dirty="0">
                <a:solidFill>
                  <a:srgbClr val="F4921F"/>
                </a:solidFill>
                <a:latin typeface="Arial"/>
                <a:cs typeface="Arial"/>
              </a:rPr>
              <a:t>D</a:t>
            </a:r>
            <a:r>
              <a:rPr sz="1400" spc="-10" dirty="0">
                <a:latin typeface="Arial MT"/>
                <a:cs typeface="Arial MT"/>
              </a:rPr>
              <a:t>CE</a:t>
            </a:r>
            <a:r>
              <a:rPr sz="1400" spc="-110" dirty="0">
                <a:latin typeface="Arial MT"/>
                <a:cs typeface="Arial MT"/>
              </a:rPr>
              <a:t>V</a:t>
            </a:r>
            <a:r>
              <a:rPr sz="1400" spc="-5" dirty="0">
                <a:latin typeface="Arial MT"/>
                <a:cs typeface="Arial MT"/>
              </a:rPr>
              <a:t>AC</a:t>
            </a:r>
            <a:endParaRPr sz="1400" dirty="0">
              <a:latin typeface="Arial MT"/>
              <a:cs typeface="Arial MT"/>
            </a:endParaRPr>
          </a:p>
        </p:txBody>
      </p:sp>
      <p:sp>
        <p:nvSpPr>
          <p:cNvPr id="38" name="object 38"/>
          <p:cNvSpPr txBox="1"/>
          <p:nvPr/>
        </p:nvSpPr>
        <p:spPr>
          <a:xfrm>
            <a:off x="7572692" y="4388352"/>
            <a:ext cx="2352040" cy="227626"/>
          </a:xfrm>
          <a:prstGeom prst="rect">
            <a:avLst/>
          </a:prstGeom>
        </p:spPr>
        <p:txBody>
          <a:bodyPr vert="horz" wrap="square" lIns="0" tIns="12065" rIns="0" bIns="0" rtlCol="0">
            <a:spAutoFit/>
          </a:bodyPr>
          <a:lstStyle/>
          <a:p>
            <a:pPr marL="12700">
              <a:lnSpc>
                <a:spcPct val="100000"/>
              </a:lnSpc>
              <a:spcBef>
                <a:spcPts val="95"/>
              </a:spcBef>
            </a:pPr>
            <a:r>
              <a:rPr sz="1400" spc="-5" dirty="0">
                <a:latin typeface="Arial MT"/>
                <a:cs typeface="Arial MT"/>
              </a:rPr>
              <a:t>categorizing</a:t>
            </a:r>
            <a:r>
              <a:rPr sz="1400" spc="-30" dirty="0">
                <a:latin typeface="Arial MT"/>
                <a:cs typeface="Arial MT"/>
              </a:rPr>
              <a:t> </a:t>
            </a:r>
            <a:r>
              <a:rPr sz="1400" spc="-5" dirty="0">
                <a:latin typeface="Arial MT"/>
                <a:cs typeface="Arial MT"/>
              </a:rPr>
              <a:t>the</a:t>
            </a:r>
            <a:r>
              <a:rPr sz="1400" spc="-20" dirty="0">
                <a:latin typeface="Arial MT"/>
                <a:cs typeface="Arial MT"/>
              </a:rPr>
              <a:t> </a:t>
            </a:r>
            <a:r>
              <a:rPr sz="1400" spc="-5" dirty="0" err="1">
                <a:latin typeface="Arial MT"/>
                <a:cs typeface="Arial MT"/>
              </a:rPr>
              <a:t>casalties</a:t>
            </a:r>
            <a:r>
              <a:rPr sz="1400" spc="-25" dirty="0">
                <a:latin typeface="Arial MT"/>
                <a:cs typeface="Arial MT"/>
              </a:rPr>
              <a:t> </a:t>
            </a:r>
            <a:r>
              <a:rPr sz="1400" spc="-5" dirty="0">
                <a:latin typeface="Arial MT"/>
                <a:cs typeface="Arial MT"/>
              </a:rPr>
              <a:t>by</a:t>
            </a:r>
            <a:endParaRPr sz="1400" dirty="0">
              <a:latin typeface="Arial MT"/>
              <a:cs typeface="Arial MT"/>
            </a:endParaRPr>
          </a:p>
        </p:txBody>
      </p:sp>
      <p:sp>
        <p:nvSpPr>
          <p:cNvPr id="39" name="object 39"/>
          <p:cNvSpPr txBox="1"/>
          <p:nvPr/>
        </p:nvSpPr>
        <p:spPr>
          <a:xfrm>
            <a:off x="6959860" y="4601762"/>
            <a:ext cx="2954020" cy="452120"/>
          </a:xfrm>
          <a:prstGeom prst="rect">
            <a:avLst/>
          </a:prstGeom>
        </p:spPr>
        <p:txBody>
          <a:bodyPr vert="horz" wrap="square" lIns="0" tIns="12065" rIns="0" bIns="0" rtlCol="0">
            <a:spAutoFit/>
          </a:bodyPr>
          <a:lstStyle/>
          <a:p>
            <a:pPr marL="625475" marR="43180" indent="-575310">
              <a:lnSpc>
                <a:spcPct val="100000"/>
              </a:lnSpc>
              <a:spcBef>
                <a:spcPts val="95"/>
              </a:spcBef>
            </a:pPr>
            <a:r>
              <a:rPr lang="en-US" sz="2100" b="1" spc="-7" baseline="-23809" dirty="0" err="1">
                <a:solidFill>
                  <a:srgbClr val="BC222C"/>
                </a:solidFill>
                <a:latin typeface="Arial"/>
                <a:cs typeface="Arial"/>
              </a:rPr>
              <a:t>I</a:t>
            </a:r>
            <a:r>
              <a:rPr lang="en-US" sz="2100" b="1" spc="-15" baseline="-23809" dirty="0" err="1">
                <a:solidFill>
                  <a:srgbClr val="BC222C"/>
                </a:solidFill>
                <a:latin typeface="Arial"/>
                <a:cs typeface="Arial"/>
              </a:rPr>
              <a:t>MME</a:t>
            </a:r>
            <a:r>
              <a:rPr lang="en-US" sz="2100" b="1" spc="-209" baseline="-23809" dirty="0" err="1">
                <a:solidFill>
                  <a:srgbClr val="BC222C"/>
                </a:solidFill>
                <a:latin typeface="Arial"/>
                <a:cs typeface="Arial"/>
              </a:rPr>
              <a:t>D</a:t>
            </a:r>
            <a:r>
              <a:rPr lang="en-US" sz="1400" spc="-655" dirty="0" err="1">
                <a:latin typeface="Arial MT"/>
                <a:cs typeface="Arial MT"/>
              </a:rPr>
              <a:t>e</a:t>
            </a:r>
            <a:r>
              <a:rPr lang="en-US" sz="2100" b="1" spc="-7" baseline="-23809" dirty="0" err="1">
                <a:solidFill>
                  <a:srgbClr val="BC222C"/>
                </a:solidFill>
                <a:latin typeface="Arial"/>
                <a:cs typeface="Arial"/>
              </a:rPr>
              <a:t>I</a:t>
            </a:r>
            <a:r>
              <a:rPr lang="en-US" sz="2100" b="1" spc="-1132" baseline="-23809" dirty="0" err="1">
                <a:solidFill>
                  <a:srgbClr val="BC222C"/>
                </a:solidFill>
                <a:latin typeface="Arial"/>
                <a:cs typeface="Arial"/>
              </a:rPr>
              <a:t>A</a:t>
            </a:r>
            <a:r>
              <a:rPr lang="en-US" sz="1400" spc="-60" dirty="0" err="1">
                <a:latin typeface="Arial MT"/>
                <a:cs typeface="Arial MT"/>
              </a:rPr>
              <a:t>v</a:t>
            </a:r>
            <a:r>
              <a:rPr lang="en-US" sz="2100" b="1" spc="-1207" baseline="-23809" dirty="0" err="1">
                <a:solidFill>
                  <a:srgbClr val="BC222C"/>
                </a:solidFill>
                <a:latin typeface="Arial"/>
                <a:cs typeface="Arial"/>
              </a:rPr>
              <a:t>T</a:t>
            </a:r>
            <a:r>
              <a:rPr lang="en-US" sz="1400" spc="-5" dirty="0" err="1">
                <a:latin typeface="Arial MT"/>
                <a:cs typeface="Arial MT"/>
              </a:rPr>
              <a:t>a</a:t>
            </a:r>
            <a:r>
              <a:rPr lang="en-US" sz="1400" spc="-690" dirty="0" err="1">
                <a:latin typeface="Arial MT"/>
                <a:cs typeface="Arial MT"/>
              </a:rPr>
              <a:t>c</a:t>
            </a:r>
            <a:r>
              <a:rPr lang="en-US" sz="2100" b="1" spc="-382" baseline="-23809" dirty="0" err="1">
                <a:solidFill>
                  <a:srgbClr val="BC222C"/>
                </a:solidFill>
                <a:latin typeface="Arial"/>
                <a:cs typeface="Arial"/>
              </a:rPr>
              <a:t>E</a:t>
            </a:r>
            <a:r>
              <a:rPr lang="en-US" sz="1400" spc="-5" dirty="0" err="1">
                <a:latin typeface="Arial MT"/>
                <a:cs typeface="Arial MT"/>
              </a:rPr>
              <a:t>u</a:t>
            </a:r>
            <a:r>
              <a:rPr lang="en-US" sz="1400" spc="-10" dirty="0" err="1">
                <a:latin typeface="Arial MT"/>
                <a:cs typeface="Arial MT"/>
              </a:rPr>
              <a:t>a</a:t>
            </a:r>
            <a:r>
              <a:rPr lang="en-US" sz="1400" spc="-5" dirty="0" err="1">
                <a:latin typeface="Arial MT"/>
                <a:cs typeface="Arial MT"/>
              </a:rPr>
              <a:t>ti</a:t>
            </a:r>
            <a:r>
              <a:rPr lang="en-US" sz="1400" spc="-10" dirty="0" err="1">
                <a:latin typeface="Arial MT"/>
                <a:cs typeface="Arial MT"/>
              </a:rPr>
              <a:t>o</a:t>
            </a:r>
            <a:r>
              <a:rPr lang="en-US" sz="1400" spc="-5" dirty="0" err="1">
                <a:latin typeface="Arial MT"/>
                <a:cs typeface="Arial MT"/>
              </a:rPr>
              <a:t>n</a:t>
            </a:r>
            <a:r>
              <a:rPr lang="en-US" sz="1400" spc="-25" dirty="0">
                <a:latin typeface="Arial MT"/>
                <a:cs typeface="Arial MT"/>
              </a:rPr>
              <a:t> </a:t>
            </a:r>
            <a:r>
              <a:rPr lang="en-US" sz="1400" spc="-5" dirty="0">
                <a:latin typeface="Arial MT"/>
                <a:cs typeface="Arial MT"/>
              </a:rPr>
              <a:t>cate</a:t>
            </a:r>
            <a:r>
              <a:rPr lang="en-US" sz="1400" spc="-10" dirty="0">
                <a:latin typeface="Arial MT"/>
                <a:cs typeface="Arial MT"/>
              </a:rPr>
              <a:t>g</a:t>
            </a:r>
            <a:r>
              <a:rPr lang="en-US" sz="1400" spc="-5" dirty="0">
                <a:latin typeface="Arial MT"/>
                <a:cs typeface="Arial MT"/>
              </a:rPr>
              <a:t>o</a:t>
            </a:r>
            <a:r>
              <a:rPr lang="en-US" sz="1400" spc="-10" dirty="0">
                <a:latin typeface="Arial MT"/>
                <a:cs typeface="Arial MT"/>
              </a:rPr>
              <a:t>r</a:t>
            </a:r>
            <a:r>
              <a:rPr lang="en-US" sz="1400" spc="-5" dirty="0">
                <a:latin typeface="Arial MT"/>
                <a:cs typeface="Arial MT"/>
              </a:rPr>
              <a:t>y</a:t>
            </a:r>
            <a:r>
              <a:rPr lang="en-US" sz="1400" spc="-25" dirty="0">
                <a:latin typeface="Arial MT"/>
                <a:cs typeface="Arial MT"/>
              </a:rPr>
              <a:t> </a:t>
            </a:r>
            <a:r>
              <a:rPr lang="en-US" sz="1400" spc="-5" dirty="0">
                <a:latin typeface="Arial MT"/>
                <a:cs typeface="Arial MT"/>
              </a:rPr>
              <a:t>(</a:t>
            </a:r>
            <a:r>
              <a:rPr lang="en-US" sz="1400" spc="-10" dirty="0">
                <a:latin typeface="Arial MT"/>
                <a:cs typeface="Arial MT"/>
              </a:rPr>
              <a:t>U</a:t>
            </a:r>
            <a:r>
              <a:rPr lang="en-US" sz="1400" spc="-5" dirty="0">
                <a:latin typeface="Arial MT"/>
                <a:cs typeface="Arial MT"/>
              </a:rPr>
              <a:t>rge</a:t>
            </a:r>
            <a:r>
              <a:rPr lang="en-US" sz="1400" spc="-10" dirty="0">
                <a:latin typeface="Arial MT"/>
                <a:cs typeface="Arial MT"/>
              </a:rPr>
              <a:t>n</a:t>
            </a:r>
            <a:r>
              <a:rPr lang="en-US" sz="1400" spc="-5" dirty="0">
                <a:latin typeface="Arial MT"/>
                <a:cs typeface="Arial MT"/>
              </a:rPr>
              <a:t>t,  </a:t>
            </a:r>
            <a:r>
              <a:rPr lang="en-US" sz="1400" spc="-15" dirty="0">
                <a:latin typeface="Arial MT"/>
                <a:cs typeface="Arial MT"/>
              </a:rPr>
              <a:t>Priority,</a:t>
            </a:r>
            <a:r>
              <a:rPr lang="en-US" sz="1400" spc="-25" dirty="0">
                <a:latin typeface="Arial MT"/>
                <a:cs typeface="Arial MT"/>
              </a:rPr>
              <a:t> </a:t>
            </a:r>
            <a:r>
              <a:rPr lang="en-US" sz="1400" spc="-5" dirty="0">
                <a:latin typeface="Arial MT"/>
                <a:cs typeface="Arial MT"/>
              </a:rPr>
              <a:t>Routine).</a:t>
            </a:r>
            <a:endParaRPr lang="en-US" sz="1400" dirty="0">
              <a:latin typeface="Arial MT"/>
              <a:cs typeface="Arial MT"/>
            </a:endParaRPr>
          </a:p>
        </p:txBody>
      </p:sp>
      <p:sp>
        <p:nvSpPr>
          <p:cNvPr id="32" name="object 32"/>
          <p:cNvSpPr/>
          <p:nvPr/>
        </p:nvSpPr>
        <p:spPr>
          <a:xfrm>
            <a:off x="7250048" y="2771009"/>
            <a:ext cx="3260725" cy="2524760"/>
          </a:xfrm>
          <a:custGeom>
            <a:avLst/>
            <a:gdLst/>
            <a:ahLst/>
            <a:cxnLst/>
            <a:rect l="l" t="t" r="r" b="b"/>
            <a:pathLst>
              <a:path w="3260725" h="2524760">
                <a:moveTo>
                  <a:pt x="3098647" y="0"/>
                </a:moveTo>
                <a:lnTo>
                  <a:pt x="161950" y="0"/>
                </a:lnTo>
                <a:lnTo>
                  <a:pt x="118896" y="5784"/>
                </a:lnTo>
                <a:lnTo>
                  <a:pt x="80209" y="22110"/>
                </a:lnTo>
                <a:lnTo>
                  <a:pt x="47432" y="47432"/>
                </a:lnTo>
                <a:lnTo>
                  <a:pt x="22110" y="80209"/>
                </a:lnTo>
                <a:lnTo>
                  <a:pt x="5784" y="118896"/>
                </a:lnTo>
                <a:lnTo>
                  <a:pt x="0" y="161950"/>
                </a:lnTo>
                <a:lnTo>
                  <a:pt x="0" y="2362568"/>
                </a:lnTo>
                <a:lnTo>
                  <a:pt x="5784" y="2405616"/>
                </a:lnTo>
                <a:lnTo>
                  <a:pt x="22110" y="2444300"/>
                </a:lnTo>
                <a:lnTo>
                  <a:pt x="47432" y="2477074"/>
                </a:lnTo>
                <a:lnTo>
                  <a:pt x="80209" y="2502396"/>
                </a:lnTo>
                <a:lnTo>
                  <a:pt x="118896" y="2518721"/>
                </a:lnTo>
                <a:lnTo>
                  <a:pt x="161950" y="2524506"/>
                </a:lnTo>
                <a:lnTo>
                  <a:pt x="3098647" y="2524506"/>
                </a:lnTo>
                <a:lnTo>
                  <a:pt x="3141701" y="2518721"/>
                </a:lnTo>
                <a:lnTo>
                  <a:pt x="3180388" y="2502396"/>
                </a:lnTo>
                <a:lnTo>
                  <a:pt x="3213165" y="2477074"/>
                </a:lnTo>
                <a:lnTo>
                  <a:pt x="3238487" y="2444300"/>
                </a:lnTo>
                <a:lnTo>
                  <a:pt x="3254813" y="2405616"/>
                </a:lnTo>
                <a:lnTo>
                  <a:pt x="3260598" y="2362568"/>
                </a:lnTo>
                <a:lnTo>
                  <a:pt x="3260598" y="161950"/>
                </a:lnTo>
                <a:lnTo>
                  <a:pt x="3254813" y="118896"/>
                </a:lnTo>
                <a:lnTo>
                  <a:pt x="3238487" y="80209"/>
                </a:lnTo>
                <a:lnTo>
                  <a:pt x="3213165" y="47432"/>
                </a:lnTo>
                <a:lnTo>
                  <a:pt x="3180388" y="22110"/>
                </a:lnTo>
                <a:lnTo>
                  <a:pt x="3141701" y="5784"/>
                </a:lnTo>
                <a:lnTo>
                  <a:pt x="3098647" y="0"/>
                </a:lnTo>
                <a:close/>
              </a:path>
            </a:pathLst>
          </a:custGeom>
          <a:solidFill>
            <a:srgbClr val="F0F1F1"/>
          </a:solidFill>
        </p:spPr>
        <p:txBody>
          <a:bodyPr wrap="square" lIns="0" tIns="0" rIns="0" bIns="0" rtlCol="0"/>
          <a:lstStyle/>
          <a:p>
            <a:endParaRPr lang="en-US" dirty="0"/>
          </a:p>
        </p:txBody>
      </p:sp>
      <p:sp>
        <p:nvSpPr>
          <p:cNvPr id="41" name="TextBox 40">
            <a:extLst>
              <a:ext uri="{FF2B5EF4-FFF2-40B4-BE49-F238E27FC236}">
                <a16:creationId xmlns:a16="http://schemas.microsoft.com/office/drawing/2014/main" id="{A60C37BB-D8EE-9E16-4DCF-2BC6674F3FC1}"/>
              </a:ext>
            </a:extLst>
          </p:cNvPr>
          <p:cNvSpPr txBox="1"/>
          <p:nvPr/>
        </p:nvSpPr>
        <p:spPr>
          <a:xfrm>
            <a:off x="7391400" y="2807690"/>
            <a:ext cx="2937010" cy="2554545"/>
          </a:xfrm>
          <a:prstGeom prst="rect">
            <a:avLst/>
          </a:prstGeom>
          <a:noFill/>
        </p:spPr>
        <p:txBody>
          <a:bodyPr wrap="square" rtlCol="0" anchor="t">
            <a:spAutoFit/>
          </a:bodyPr>
          <a:lstStyle/>
          <a:p>
            <a:r>
              <a:rPr lang="en-US" sz="1600" b="0" i="0" u="none" strike="noStrike" baseline="0" dirty="0">
                <a:latin typeface="Arial" panose="020B0604020202020204" pitchFamily="34" charset="0"/>
              </a:rPr>
              <a:t>Unit leadership will determine where the pre-stage evacuation area will be placed, as well as securing the MEDEVAC/ TACEVAC zone. </a:t>
            </a:r>
          </a:p>
          <a:p>
            <a:r>
              <a:rPr lang="en-US" sz="1600" b="0" i="0" u="none" strike="noStrike" baseline="0" dirty="0">
                <a:latin typeface="Arial" panose="020B0604020202020204" pitchFamily="34" charset="0"/>
              </a:rPr>
              <a:t>The medic is in charge of categorizing the casualties by evacuation category (Urgent, Priority, Routine).</a:t>
            </a:r>
            <a:endParaRPr lang="en-US" sz="16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767070"/>
                </a:solidFill>
              </a:rPr>
              <a:t>Module 4:</a:t>
            </a:r>
            <a:r>
              <a:rPr sz="2000" spc="-15" dirty="0">
                <a:solidFill>
                  <a:srgbClr val="767070"/>
                </a:solidFill>
              </a:rPr>
              <a:t> </a:t>
            </a:r>
            <a:r>
              <a:rPr sz="2000" spc="-5" dirty="0">
                <a:solidFill>
                  <a:srgbClr val="767070"/>
                </a:solidFill>
              </a:rPr>
              <a:t>Principles</a:t>
            </a:r>
            <a:r>
              <a:rPr sz="2000" spc="-20" dirty="0">
                <a:solidFill>
                  <a:srgbClr val="767070"/>
                </a:solidFill>
              </a:rPr>
              <a:t> </a:t>
            </a:r>
            <a:r>
              <a:rPr sz="2000" spc="-5" dirty="0">
                <a:solidFill>
                  <a:srgbClr val="767070"/>
                </a:solidFill>
              </a:rPr>
              <a:t>and</a:t>
            </a:r>
            <a:r>
              <a:rPr sz="2000" spc="-80" dirty="0">
                <a:solidFill>
                  <a:srgbClr val="767070"/>
                </a:solidFill>
              </a:rPr>
              <a:t> </a:t>
            </a:r>
            <a:r>
              <a:rPr sz="2000" spc="-5" dirty="0">
                <a:solidFill>
                  <a:srgbClr val="767070"/>
                </a:solidFill>
              </a:rPr>
              <a:t>Application</a:t>
            </a:r>
            <a:r>
              <a:rPr sz="2000" dirty="0">
                <a:solidFill>
                  <a:srgbClr val="767070"/>
                </a:solidFill>
              </a:rPr>
              <a:t> </a:t>
            </a:r>
            <a:r>
              <a:rPr sz="2000" spc="-5" dirty="0">
                <a:solidFill>
                  <a:srgbClr val="767070"/>
                </a:solidFill>
              </a:rPr>
              <a:t>of</a:t>
            </a:r>
            <a:r>
              <a:rPr sz="2000" spc="-10" dirty="0">
                <a:solidFill>
                  <a:srgbClr val="767070"/>
                </a:solidFill>
              </a:rPr>
              <a:t> TFC</a:t>
            </a:r>
            <a:endParaRPr sz="2000"/>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2932938" y="1868424"/>
            <a:ext cx="5722620" cy="4630420"/>
            <a:chOff x="2932938" y="1868424"/>
            <a:chExt cx="5722620" cy="4630420"/>
          </a:xfrm>
        </p:grpSpPr>
        <p:pic>
          <p:nvPicPr>
            <p:cNvPr id="5" name="object 5"/>
            <p:cNvPicPr/>
            <p:nvPr/>
          </p:nvPicPr>
          <p:blipFill>
            <a:blip r:embed="rId4" cstate="print"/>
            <a:stretch>
              <a:fillRect/>
            </a:stretch>
          </p:blipFill>
          <p:spPr>
            <a:xfrm>
              <a:off x="4172816" y="1868424"/>
              <a:ext cx="4482557" cy="4629898"/>
            </a:xfrm>
            <a:prstGeom prst="rect">
              <a:avLst/>
            </a:prstGeom>
          </p:spPr>
        </p:pic>
        <p:pic>
          <p:nvPicPr>
            <p:cNvPr id="6" name="object 6"/>
            <p:cNvPicPr/>
            <p:nvPr/>
          </p:nvPicPr>
          <p:blipFill>
            <a:blip r:embed="rId5" cstate="print"/>
            <a:stretch>
              <a:fillRect/>
            </a:stretch>
          </p:blipFill>
          <p:spPr>
            <a:xfrm>
              <a:off x="5982461" y="3779532"/>
              <a:ext cx="890015" cy="890003"/>
            </a:xfrm>
            <a:prstGeom prst="rect">
              <a:avLst/>
            </a:prstGeom>
          </p:spPr>
        </p:pic>
        <p:pic>
          <p:nvPicPr>
            <p:cNvPr id="7" name="object 7"/>
            <p:cNvPicPr/>
            <p:nvPr/>
          </p:nvPicPr>
          <p:blipFill>
            <a:blip r:embed="rId6" cstate="print"/>
            <a:stretch>
              <a:fillRect/>
            </a:stretch>
          </p:blipFill>
          <p:spPr>
            <a:xfrm>
              <a:off x="2932938" y="3316224"/>
              <a:ext cx="1427225" cy="1808987"/>
            </a:xfrm>
            <a:prstGeom prst="rect">
              <a:avLst/>
            </a:prstGeom>
          </p:spPr>
        </p:pic>
      </p:grpSp>
      <p:pic>
        <p:nvPicPr>
          <p:cNvPr id="8" name="object 8"/>
          <p:cNvPicPr/>
          <p:nvPr/>
        </p:nvPicPr>
        <p:blipFill>
          <a:blip r:embed="rId7" cstate="print"/>
          <a:stretch>
            <a:fillRect/>
          </a:stretch>
        </p:blipFill>
        <p:spPr>
          <a:xfrm>
            <a:off x="467868" y="1780032"/>
            <a:ext cx="1545335" cy="4629911"/>
          </a:xfrm>
          <a:prstGeom prst="rect">
            <a:avLst/>
          </a:prstGeom>
        </p:spPr>
      </p:pic>
      <p:sp>
        <p:nvSpPr>
          <p:cNvPr id="9" name="object 9"/>
          <p:cNvSpPr txBox="1"/>
          <p:nvPr/>
        </p:nvSpPr>
        <p:spPr>
          <a:xfrm>
            <a:off x="3168387" y="3061190"/>
            <a:ext cx="1040130" cy="208279"/>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Arial"/>
                <a:cs typeface="Arial"/>
              </a:rPr>
              <a:t>CH</a:t>
            </a:r>
            <a:r>
              <a:rPr sz="1200" b="1" dirty="0">
                <a:latin typeface="Arial"/>
                <a:cs typeface="Arial"/>
              </a:rPr>
              <a:t>O</a:t>
            </a:r>
            <a:r>
              <a:rPr sz="1200" b="1" spc="-5" dirty="0">
                <a:latin typeface="Arial"/>
                <a:cs typeface="Arial"/>
              </a:rPr>
              <a:t>KEP</a:t>
            </a:r>
            <a:r>
              <a:rPr sz="1200" b="1" dirty="0">
                <a:latin typeface="Arial"/>
                <a:cs typeface="Arial"/>
              </a:rPr>
              <a:t>OI</a:t>
            </a:r>
            <a:r>
              <a:rPr sz="1200" b="1" spc="-5" dirty="0">
                <a:latin typeface="Arial"/>
                <a:cs typeface="Arial"/>
              </a:rPr>
              <a:t>NT</a:t>
            </a:r>
            <a:endParaRPr sz="1200">
              <a:latin typeface="Arial"/>
              <a:cs typeface="Arial"/>
            </a:endParaRPr>
          </a:p>
        </p:txBody>
      </p:sp>
      <p:sp>
        <p:nvSpPr>
          <p:cNvPr id="10" name="object 10"/>
          <p:cNvSpPr txBox="1"/>
          <p:nvPr/>
        </p:nvSpPr>
        <p:spPr>
          <a:xfrm>
            <a:off x="1622109" y="3892843"/>
            <a:ext cx="1294130" cy="635000"/>
          </a:xfrm>
          <a:prstGeom prst="rect">
            <a:avLst/>
          </a:prstGeom>
        </p:spPr>
        <p:txBody>
          <a:bodyPr vert="horz" wrap="square" lIns="0" tIns="12065" rIns="0" bIns="0" rtlCol="0">
            <a:spAutoFit/>
          </a:bodyPr>
          <a:lstStyle/>
          <a:p>
            <a:pPr marL="12700" marR="5080">
              <a:lnSpc>
                <a:spcPct val="100000"/>
              </a:lnSpc>
              <a:spcBef>
                <a:spcPts val="95"/>
              </a:spcBef>
            </a:pPr>
            <a:r>
              <a:rPr sz="2000" b="1" spc="-5" dirty="0">
                <a:solidFill>
                  <a:srgbClr val="921828"/>
                </a:solidFill>
                <a:latin typeface="Arial"/>
                <a:cs typeface="Arial"/>
              </a:rPr>
              <a:t>Incoming </a:t>
            </a:r>
            <a:r>
              <a:rPr sz="2000" b="1" dirty="0">
                <a:solidFill>
                  <a:srgbClr val="921828"/>
                </a:solidFill>
                <a:latin typeface="Arial"/>
                <a:cs typeface="Arial"/>
              </a:rPr>
              <a:t> </a:t>
            </a:r>
            <a:r>
              <a:rPr sz="2000" b="1" spc="-10" dirty="0">
                <a:solidFill>
                  <a:srgbClr val="921828"/>
                </a:solidFill>
                <a:latin typeface="Arial"/>
                <a:cs typeface="Arial"/>
              </a:rPr>
              <a:t>Casua</a:t>
            </a:r>
            <a:r>
              <a:rPr sz="2000" b="1" spc="-5" dirty="0">
                <a:solidFill>
                  <a:srgbClr val="921828"/>
                </a:solidFill>
                <a:latin typeface="Arial"/>
                <a:cs typeface="Arial"/>
              </a:rPr>
              <a:t>lti</a:t>
            </a:r>
            <a:r>
              <a:rPr sz="2000" b="1" spc="-10" dirty="0">
                <a:solidFill>
                  <a:srgbClr val="921828"/>
                </a:solidFill>
                <a:latin typeface="Arial"/>
                <a:cs typeface="Arial"/>
              </a:rPr>
              <a:t>es</a:t>
            </a:r>
            <a:endParaRPr sz="2000">
              <a:latin typeface="Arial"/>
              <a:cs typeface="Arial"/>
            </a:endParaRPr>
          </a:p>
        </p:txBody>
      </p:sp>
      <p:grpSp>
        <p:nvGrpSpPr>
          <p:cNvPr id="11" name="object 11"/>
          <p:cNvGrpSpPr/>
          <p:nvPr/>
        </p:nvGrpSpPr>
        <p:grpSpPr>
          <a:xfrm>
            <a:off x="7001256" y="5000116"/>
            <a:ext cx="883919" cy="684530"/>
            <a:chOff x="7001256" y="5000116"/>
            <a:chExt cx="883919" cy="684530"/>
          </a:xfrm>
        </p:grpSpPr>
        <p:pic>
          <p:nvPicPr>
            <p:cNvPr id="12" name="object 12"/>
            <p:cNvPicPr/>
            <p:nvPr/>
          </p:nvPicPr>
          <p:blipFill>
            <a:blip r:embed="rId8" cstate="print"/>
            <a:stretch>
              <a:fillRect/>
            </a:stretch>
          </p:blipFill>
          <p:spPr>
            <a:xfrm>
              <a:off x="7214946" y="5000116"/>
              <a:ext cx="669721" cy="669721"/>
            </a:xfrm>
            <a:prstGeom prst="rect">
              <a:avLst/>
            </a:prstGeom>
          </p:spPr>
        </p:pic>
        <p:pic>
          <p:nvPicPr>
            <p:cNvPr id="13" name="object 13"/>
            <p:cNvPicPr/>
            <p:nvPr/>
          </p:nvPicPr>
          <p:blipFill>
            <a:blip r:embed="rId9" cstate="print"/>
            <a:stretch>
              <a:fillRect/>
            </a:stretch>
          </p:blipFill>
          <p:spPr>
            <a:xfrm>
              <a:off x="7001256" y="5070347"/>
              <a:ext cx="574547" cy="614171"/>
            </a:xfrm>
            <a:prstGeom prst="rect">
              <a:avLst/>
            </a:prstGeom>
          </p:spPr>
        </p:pic>
      </p:grpSp>
      <p:sp>
        <p:nvSpPr>
          <p:cNvPr id="14" name="object 14"/>
          <p:cNvSpPr txBox="1"/>
          <p:nvPr/>
        </p:nvSpPr>
        <p:spPr>
          <a:xfrm>
            <a:off x="6997960" y="4675229"/>
            <a:ext cx="1008380" cy="238760"/>
          </a:xfrm>
          <a:prstGeom prst="rect">
            <a:avLst/>
          </a:prstGeom>
        </p:spPr>
        <p:txBody>
          <a:bodyPr vert="horz" wrap="square" lIns="0" tIns="12065" rIns="0" bIns="0" rtlCol="0">
            <a:spAutoFit/>
          </a:bodyPr>
          <a:lstStyle/>
          <a:p>
            <a:pPr marL="12700">
              <a:lnSpc>
                <a:spcPct val="100000"/>
              </a:lnSpc>
              <a:spcBef>
                <a:spcPts val="95"/>
              </a:spcBef>
            </a:pPr>
            <a:r>
              <a:rPr sz="1400" b="1" spc="-20" dirty="0">
                <a:solidFill>
                  <a:srgbClr val="BC222C"/>
                </a:solidFill>
                <a:latin typeface="Arial"/>
                <a:cs typeface="Arial"/>
              </a:rPr>
              <a:t>IMMEDIATE</a:t>
            </a:r>
            <a:endParaRPr sz="1400">
              <a:latin typeface="Arial"/>
              <a:cs typeface="Arial"/>
            </a:endParaRPr>
          </a:p>
        </p:txBody>
      </p:sp>
      <p:sp>
        <p:nvSpPr>
          <p:cNvPr id="15" name="object 15"/>
          <p:cNvSpPr txBox="1"/>
          <p:nvPr/>
        </p:nvSpPr>
        <p:spPr>
          <a:xfrm>
            <a:off x="7026013" y="3829577"/>
            <a:ext cx="855980" cy="238760"/>
          </a:xfrm>
          <a:prstGeom prst="rect">
            <a:avLst/>
          </a:prstGeom>
        </p:spPr>
        <p:txBody>
          <a:bodyPr vert="horz" wrap="square" lIns="0" tIns="12065" rIns="0" bIns="0" rtlCol="0">
            <a:spAutoFit/>
          </a:bodyPr>
          <a:lstStyle/>
          <a:p>
            <a:pPr marL="12700">
              <a:lnSpc>
                <a:spcPct val="100000"/>
              </a:lnSpc>
              <a:spcBef>
                <a:spcPts val="95"/>
              </a:spcBef>
            </a:pPr>
            <a:r>
              <a:rPr sz="1400" b="1" spc="-10" dirty="0">
                <a:solidFill>
                  <a:srgbClr val="F4921F"/>
                </a:solidFill>
                <a:latin typeface="Arial"/>
                <a:cs typeface="Arial"/>
              </a:rPr>
              <a:t>DEL</a:t>
            </a:r>
            <a:r>
              <a:rPr sz="1400" b="1" spc="-135" dirty="0">
                <a:solidFill>
                  <a:srgbClr val="F4921F"/>
                </a:solidFill>
                <a:latin typeface="Arial"/>
                <a:cs typeface="Arial"/>
              </a:rPr>
              <a:t>A</a:t>
            </a:r>
            <a:r>
              <a:rPr sz="1400" b="1" spc="-10" dirty="0">
                <a:solidFill>
                  <a:srgbClr val="F4921F"/>
                </a:solidFill>
                <a:latin typeface="Arial"/>
                <a:cs typeface="Arial"/>
              </a:rPr>
              <a:t>YED</a:t>
            </a:r>
            <a:endParaRPr sz="1400">
              <a:latin typeface="Arial"/>
              <a:cs typeface="Arial"/>
            </a:endParaRPr>
          </a:p>
        </p:txBody>
      </p:sp>
      <p:grpSp>
        <p:nvGrpSpPr>
          <p:cNvPr id="16" name="object 16"/>
          <p:cNvGrpSpPr/>
          <p:nvPr/>
        </p:nvGrpSpPr>
        <p:grpSpPr>
          <a:xfrm>
            <a:off x="7297077" y="2616987"/>
            <a:ext cx="1086485" cy="1191260"/>
            <a:chOff x="7297077" y="2616987"/>
            <a:chExt cx="1086485" cy="1191260"/>
          </a:xfrm>
        </p:grpSpPr>
        <p:pic>
          <p:nvPicPr>
            <p:cNvPr id="17" name="object 17"/>
            <p:cNvPicPr/>
            <p:nvPr/>
          </p:nvPicPr>
          <p:blipFill>
            <a:blip r:embed="rId10" cstate="print"/>
            <a:stretch>
              <a:fillRect/>
            </a:stretch>
          </p:blipFill>
          <p:spPr>
            <a:xfrm>
              <a:off x="7507300" y="2929140"/>
              <a:ext cx="674814" cy="572426"/>
            </a:xfrm>
            <a:prstGeom prst="rect">
              <a:avLst/>
            </a:prstGeom>
          </p:spPr>
        </p:pic>
        <p:pic>
          <p:nvPicPr>
            <p:cNvPr id="18" name="object 18"/>
            <p:cNvPicPr/>
            <p:nvPr/>
          </p:nvPicPr>
          <p:blipFill>
            <a:blip r:embed="rId11" cstate="print"/>
            <a:stretch>
              <a:fillRect/>
            </a:stretch>
          </p:blipFill>
          <p:spPr>
            <a:xfrm>
              <a:off x="7297077" y="2616987"/>
              <a:ext cx="646950" cy="628370"/>
            </a:xfrm>
            <a:prstGeom prst="rect">
              <a:avLst/>
            </a:prstGeom>
          </p:spPr>
        </p:pic>
        <p:pic>
          <p:nvPicPr>
            <p:cNvPr id="19" name="object 19"/>
            <p:cNvPicPr/>
            <p:nvPr/>
          </p:nvPicPr>
          <p:blipFill>
            <a:blip r:embed="rId12" cstate="print"/>
            <a:stretch>
              <a:fillRect/>
            </a:stretch>
          </p:blipFill>
          <p:spPr>
            <a:xfrm>
              <a:off x="7700772" y="3300633"/>
              <a:ext cx="682264" cy="507588"/>
            </a:xfrm>
            <a:prstGeom prst="rect">
              <a:avLst/>
            </a:prstGeom>
          </p:spPr>
        </p:pic>
      </p:grpSp>
      <p:sp>
        <p:nvSpPr>
          <p:cNvPr id="20" name="object 20"/>
          <p:cNvSpPr txBox="1"/>
          <p:nvPr/>
        </p:nvSpPr>
        <p:spPr>
          <a:xfrm>
            <a:off x="5668704" y="3093915"/>
            <a:ext cx="784860" cy="238760"/>
          </a:xfrm>
          <a:prstGeom prst="rect">
            <a:avLst/>
          </a:prstGeom>
        </p:spPr>
        <p:txBody>
          <a:bodyPr vert="horz" wrap="square" lIns="0" tIns="12065" rIns="0" bIns="0" rtlCol="0">
            <a:spAutoFit/>
          </a:bodyPr>
          <a:lstStyle/>
          <a:p>
            <a:pPr marL="12700">
              <a:lnSpc>
                <a:spcPct val="100000"/>
              </a:lnSpc>
              <a:spcBef>
                <a:spcPts val="95"/>
              </a:spcBef>
            </a:pPr>
            <a:r>
              <a:rPr sz="1400" b="1" spc="-10" dirty="0">
                <a:solidFill>
                  <a:srgbClr val="938D5C"/>
                </a:solidFill>
                <a:latin typeface="Arial"/>
                <a:cs typeface="Arial"/>
              </a:rPr>
              <a:t>M</a:t>
            </a:r>
            <a:r>
              <a:rPr sz="1400" b="1" spc="-5" dirty="0">
                <a:solidFill>
                  <a:srgbClr val="938D5C"/>
                </a:solidFill>
                <a:latin typeface="Arial"/>
                <a:cs typeface="Arial"/>
              </a:rPr>
              <a:t>I</a:t>
            </a:r>
            <a:r>
              <a:rPr sz="1400" b="1" spc="-10" dirty="0">
                <a:solidFill>
                  <a:srgbClr val="938D5C"/>
                </a:solidFill>
                <a:latin typeface="Arial"/>
                <a:cs typeface="Arial"/>
              </a:rPr>
              <a:t>N</a:t>
            </a:r>
            <a:r>
              <a:rPr sz="1400" b="1" spc="-5" dirty="0">
                <a:solidFill>
                  <a:srgbClr val="938D5C"/>
                </a:solidFill>
                <a:latin typeface="Arial"/>
                <a:cs typeface="Arial"/>
              </a:rPr>
              <a:t>I</a:t>
            </a:r>
            <a:r>
              <a:rPr sz="1400" b="1" spc="-10" dirty="0">
                <a:solidFill>
                  <a:srgbClr val="938D5C"/>
                </a:solidFill>
                <a:latin typeface="Arial"/>
                <a:cs typeface="Arial"/>
              </a:rPr>
              <a:t>MAL</a:t>
            </a:r>
            <a:endParaRPr sz="1400">
              <a:latin typeface="Arial"/>
              <a:cs typeface="Arial"/>
            </a:endParaRPr>
          </a:p>
        </p:txBody>
      </p:sp>
      <p:grpSp>
        <p:nvGrpSpPr>
          <p:cNvPr id="21" name="object 21"/>
          <p:cNvGrpSpPr/>
          <p:nvPr/>
        </p:nvGrpSpPr>
        <p:grpSpPr>
          <a:xfrm>
            <a:off x="4395089" y="2081624"/>
            <a:ext cx="5424805" cy="2861945"/>
            <a:chOff x="4395089" y="2081624"/>
            <a:chExt cx="5424805" cy="2861945"/>
          </a:xfrm>
        </p:grpSpPr>
        <p:pic>
          <p:nvPicPr>
            <p:cNvPr id="22" name="object 22"/>
            <p:cNvPicPr/>
            <p:nvPr/>
          </p:nvPicPr>
          <p:blipFill>
            <a:blip r:embed="rId13" cstate="print"/>
            <a:stretch>
              <a:fillRect/>
            </a:stretch>
          </p:blipFill>
          <p:spPr>
            <a:xfrm>
              <a:off x="5405120" y="2225716"/>
              <a:ext cx="534949" cy="699915"/>
            </a:xfrm>
            <a:prstGeom prst="rect">
              <a:avLst/>
            </a:prstGeom>
          </p:spPr>
        </p:pic>
        <p:pic>
          <p:nvPicPr>
            <p:cNvPr id="23" name="object 23"/>
            <p:cNvPicPr/>
            <p:nvPr/>
          </p:nvPicPr>
          <p:blipFill>
            <a:blip r:embed="rId14" cstate="print"/>
            <a:stretch>
              <a:fillRect/>
            </a:stretch>
          </p:blipFill>
          <p:spPr>
            <a:xfrm>
              <a:off x="5063236" y="2415070"/>
              <a:ext cx="605472" cy="686472"/>
            </a:xfrm>
            <a:prstGeom prst="rect">
              <a:avLst/>
            </a:prstGeom>
          </p:spPr>
        </p:pic>
        <p:pic>
          <p:nvPicPr>
            <p:cNvPr id="24" name="object 24"/>
            <p:cNvPicPr/>
            <p:nvPr/>
          </p:nvPicPr>
          <p:blipFill>
            <a:blip r:embed="rId15" cstate="print"/>
            <a:stretch>
              <a:fillRect/>
            </a:stretch>
          </p:blipFill>
          <p:spPr>
            <a:xfrm>
              <a:off x="5780840" y="2113889"/>
              <a:ext cx="458060" cy="693801"/>
            </a:xfrm>
            <a:prstGeom prst="rect">
              <a:avLst/>
            </a:prstGeom>
          </p:spPr>
        </p:pic>
        <p:pic>
          <p:nvPicPr>
            <p:cNvPr id="25" name="object 25"/>
            <p:cNvPicPr/>
            <p:nvPr/>
          </p:nvPicPr>
          <p:blipFill>
            <a:blip r:embed="rId16" cstate="print"/>
            <a:stretch>
              <a:fillRect/>
            </a:stretch>
          </p:blipFill>
          <p:spPr>
            <a:xfrm>
              <a:off x="6194336" y="2081624"/>
              <a:ext cx="340258" cy="660051"/>
            </a:xfrm>
            <a:prstGeom prst="rect">
              <a:avLst/>
            </a:prstGeom>
          </p:spPr>
        </p:pic>
        <p:pic>
          <p:nvPicPr>
            <p:cNvPr id="26" name="object 26"/>
            <p:cNvPicPr/>
            <p:nvPr/>
          </p:nvPicPr>
          <p:blipFill>
            <a:blip r:embed="rId17" cstate="print"/>
            <a:stretch>
              <a:fillRect/>
            </a:stretch>
          </p:blipFill>
          <p:spPr>
            <a:xfrm>
              <a:off x="6558800" y="2102616"/>
              <a:ext cx="333311" cy="657373"/>
            </a:xfrm>
            <a:prstGeom prst="rect">
              <a:avLst/>
            </a:prstGeom>
          </p:spPr>
        </p:pic>
        <p:pic>
          <p:nvPicPr>
            <p:cNvPr id="27" name="object 27"/>
            <p:cNvPicPr/>
            <p:nvPr/>
          </p:nvPicPr>
          <p:blipFill>
            <a:blip r:embed="rId18" cstate="print"/>
            <a:stretch>
              <a:fillRect/>
            </a:stretch>
          </p:blipFill>
          <p:spPr>
            <a:xfrm>
              <a:off x="4529074" y="2987427"/>
              <a:ext cx="690537" cy="593839"/>
            </a:xfrm>
            <a:prstGeom prst="rect">
              <a:avLst/>
            </a:prstGeom>
          </p:spPr>
        </p:pic>
        <p:pic>
          <p:nvPicPr>
            <p:cNvPr id="28" name="object 28"/>
            <p:cNvPicPr/>
            <p:nvPr/>
          </p:nvPicPr>
          <p:blipFill>
            <a:blip r:embed="rId19" cstate="print"/>
            <a:stretch>
              <a:fillRect/>
            </a:stretch>
          </p:blipFill>
          <p:spPr>
            <a:xfrm>
              <a:off x="4395089" y="3364550"/>
              <a:ext cx="700049" cy="520125"/>
            </a:xfrm>
            <a:prstGeom prst="rect">
              <a:avLst/>
            </a:prstGeom>
          </p:spPr>
        </p:pic>
        <p:pic>
          <p:nvPicPr>
            <p:cNvPr id="29" name="object 29"/>
            <p:cNvPicPr/>
            <p:nvPr/>
          </p:nvPicPr>
          <p:blipFill>
            <a:blip r:embed="rId20" cstate="print"/>
            <a:stretch>
              <a:fillRect/>
            </a:stretch>
          </p:blipFill>
          <p:spPr>
            <a:xfrm>
              <a:off x="4767991" y="2677821"/>
              <a:ext cx="664166" cy="644345"/>
            </a:xfrm>
            <a:prstGeom prst="rect">
              <a:avLst/>
            </a:prstGeom>
          </p:spPr>
        </p:pic>
        <p:pic>
          <p:nvPicPr>
            <p:cNvPr id="30" name="object 30"/>
            <p:cNvPicPr/>
            <p:nvPr/>
          </p:nvPicPr>
          <p:blipFill>
            <a:blip r:embed="rId21" cstate="print"/>
            <a:stretch>
              <a:fillRect/>
            </a:stretch>
          </p:blipFill>
          <p:spPr>
            <a:xfrm>
              <a:off x="8431530" y="3245357"/>
              <a:ext cx="1388363" cy="1697735"/>
            </a:xfrm>
            <a:prstGeom prst="rect">
              <a:avLst/>
            </a:prstGeom>
          </p:spPr>
        </p:pic>
      </p:grpSp>
      <p:sp>
        <p:nvSpPr>
          <p:cNvPr id="31" name="object 31"/>
          <p:cNvSpPr txBox="1"/>
          <p:nvPr/>
        </p:nvSpPr>
        <p:spPr>
          <a:xfrm>
            <a:off x="9604871" y="4052219"/>
            <a:ext cx="1294130" cy="330200"/>
          </a:xfrm>
          <a:prstGeom prst="rect">
            <a:avLst/>
          </a:prstGeom>
        </p:spPr>
        <p:txBody>
          <a:bodyPr vert="horz" wrap="square" lIns="0" tIns="12065" rIns="0" bIns="0" rtlCol="0">
            <a:spAutoFit/>
          </a:bodyPr>
          <a:lstStyle/>
          <a:p>
            <a:pPr marL="12700">
              <a:lnSpc>
                <a:spcPct val="100000"/>
              </a:lnSpc>
              <a:spcBef>
                <a:spcPts val="95"/>
              </a:spcBef>
            </a:pPr>
            <a:r>
              <a:rPr sz="2000" b="1" spc="-10" dirty="0">
                <a:solidFill>
                  <a:srgbClr val="7E7E7E"/>
                </a:solidFill>
                <a:latin typeface="Arial"/>
                <a:cs typeface="Arial"/>
              </a:rPr>
              <a:t>Casua</a:t>
            </a:r>
            <a:r>
              <a:rPr sz="2000" b="1" spc="-5" dirty="0">
                <a:solidFill>
                  <a:srgbClr val="7E7E7E"/>
                </a:solidFill>
                <a:latin typeface="Arial"/>
                <a:cs typeface="Arial"/>
              </a:rPr>
              <a:t>lti</a:t>
            </a:r>
            <a:r>
              <a:rPr sz="2000" b="1" spc="-10" dirty="0">
                <a:solidFill>
                  <a:srgbClr val="7E7E7E"/>
                </a:solidFill>
                <a:latin typeface="Arial"/>
                <a:cs typeface="Arial"/>
              </a:rPr>
              <a:t>es</a:t>
            </a:r>
            <a:endParaRPr sz="2000">
              <a:latin typeface="Arial"/>
              <a:cs typeface="Arial"/>
            </a:endParaRPr>
          </a:p>
        </p:txBody>
      </p:sp>
      <p:sp>
        <p:nvSpPr>
          <p:cNvPr id="32" name="object 32"/>
          <p:cNvSpPr txBox="1"/>
          <p:nvPr/>
        </p:nvSpPr>
        <p:spPr>
          <a:xfrm>
            <a:off x="8566472" y="2837679"/>
            <a:ext cx="1040130" cy="391160"/>
          </a:xfrm>
          <a:prstGeom prst="rect">
            <a:avLst/>
          </a:prstGeom>
        </p:spPr>
        <p:txBody>
          <a:bodyPr vert="horz" wrap="square" lIns="0" tIns="12700" rIns="0" bIns="0" rtlCol="0">
            <a:spAutoFit/>
          </a:bodyPr>
          <a:lstStyle/>
          <a:p>
            <a:pPr marL="12700" marR="5080" indent="337820">
              <a:lnSpc>
                <a:spcPct val="100000"/>
              </a:lnSpc>
              <a:spcBef>
                <a:spcPts val="100"/>
              </a:spcBef>
            </a:pPr>
            <a:r>
              <a:rPr sz="1200" b="1" spc="-5" dirty="0">
                <a:latin typeface="Arial"/>
                <a:cs typeface="Arial"/>
              </a:rPr>
              <a:t>EXIT </a:t>
            </a:r>
            <a:r>
              <a:rPr sz="1200" b="1" dirty="0">
                <a:latin typeface="Arial"/>
                <a:cs typeface="Arial"/>
              </a:rPr>
              <a:t> </a:t>
            </a:r>
            <a:r>
              <a:rPr sz="1200" b="1" spc="-5" dirty="0">
                <a:latin typeface="Arial"/>
                <a:cs typeface="Arial"/>
              </a:rPr>
              <a:t>CH</a:t>
            </a:r>
            <a:r>
              <a:rPr sz="1200" b="1" dirty="0">
                <a:latin typeface="Arial"/>
                <a:cs typeface="Arial"/>
              </a:rPr>
              <a:t>O</a:t>
            </a:r>
            <a:r>
              <a:rPr sz="1200" b="1" spc="-5" dirty="0">
                <a:latin typeface="Arial"/>
                <a:cs typeface="Arial"/>
              </a:rPr>
              <a:t>KEP</a:t>
            </a:r>
            <a:r>
              <a:rPr sz="1200" b="1" dirty="0">
                <a:latin typeface="Arial"/>
                <a:cs typeface="Arial"/>
              </a:rPr>
              <a:t>OI</a:t>
            </a:r>
            <a:r>
              <a:rPr sz="1200" b="1" spc="-5" dirty="0">
                <a:latin typeface="Arial"/>
                <a:cs typeface="Arial"/>
              </a:rPr>
              <a:t>NT</a:t>
            </a:r>
            <a:endParaRPr sz="1200">
              <a:latin typeface="Arial"/>
              <a:cs typeface="Arial"/>
            </a:endParaRPr>
          </a:p>
        </p:txBody>
      </p:sp>
      <p:sp>
        <p:nvSpPr>
          <p:cNvPr id="33" name="object 33"/>
          <p:cNvSpPr/>
          <p:nvPr/>
        </p:nvSpPr>
        <p:spPr>
          <a:xfrm>
            <a:off x="10989564" y="3544061"/>
            <a:ext cx="967740" cy="260350"/>
          </a:xfrm>
          <a:custGeom>
            <a:avLst/>
            <a:gdLst/>
            <a:ahLst/>
            <a:cxnLst/>
            <a:rect l="l" t="t" r="r" b="b"/>
            <a:pathLst>
              <a:path w="967740" h="260350">
                <a:moveTo>
                  <a:pt x="837819" y="0"/>
                </a:moveTo>
                <a:lnTo>
                  <a:pt x="129921" y="0"/>
                </a:lnTo>
                <a:lnTo>
                  <a:pt x="79349" y="10209"/>
                </a:lnTo>
                <a:lnTo>
                  <a:pt x="38052" y="38052"/>
                </a:lnTo>
                <a:lnTo>
                  <a:pt x="10209" y="79349"/>
                </a:lnTo>
                <a:lnTo>
                  <a:pt x="0" y="129920"/>
                </a:lnTo>
                <a:lnTo>
                  <a:pt x="10209" y="180492"/>
                </a:lnTo>
                <a:lnTo>
                  <a:pt x="38052" y="221789"/>
                </a:lnTo>
                <a:lnTo>
                  <a:pt x="79349" y="249632"/>
                </a:lnTo>
                <a:lnTo>
                  <a:pt x="129921" y="259841"/>
                </a:lnTo>
                <a:lnTo>
                  <a:pt x="837819" y="259841"/>
                </a:lnTo>
                <a:lnTo>
                  <a:pt x="888390" y="249632"/>
                </a:lnTo>
                <a:lnTo>
                  <a:pt x="929687" y="221789"/>
                </a:lnTo>
                <a:lnTo>
                  <a:pt x="957530" y="180492"/>
                </a:lnTo>
                <a:lnTo>
                  <a:pt x="967740" y="129920"/>
                </a:lnTo>
                <a:lnTo>
                  <a:pt x="957530" y="79349"/>
                </a:lnTo>
                <a:lnTo>
                  <a:pt x="929687" y="38052"/>
                </a:lnTo>
                <a:lnTo>
                  <a:pt x="888390" y="10209"/>
                </a:lnTo>
                <a:lnTo>
                  <a:pt x="837819" y="0"/>
                </a:lnTo>
                <a:close/>
              </a:path>
            </a:pathLst>
          </a:custGeom>
          <a:solidFill>
            <a:srgbClr val="BC232C"/>
          </a:solidFill>
        </p:spPr>
        <p:txBody>
          <a:bodyPr wrap="square" lIns="0" tIns="0" rIns="0" bIns="0" rtlCol="0"/>
          <a:lstStyle/>
          <a:p>
            <a:endParaRPr/>
          </a:p>
        </p:txBody>
      </p:sp>
      <p:sp>
        <p:nvSpPr>
          <p:cNvPr id="34" name="object 34"/>
          <p:cNvSpPr txBox="1"/>
          <p:nvPr/>
        </p:nvSpPr>
        <p:spPr>
          <a:xfrm>
            <a:off x="11139594" y="3564900"/>
            <a:ext cx="668020"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FFFFFF"/>
                </a:solidFill>
                <a:latin typeface="Arial"/>
                <a:cs typeface="Arial"/>
              </a:rPr>
              <a:t>UR</a:t>
            </a:r>
            <a:r>
              <a:rPr sz="1200" b="1" dirty="0">
                <a:solidFill>
                  <a:srgbClr val="FFFFFF"/>
                </a:solidFill>
                <a:latin typeface="Arial"/>
                <a:cs typeface="Arial"/>
              </a:rPr>
              <a:t>G</a:t>
            </a:r>
            <a:r>
              <a:rPr sz="1200" b="1" spc="-5" dirty="0">
                <a:solidFill>
                  <a:srgbClr val="FFFFFF"/>
                </a:solidFill>
                <a:latin typeface="Arial"/>
                <a:cs typeface="Arial"/>
              </a:rPr>
              <a:t>ENT</a:t>
            </a:r>
            <a:endParaRPr sz="1200">
              <a:latin typeface="Arial"/>
              <a:cs typeface="Arial"/>
            </a:endParaRPr>
          </a:p>
        </p:txBody>
      </p:sp>
      <p:sp>
        <p:nvSpPr>
          <p:cNvPr id="35" name="object 35"/>
          <p:cNvSpPr/>
          <p:nvPr/>
        </p:nvSpPr>
        <p:spPr>
          <a:xfrm>
            <a:off x="10992611" y="3950970"/>
            <a:ext cx="967740" cy="259079"/>
          </a:xfrm>
          <a:custGeom>
            <a:avLst/>
            <a:gdLst/>
            <a:ahLst/>
            <a:cxnLst/>
            <a:rect l="l" t="t" r="r" b="b"/>
            <a:pathLst>
              <a:path w="967740" h="259079">
                <a:moveTo>
                  <a:pt x="838200" y="0"/>
                </a:moveTo>
                <a:lnTo>
                  <a:pt x="129539" y="0"/>
                </a:lnTo>
                <a:lnTo>
                  <a:pt x="79118" y="10180"/>
                </a:lnTo>
                <a:lnTo>
                  <a:pt x="37942" y="37942"/>
                </a:lnTo>
                <a:lnTo>
                  <a:pt x="10180" y="79118"/>
                </a:lnTo>
                <a:lnTo>
                  <a:pt x="0" y="129539"/>
                </a:lnTo>
                <a:lnTo>
                  <a:pt x="10180" y="179961"/>
                </a:lnTo>
                <a:lnTo>
                  <a:pt x="37942" y="221137"/>
                </a:lnTo>
                <a:lnTo>
                  <a:pt x="79118" y="248899"/>
                </a:lnTo>
                <a:lnTo>
                  <a:pt x="129539" y="259079"/>
                </a:lnTo>
                <a:lnTo>
                  <a:pt x="838200" y="259079"/>
                </a:lnTo>
                <a:lnTo>
                  <a:pt x="888621" y="248899"/>
                </a:lnTo>
                <a:lnTo>
                  <a:pt x="929797" y="221137"/>
                </a:lnTo>
                <a:lnTo>
                  <a:pt x="957559" y="179961"/>
                </a:lnTo>
                <a:lnTo>
                  <a:pt x="967740" y="129539"/>
                </a:lnTo>
                <a:lnTo>
                  <a:pt x="957559" y="79118"/>
                </a:lnTo>
                <a:lnTo>
                  <a:pt x="929797" y="37942"/>
                </a:lnTo>
                <a:lnTo>
                  <a:pt x="888621" y="10180"/>
                </a:lnTo>
                <a:lnTo>
                  <a:pt x="838200" y="0"/>
                </a:lnTo>
                <a:close/>
              </a:path>
            </a:pathLst>
          </a:custGeom>
          <a:solidFill>
            <a:srgbClr val="F4921F"/>
          </a:solidFill>
        </p:spPr>
        <p:txBody>
          <a:bodyPr wrap="square" lIns="0" tIns="0" rIns="0" bIns="0" rtlCol="0"/>
          <a:lstStyle/>
          <a:p>
            <a:endParaRPr/>
          </a:p>
        </p:txBody>
      </p:sp>
      <p:sp>
        <p:nvSpPr>
          <p:cNvPr id="36" name="object 36"/>
          <p:cNvSpPr txBox="1"/>
          <p:nvPr/>
        </p:nvSpPr>
        <p:spPr>
          <a:xfrm>
            <a:off x="11103819" y="3971437"/>
            <a:ext cx="745490"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FFFFFF"/>
                </a:solidFill>
                <a:latin typeface="Arial"/>
                <a:cs typeface="Arial"/>
              </a:rPr>
              <a:t>PRIORITY</a:t>
            </a:r>
            <a:endParaRPr sz="1200">
              <a:latin typeface="Arial"/>
              <a:cs typeface="Arial"/>
            </a:endParaRPr>
          </a:p>
        </p:txBody>
      </p:sp>
      <p:sp>
        <p:nvSpPr>
          <p:cNvPr id="37" name="object 37"/>
          <p:cNvSpPr/>
          <p:nvPr/>
        </p:nvSpPr>
        <p:spPr>
          <a:xfrm>
            <a:off x="10989564" y="4365497"/>
            <a:ext cx="970915" cy="260350"/>
          </a:xfrm>
          <a:custGeom>
            <a:avLst/>
            <a:gdLst/>
            <a:ahLst/>
            <a:cxnLst/>
            <a:rect l="l" t="t" r="r" b="b"/>
            <a:pathLst>
              <a:path w="970915" h="260350">
                <a:moveTo>
                  <a:pt x="840866" y="0"/>
                </a:moveTo>
                <a:lnTo>
                  <a:pt x="129921" y="0"/>
                </a:lnTo>
                <a:lnTo>
                  <a:pt x="79349" y="10209"/>
                </a:lnTo>
                <a:lnTo>
                  <a:pt x="38052" y="38052"/>
                </a:lnTo>
                <a:lnTo>
                  <a:pt x="10209" y="79349"/>
                </a:lnTo>
                <a:lnTo>
                  <a:pt x="0" y="129920"/>
                </a:lnTo>
                <a:lnTo>
                  <a:pt x="10209" y="180492"/>
                </a:lnTo>
                <a:lnTo>
                  <a:pt x="38052" y="221789"/>
                </a:lnTo>
                <a:lnTo>
                  <a:pt x="79349" y="249632"/>
                </a:lnTo>
                <a:lnTo>
                  <a:pt x="129921" y="259841"/>
                </a:lnTo>
                <a:lnTo>
                  <a:pt x="840866" y="259841"/>
                </a:lnTo>
                <a:lnTo>
                  <a:pt x="891438" y="249632"/>
                </a:lnTo>
                <a:lnTo>
                  <a:pt x="932735" y="221789"/>
                </a:lnTo>
                <a:lnTo>
                  <a:pt x="960578" y="180492"/>
                </a:lnTo>
                <a:lnTo>
                  <a:pt x="970788" y="129920"/>
                </a:lnTo>
                <a:lnTo>
                  <a:pt x="960578" y="79349"/>
                </a:lnTo>
                <a:lnTo>
                  <a:pt x="932735" y="38052"/>
                </a:lnTo>
                <a:lnTo>
                  <a:pt x="891438" y="10209"/>
                </a:lnTo>
                <a:lnTo>
                  <a:pt x="840866" y="0"/>
                </a:lnTo>
                <a:close/>
              </a:path>
            </a:pathLst>
          </a:custGeom>
          <a:solidFill>
            <a:srgbClr val="938D5C"/>
          </a:solidFill>
        </p:spPr>
        <p:txBody>
          <a:bodyPr wrap="square" lIns="0" tIns="0" rIns="0" bIns="0" rtlCol="0"/>
          <a:lstStyle/>
          <a:p>
            <a:endParaRPr/>
          </a:p>
        </p:txBody>
      </p:sp>
      <p:sp>
        <p:nvSpPr>
          <p:cNvPr id="38" name="object 38"/>
          <p:cNvSpPr txBox="1"/>
          <p:nvPr/>
        </p:nvSpPr>
        <p:spPr>
          <a:xfrm>
            <a:off x="11119755" y="4386479"/>
            <a:ext cx="710565"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FFFFFF"/>
                </a:solidFill>
                <a:latin typeface="Arial"/>
                <a:cs typeface="Arial"/>
              </a:rPr>
              <a:t>R</a:t>
            </a:r>
            <a:r>
              <a:rPr sz="1200" b="1" dirty="0">
                <a:solidFill>
                  <a:srgbClr val="FFFFFF"/>
                </a:solidFill>
                <a:latin typeface="Arial"/>
                <a:cs typeface="Arial"/>
              </a:rPr>
              <a:t>O</a:t>
            </a:r>
            <a:r>
              <a:rPr sz="1200" b="1" spc="-5" dirty="0">
                <a:solidFill>
                  <a:srgbClr val="FFFFFF"/>
                </a:solidFill>
                <a:latin typeface="Arial"/>
                <a:cs typeface="Arial"/>
              </a:rPr>
              <a:t>UT</a:t>
            </a:r>
            <a:r>
              <a:rPr sz="1200" b="1" dirty="0">
                <a:solidFill>
                  <a:srgbClr val="FFFFFF"/>
                </a:solidFill>
                <a:latin typeface="Arial"/>
                <a:cs typeface="Arial"/>
              </a:rPr>
              <a:t>I</a:t>
            </a:r>
            <a:r>
              <a:rPr sz="1200" b="1" spc="-5" dirty="0">
                <a:solidFill>
                  <a:srgbClr val="FFFFFF"/>
                </a:solidFill>
                <a:latin typeface="Arial"/>
                <a:cs typeface="Arial"/>
              </a:rPr>
              <a:t>NE</a:t>
            </a:r>
            <a:endParaRPr sz="1200">
              <a:latin typeface="Arial"/>
              <a:cs typeface="Arial"/>
            </a:endParaRPr>
          </a:p>
        </p:txBody>
      </p:sp>
      <p:sp>
        <p:nvSpPr>
          <p:cNvPr id="39" name="object 39"/>
          <p:cNvSpPr txBox="1"/>
          <p:nvPr/>
        </p:nvSpPr>
        <p:spPr>
          <a:xfrm>
            <a:off x="2174875" y="687706"/>
            <a:ext cx="7842250" cy="1068070"/>
          </a:xfrm>
          <a:prstGeom prst="rect">
            <a:avLst/>
          </a:prstGeom>
        </p:spPr>
        <p:txBody>
          <a:bodyPr vert="horz" wrap="square" lIns="0" tIns="74295" rIns="0" bIns="0" rtlCol="0">
            <a:spAutoFit/>
          </a:bodyPr>
          <a:lstStyle/>
          <a:p>
            <a:pPr marL="12700" marR="5080" indent="372110">
              <a:lnSpc>
                <a:spcPts val="3890"/>
              </a:lnSpc>
              <a:spcBef>
                <a:spcPts val="585"/>
              </a:spcBef>
            </a:pPr>
            <a:r>
              <a:rPr sz="3600" b="1" spc="-40" dirty="0">
                <a:solidFill>
                  <a:srgbClr val="CD9146"/>
                </a:solidFill>
                <a:latin typeface="Arial"/>
                <a:cs typeface="Arial"/>
              </a:rPr>
              <a:t>CASUALTY </a:t>
            </a:r>
            <a:r>
              <a:rPr sz="3600" b="1" spc="-5" dirty="0">
                <a:solidFill>
                  <a:srgbClr val="CD9146"/>
                </a:solidFill>
                <a:latin typeface="Arial"/>
                <a:cs typeface="Arial"/>
              </a:rPr>
              <a:t>COLLECTION </a:t>
            </a:r>
            <a:r>
              <a:rPr sz="3600" b="1" dirty="0">
                <a:solidFill>
                  <a:srgbClr val="CD9146"/>
                </a:solidFill>
                <a:latin typeface="Arial"/>
                <a:cs typeface="Arial"/>
              </a:rPr>
              <a:t>POINT </a:t>
            </a:r>
            <a:r>
              <a:rPr sz="3600" b="1" spc="5" dirty="0">
                <a:solidFill>
                  <a:srgbClr val="CD9146"/>
                </a:solidFill>
                <a:latin typeface="Arial"/>
                <a:cs typeface="Arial"/>
              </a:rPr>
              <a:t> </a:t>
            </a:r>
            <a:r>
              <a:rPr sz="3600" b="1" spc="-60" dirty="0">
                <a:latin typeface="Arial"/>
                <a:cs typeface="Arial"/>
              </a:rPr>
              <a:t>LAYOUT</a:t>
            </a:r>
            <a:r>
              <a:rPr sz="3600" b="1" spc="-160" dirty="0">
                <a:latin typeface="Arial"/>
                <a:cs typeface="Arial"/>
              </a:rPr>
              <a:t> </a:t>
            </a:r>
            <a:r>
              <a:rPr sz="3600" b="1" spc="-5" dirty="0">
                <a:latin typeface="Arial"/>
                <a:cs typeface="Arial"/>
              </a:rPr>
              <a:t>AND</a:t>
            </a:r>
            <a:r>
              <a:rPr sz="3600" b="1" spc="-20" dirty="0">
                <a:latin typeface="Arial"/>
                <a:cs typeface="Arial"/>
              </a:rPr>
              <a:t> </a:t>
            </a:r>
            <a:r>
              <a:rPr sz="3600" b="1" dirty="0">
                <a:latin typeface="Arial"/>
                <a:cs typeface="Arial"/>
              </a:rPr>
              <a:t>MANAGEMENT</a:t>
            </a:r>
            <a:r>
              <a:rPr sz="3600" b="1" spc="-25" dirty="0">
                <a:latin typeface="Arial"/>
                <a:cs typeface="Arial"/>
              </a:rPr>
              <a:t> </a:t>
            </a:r>
            <a:r>
              <a:rPr sz="3600" i="1" dirty="0">
                <a:latin typeface="Arial"/>
                <a:cs typeface="Arial"/>
              </a:rPr>
              <a:t>(cont.)</a:t>
            </a:r>
            <a:endParaRPr sz="3600">
              <a:latin typeface="Arial"/>
              <a:cs typeface="Arial"/>
            </a:endParaRPr>
          </a:p>
        </p:txBody>
      </p:sp>
      <p:grpSp>
        <p:nvGrpSpPr>
          <p:cNvPr id="40" name="object 40"/>
          <p:cNvGrpSpPr/>
          <p:nvPr/>
        </p:nvGrpSpPr>
        <p:grpSpPr>
          <a:xfrm>
            <a:off x="2530382" y="2362427"/>
            <a:ext cx="8010525" cy="4069079"/>
            <a:chOff x="2887217" y="2076450"/>
            <a:chExt cx="8010525" cy="4069079"/>
          </a:xfrm>
        </p:grpSpPr>
        <p:pic>
          <p:nvPicPr>
            <p:cNvPr id="41" name="object 41"/>
            <p:cNvPicPr/>
            <p:nvPr/>
          </p:nvPicPr>
          <p:blipFill>
            <a:blip r:embed="rId22" cstate="print"/>
            <a:stretch>
              <a:fillRect/>
            </a:stretch>
          </p:blipFill>
          <p:spPr>
            <a:xfrm>
              <a:off x="2887217" y="2076450"/>
              <a:ext cx="8010143" cy="4069079"/>
            </a:xfrm>
            <a:prstGeom prst="rect">
              <a:avLst/>
            </a:prstGeom>
          </p:spPr>
        </p:pic>
        <p:sp>
          <p:nvSpPr>
            <p:cNvPr id="42" name="object 42"/>
            <p:cNvSpPr/>
            <p:nvPr/>
          </p:nvSpPr>
          <p:spPr>
            <a:xfrm>
              <a:off x="2951606" y="2102744"/>
              <a:ext cx="7593330" cy="3940810"/>
            </a:xfrm>
            <a:custGeom>
              <a:avLst/>
              <a:gdLst/>
              <a:ahLst/>
              <a:cxnLst/>
              <a:rect l="l" t="t" r="r" b="b"/>
              <a:pathLst>
                <a:path w="7593330" h="3940810">
                  <a:moveTo>
                    <a:pt x="7527175" y="0"/>
                  </a:moveTo>
                  <a:lnTo>
                    <a:pt x="66154" y="0"/>
                  </a:lnTo>
                  <a:lnTo>
                    <a:pt x="40403" y="5198"/>
                  </a:lnTo>
                  <a:lnTo>
                    <a:pt x="19375" y="19375"/>
                  </a:lnTo>
                  <a:lnTo>
                    <a:pt x="5198" y="40403"/>
                  </a:lnTo>
                  <a:lnTo>
                    <a:pt x="0" y="66154"/>
                  </a:lnTo>
                  <a:lnTo>
                    <a:pt x="0" y="3874135"/>
                  </a:lnTo>
                  <a:lnTo>
                    <a:pt x="5198" y="3899888"/>
                  </a:lnTo>
                  <a:lnTo>
                    <a:pt x="19375" y="3920920"/>
                  </a:lnTo>
                  <a:lnTo>
                    <a:pt x="40403" y="3935101"/>
                  </a:lnTo>
                  <a:lnTo>
                    <a:pt x="66154" y="3940302"/>
                  </a:lnTo>
                  <a:lnTo>
                    <a:pt x="7527175" y="3940302"/>
                  </a:lnTo>
                  <a:lnTo>
                    <a:pt x="7552926" y="3935101"/>
                  </a:lnTo>
                  <a:lnTo>
                    <a:pt x="7573954" y="3920920"/>
                  </a:lnTo>
                  <a:lnTo>
                    <a:pt x="7588131" y="3899888"/>
                  </a:lnTo>
                  <a:lnTo>
                    <a:pt x="7593330" y="3874135"/>
                  </a:lnTo>
                  <a:lnTo>
                    <a:pt x="7593330" y="66154"/>
                  </a:lnTo>
                  <a:lnTo>
                    <a:pt x="7588131" y="40403"/>
                  </a:lnTo>
                  <a:lnTo>
                    <a:pt x="7573954" y="19375"/>
                  </a:lnTo>
                  <a:lnTo>
                    <a:pt x="7552926" y="5198"/>
                  </a:lnTo>
                  <a:lnTo>
                    <a:pt x="7527175" y="0"/>
                  </a:lnTo>
                  <a:close/>
                </a:path>
              </a:pathLst>
            </a:custGeom>
            <a:solidFill>
              <a:srgbClr val="F0F1F1"/>
            </a:solidFill>
          </p:spPr>
          <p:txBody>
            <a:bodyPr wrap="square" lIns="0" tIns="0" rIns="0" bIns="0" rtlCol="0"/>
            <a:lstStyle/>
            <a:p>
              <a:endParaRPr/>
            </a:p>
          </p:txBody>
        </p:sp>
        <p:sp>
          <p:nvSpPr>
            <p:cNvPr id="43" name="object 43"/>
            <p:cNvSpPr/>
            <p:nvPr/>
          </p:nvSpPr>
          <p:spPr>
            <a:xfrm>
              <a:off x="2951606" y="2102744"/>
              <a:ext cx="7593330" cy="3940810"/>
            </a:xfrm>
            <a:custGeom>
              <a:avLst/>
              <a:gdLst/>
              <a:ahLst/>
              <a:cxnLst/>
              <a:rect l="l" t="t" r="r" b="b"/>
              <a:pathLst>
                <a:path w="7593330" h="3940810">
                  <a:moveTo>
                    <a:pt x="0" y="66154"/>
                  </a:moveTo>
                  <a:lnTo>
                    <a:pt x="5198" y="40403"/>
                  </a:lnTo>
                  <a:lnTo>
                    <a:pt x="19375" y="19375"/>
                  </a:lnTo>
                  <a:lnTo>
                    <a:pt x="40403" y="5198"/>
                  </a:lnTo>
                  <a:lnTo>
                    <a:pt x="66154" y="0"/>
                  </a:lnTo>
                  <a:lnTo>
                    <a:pt x="7527175" y="0"/>
                  </a:lnTo>
                  <a:lnTo>
                    <a:pt x="7552926" y="5198"/>
                  </a:lnTo>
                  <a:lnTo>
                    <a:pt x="7573954" y="19375"/>
                  </a:lnTo>
                  <a:lnTo>
                    <a:pt x="7588131" y="40403"/>
                  </a:lnTo>
                  <a:lnTo>
                    <a:pt x="7593330" y="66154"/>
                  </a:lnTo>
                  <a:lnTo>
                    <a:pt x="7593330" y="3874135"/>
                  </a:lnTo>
                  <a:lnTo>
                    <a:pt x="7588131" y="3899888"/>
                  </a:lnTo>
                  <a:lnTo>
                    <a:pt x="7573954" y="3920920"/>
                  </a:lnTo>
                  <a:lnTo>
                    <a:pt x="7552926" y="3935101"/>
                  </a:lnTo>
                  <a:lnTo>
                    <a:pt x="7527175" y="3940302"/>
                  </a:lnTo>
                  <a:lnTo>
                    <a:pt x="66154" y="3940302"/>
                  </a:lnTo>
                  <a:lnTo>
                    <a:pt x="40403" y="3935101"/>
                  </a:lnTo>
                  <a:lnTo>
                    <a:pt x="19375" y="3920920"/>
                  </a:lnTo>
                  <a:lnTo>
                    <a:pt x="5198" y="3899888"/>
                  </a:lnTo>
                  <a:lnTo>
                    <a:pt x="0" y="3874135"/>
                  </a:lnTo>
                  <a:lnTo>
                    <a:pt x="0" y="66154"/>
                  </a:lnTo>
                  <a:close/>
                </a:path>
              </a:pathLst>
            </a:custGeom>
            <a:ln w="25400">
              <a:solidFill>
                <a:srgbClr val="F0F1F1"/>
              </a:solidFill>
            </a:ln>
          </p:spPr>
          <p:txBody>
            <a:bodyPr wrap="square" lIns="0" tIns="0" rIns="0" bIns="0" rtlCol="0"/>
            <a:lstStyle/>
            <a:p>
              <a:endParaRPr/>
            </a:p>
          </p:txBody>
        </p:sp>
      </p:grpSp>
      <p:sp>
        <p:nvSpPr>
          <p:cNvPr id="44" name="object 44"/>
          <p:cNvSpPr txBox="1"/>
          <p:nvPr/>
        </p:nvSpPr>
        <p:spPr>
          <a:xfrm>
            <a:off x="2979674" y="2685346"/>
            <a:ext cx="5307965" cy="269875"/>
          </a:xfrm>
          <a:prstGeom prst="rect">
            <a:avLst/>
          </a:prstGeom>
        </p:spPr>
        <p:txBody>
          <a:bodyPr vert="horz" wrap="square" lIns="0" tIns="12700" rIns="0" bIns="0" rtlCol="0">
            <a:spAutoFit/>
          </a:bodyPr>
          <a:lstStyle/>
          <a:p>
            <a:pPr marL="38100">
              <a:lnSpc>
                <a:spcPct val="100000"/>
              </a:lnSpc>
              <a:spcBef>
                <a:spcPts val="100"/>
              </a:spcBef>
            </a:pPr>
            <a:r>
              <a:rPr sz="1400" spc="-380" dirty="0">
                <a:latin typeface="Arial MT"/>
                <a:cs typeface="Arial MT"/>
              </a:rPr>
              <a:t>E</a:t>
            </a:r>
            <a:r>
              <a:rPr sz="2400" b="1" spc="-569" baseline="13888" dirty="0">
                <a:solidFill>
                  <a:srgbClr val="921828"/>
                </a:solidFill>
                <a:latin typeface="Arial"/>
                <a:cs typeface="Arial"/>
              </a:rPr>
              <a:t>T</a:t>
            </a:r>
            <a:r>
              <a:rPr sz="1400" spc="-380" dirty="0">
                <a:latin typeface="Arial MT"/>
                <a:cs typeface="Arial MT"/>
              </a:rPr>
              <a:t>v</a:t>
            </a:r>
            <a:r>
              <a:rPr sz="2400" b="1" spc="-569" baseline="13888" dirty="0">
                <a:solidFill>
                  <a:srgbClr val="921828"/>
                </a:solidFill>
                <a:latin typeface="Arial"/>
                <a:cs typeface="Arial"/>
              </a:rPr>
              <a:t>R</a:t>
            </a:r>
            <a:r>
              <a:rPr sz="1400" spc="-380" dirty="0">
                <a:latin typeface="Arial MT"/>
                <a:cs typeface="Arial MT"/>
              </a:rPr>
              <a:t>a</a:t>
            </a:r>
            <a:r>
              <a:rPr sz="2400" b="1" spc="-569" baseline="13888" dirty="0">
                <a:solidFill>
                  <a:srgbClr val="921828"/>
                </a:solidFill>
                <a:latin typeface="Arial"/>
                <a:cs typeface="Arial"/>
              </a:rPr>
              <a:t>I</a:t>
            </a:r>
            <a:r>
              <a:rPr sz="1400" spc="-380" dirty="0">
                <a:latin typeface="Arial MT"/>
                <a:cs typeface="Arial MT"/>
              </a:rPr>
              <a:t>c</a:t>
            </a:r>
            <a:r>
              <a:rPr sz="2400" b="1" spc="-569" baseline="13888" dirty="0">
                <a:solidFill>
                  <a:srgbClr val="921828"/>
                </a:solidFill>
                <a:latin typeface="Arial"/>
                <a:cs typeface="Arial"/>
              </a:rPr>
              <a:t>A</a:t>
            </a:r>
            <a:r>
              <a:rPr sz="1400" spc="-380" dirty="0">
                <a:latin typeface="Arial MT"/>
                <a:cs typeface="Arial MT"/>
              </a:rPr>
              <a:t>u</a:t>
            </a:r>
            <a:r>
              <a:rPr sz="2400" b="1" spc="-569" baseline="13888" dirty="0">
                <a:solidFill>
                  <a:srgbClr val="921828"/>
                </a:solidFill>
                <a:latin typeface="Arial"/>
                <a:cs typeface="Arial"/>
              </a:rPr>
              <a:t>G</a:t>
            </a:r>
            <a:r>
              <a:rPr sz="1400" spc="-380" dirty="0">
                <a:latin typeface="Arial MT"/>
                <a:cs typeface="Arial MT"/>
              </a:rPr>
              <a:t>at</a:t>
            </a:r>
            <a:r>
              <a:rPr sz="2400" b="1" spc="-569" baseline="13888" dirty="0">
                <a:solidFill>
                  <a:srgbClr val="921828"/>
                </a:solidFill>
                <a:latin typeface="Arial"/>
                <a:cs typeface="Arial"/>
              </a:rPr>
              <a:t>E</a:t>
            </a:r>
            <a:r>
              <a:rPr sz="1400" spc="-380" dirty="0">
                <a:latin typeface="Arial MT"/>
                <a:cs typeface="Arial MT"/>
              </a:rPr>
              <a:t>ion</a:t>
            </a:r>
            <a:r>
              <a:rPr sz="1400" spc="-345" dirty="0">
                <a:latin typeface="Arial MT"/>
                <a:cs typeface="Arial MT"/>
              </a:rPr>
              <a:t> </a:t>
            </a:r>
            <a:r>
              <a:rPr sz="1400" spc="-5" dirty="0">
                <a:latin typeface="Arial MT"/>
                <a:cs typeface="Arial MT"/>
              </a:rPr>
              <a:t>within 2</a:t>
            </a:r>
            <a:r>
              <a:rPr sz="1400" dirty="0">
                <a:latin typeface="Arial MT"/>
                <a:cs typeface="Arial MT"/>
              </a:rPr>
              <a:t> </a:t>
            </a:r>
            <a:r>
              <a:rPr sz="1400" spc="-5" dirty="0">
                <a:latin typeface="Arial MT"/>
                <a:cs typeface="Arial MT"/>
              </a:rPr>
              <a:t>hours,</a:t>
            </a:r>
            <a:r>
              <a:rPr sz="1400" spc="-15" dirty="0">
                <a:latin typeface="Arial MT"/>
                <a:cs typeface="Arial MT"/>
              </a:rPr>
              <a:t> </a:t>
            </a:r>
            <a:r>
              <a:rPr sz="1400" spc="-5" dirty="0">
                <a:latin typeface="Arial MT"/>
                <a:cs typeface="Arial MT"/>
              </a:rPr>
              <a:t>denotes</a:t>
            </a:r>
            <a:r>
              <a:rPr sz="1400" spc="-15" dirty="0">
                <a:latin typeface="Arial MT"/>
                <a:cs typeface="Arial MT"/>
              </a:rPr>
              <a:t> </a:t>
            </a:r>
            <a:r>
              <a:rPr sz="1400" spc="-5" dirty="0">
                <a:latin typeface="Arial MT"/>
                <a:cs typeface="Arial MT"/>
              </a:rPr>
              <a:t>a</a:t>
            </a:r>
            <a:r>
              <a:rPr sz="1400" dirty="0">
                <a:latin typeface="Arial MT"/>
                <a:cs typeface="Arial MT"/>
              </a:rPr>
              <a:t> </a:t>
            </a:r>
            <a:r>
              <a:rPr sz="1400" spc="-5" dirty="0">
                <a:latin typeface="Arial MT"/>
                <a:cs typeface="Arial MT"/>
              </a:rPr>
              <a:t>critical,</a:t>
            </a:r>
            <a:r>
              <a:rPr sz="1400" spc="-15" dirty="0">
                <a:latin typeface="Arial MT"/>
                <a:cs typeface="Arial MT"/>
              </a:rPr>
              <a:t> </a:t>
            </a:r>
            <a:r>
              <a:rPr sz="1400" spc="-5" dirty="0">
                <a:latin typeface="Arial MT"/>
                <a:cs typeface="Arial MT"/>
              </a:rPr>
              <a:t>life-threatening</a:t>
            </a:r>
            <a:r>
              <a:rPr sz="1400" spc="-25" dirty="0">
                <a:latin typeface="Arial MT"/>
                <a:cs typeface="Arial MT"/>
              </a:rPr>
              <a:t> </a:t>
            </a:r>
            <a:r>
              <a:rPr sz="1400" spc="-15" dirty="0">
                <a:latin typeface="Arial MT"/>
                <a:cs typeface="Arial MT"/>
              </a:rPr>
              <a:t>injury.</a:t>
            </a:r>
            <a:endParaRPr sz="1400" dirty="0">
              <a:latin typeface="Arial MT"/>
              <a:cs typeface="Arial MT"/>
            </a:endParaRPr>
          </a:p>
        </p:txBody>
      </p:sp>
      <p:sp>
        <p:nvSpPr>
          <p:cNvPr id="45" name="object 45"/>
          <p:cNvSpPr txBox="1"/>
          <p:nvPr/>
        </p:nvSpPr>
        <p:spPr>
          <a:xfrm>
            <a:off x="3256852" y="2924851"/>
            <a:ext cx="4753610" cy="238760"/>
          </a:xfrm>
          <a:prstGeom prst="rect">
            <a:avLst/>
          </a:prstGeom>
        </p:spPr>
        <p:txBody>
          <a:bodyPr vert="horz" wrap="square" lIns="0" tIns="12065" rIns="0" bIns="0" rtlCol="0">
            <a:spAutoFit/>
          </a:bodyPr>
          <a:lstStyle/>
          <a:p>
            <a:pPr marL="38100">
              <a:lnSpc>
                <a:spcPct val="100000"/>
              </a:lnSpc>
              <a:spcBef>
                <a:spcPts val="95"/>
              </a:spcBef>
            </a:pPr>
            <a:r>
              <a:rPr sz="1400" spc="-260" dirty="0">
                <a:latin typeface="Arial MT"/>
                <a:cs typeface="Arial MT"/>
              </a:rPr>
              <a:t>Su</a:t>
            </a:r>
            <a:r>
              <a:rPr sz="1800" b="1" spc="-390" baseline="25462" dirty="0">
                <a:latin typeface="Arial"/>
                <a:cs typeface="Arial"/>
              </a:rPr>
              <a:t>E</a:t>
            </a:r>
            <a:r>
              <a:rPr sz="1400" spc="-260" dirty="0">
                <a:latin typeface="Arial MT"/>
                <a:cs typeface="Arial MT"/>
              </a:rPr>
              <a:t>g</a:t>
            </a:r>
            <a:r>
              <a:rPr sz="1800" b="1" spc="-390" baseline="25462" dirty="0">
                <a:latin typeface="Arial"/>
                <a:cs typeface="Arial"/>
              </a:rPr>
              <a:t>N</a:t>
            </a:r>
            <a:r>
              <a:rPr sz="1400" spc="-260" dirty="0">
                <a:latin typeface="Arial MT"/>
                <a:cs typeface="Arial MT"/>
              </a:rPr>
              <a:t>g</a:t>
            </a:r>
            <a:r>
              <a:rPr sz="1800" b="1" spc="-390" baseline="25462" dirty="0">
                <a:latin typeface="Arial"/>
                <a:cs typeface="Arial"/>
              </a:rPr>
              <a:t>T</a:t>
            </a:r>
            <a:r>
              <a:rPr sz="1400" spc="-260" dirty="0">
                <a:latin typeface="Arial MT"/>
                <a:cs typeface="Arial MT"/>
              </a:rPr>
              <a:t>e</a:t>
            </a:r>
            <a:r>
              <a:rPr sz="1800" b="1" spc="-390" baseline="25462" dirty="0">
                <a:latin typeface="Arial"/>
                <a:cs typeface="Arial"/>
              </a:rPr>
              <a:t>R</a:t>
            </a:r>
            <a:r>
              <a:rPr sz="1400" spc="-260" dirty="0">
                <a:latin typeface="Arial MT"/>
                <a:cs typeface="Arial MT"/>
              </a:rPr>
              <a:t>s</a:t>
            </a:r>
            <a:r>
              <a:rPr sz="1800" b="1" spc="-390" baseline="25462" dirty="0">
                <a:latin typeface="Arial"/>
                <a:cs typeface="Arial"/>
              </a:rPr>
              <a:t>Y</a:t>
            </a:r>
            <a:r>
              <a:rPr sz="1400" spc="-260" dirty="0">
                <a:latin typeface="Arial MT"/>
                <a:cs typeface="Arial MT"/>
              </a:rPr>
              <a:t>tions</a:t>
            </a:r>
            <a:r>
              <a:rPr sz="1400" spc="-140" dirty="0">
                <a:latin typeface="Arial MT"/>
                <a:cs typeface="Arial MT"/>
              </a:rPr>
              <a:t> </a:t>
            </a:r>
            <a:r>
              <a:rPr sz="1400" spc="-5" dirty="0">
                <a:latin typeface="Arial MT"/>
                <a:cs typeface="Arial MT"/>
              </a:rPr>
              <a:t>for</a:t>
            </a:r>
            <a:r>
              <a:rPr sz="1400" spc="-10" dirty="0">
                <a:latin typeface="Arial MT"/>
                <a:cs typeface="Arial MT"/>
              </a:rPr>
              <a:t> </a:t>
            </a:r>
            <a:r>
              <a:rPr sz="1400" spc="-5" dirty="0">
                <a:latin typeface="Arial MT"/>
                <a:cs typeface="Arial MT"/>
              </a:rPr>
              <a:t>different</a:t>
            </a:r>
            <a:r>
              <a:rPr sz="1400" spc="-15" dirty="0">
                <a:latin typeface="Arial MT"/>
                <a:cs typeface="Arial MT"/>
              </a:rPr>
              <a:t> </a:t>
            </a:r>
            <a:r>
              <a:rPr sz="1400" spc="-5" dirty="0">
                <a:latin typeface="Arial MT"/>
                <a:cs typeface="Arial MT"/>
              </a:rPr>
              <a:t>injury patterns</a:t>
            </a:r>
            <a:r>
              <a:rPr sz="1400" spc="-10" dirty="0">
                <a:latin typeface="Arial MT"/>
                <a:cs typeface="Arial MT"/>
              </a:rPr>
              <a:t> </a:t>
            </a:r>
            <a:r>
              <a:rPr sz="1400" spc="-5" dirty="0">
                <a:latin typeface="Arial MT"/>
                <a:cs typeface="Arial MT"/>
              </a:rPr>
              <a:t>in</a:t>
            </a:r>
            <a:r>
              <a:rPr sz="1400" dirty="0">
                <a:latin typeface="Arial MT"/>
                <a:cs typeface="Arial MT"/>
              </a:rPr>
              <a:t> </a:t>
            </a:r>
            <a:r>
              <a:rPr sz="1400" spc="-5" dirty="0">
                <a:latin typeface="Arial MT"/>
                <a:cs typeface="Arial MT"/>
              </a:rPr>
              <a:t>this</a:t>
            </a:r>
            <a:r>
              <a:rPr sz="1400" dirty="0">
                <a:latin typeface="Arial MT"/>
                <a:cs typeface="Arial MT"/>
              </a:rPr>
              <a:t> </a:t>
            </a:r>
            <a:r>
              <a:rPr sz="1400" spc="-5" dirty="0">
                <a:latin typeface="Arial MT"/>
                <a:cs typeface="Arial MT"/>
              </a:rPr>
              <a:t>category</a:t>
            </a:r>
            <a:r>
              <a:rPr sz="1400" spc="-10" dirty="0">
                <a:latin typeface="Arial MT"/>
                <a:cs typeface="Arial MT"/>
              </a:rPr>
              <a:t> </a:t>
            </a:r>
            <a:r>
              <a:rPr sz="1400" spc="-5" dirty="0">
                <a:latin typeface="Arial MT"/>
                <a:cs typeface="Arial MT"/>
              </a:rPr>
              <a:t>are:</a:t>
            </a:r>
            <a:endParaRPr sz="1400">
              <a:latin typeface="Arial MT"/>
              <a:cs typeface="Arial MT"/>
            </a:endParaRPr>
          </a:p>
        </p:txBody>
      </p:sp>
      <p:sp>
        <p:nvSpPr>
          <p:cNvPr id="46" name="object 46"/>
          <p:cNvSpPr txBox="1"/>
          <p:nvPr/>
        </p:nvSpPr>
        <p:spPr>
          <a:xfrm>
            <a:off x="3256852" y="3265384"/>
            <a:ext cx="5597525" cy="452120"/>
          </a:xfrm>
          <a:prstGeom prst="rect">
            <a:avLst/>
          </a:prstGeom>
        </p:spPr>
        <p:txBody>
          <a:bodyPr vert="horz" wrap="square" lIns="0" tIns="12065" rIns="0" bIns="0" rtlCol="0">
            <a:spAutoFit/>
          </a:bodyPr>
          <a:lstStyle/>
          <a:p>
            <a:pPr marL="180975" indent="-143510">
              <a:lnSpc>
                <a:spcPct val="100000"/>
              </a:lnSpc>
              <a:spcBef>
                <a:spcPts val="95"/>
              </a:spcBef>
              <a:buChar char="•"/>
              <a:tabLst>
                <a:tab pos="181610" algn="l"/>
              </a:tabLst>
            </a:pPr>
            <a:r>
              <a:rPr sz="1400" spc="-5" dirty="0">
                <a:latin typeface="Arial MT"/>
                <a:cs typeface="Arial MT"/>
              </a:rPr>
              <a:t>Significant</a:t>
            </a:r>
            <a:r>
              <a:rPr sz="1400" spc="-10" dirty="0">
                <a:latin typeface="Arial MT"/>
                <a:cs typeface="Arial MT"/>
              </a:rPr>
              <a:t> </a:t>
            </a:r>
            <a:r>
              <a:rPr sz="1400" spc="-5" dirty="0">
                <a:latin typeface="Arial MT"/>
                <a:cs typeface="Arial MT"/>
              </a:rPr>
              <a:t>injuries from</a:t>
            </a:r>
            <a:r>
              <a:rPr sz="1400" spc="-10" dirty="0">
                <a:latin typeface="Arial MT"/>
                <a:cs typeface="Arial MT"/>
              </a:rPr>
              <a:t> </a:t>
            </a:r>
            <a:r>
              <a:rPr sz="1400" spc="-5" dirty="0">
                <a:latin typeface="Arial MT"/>
                <a:cs typeface="Arial MT"/>
              </a:rPr>
              <a:t>a</a:t>
            </a:r>
            <a:r>
              <a:rPr sz="1400" spc="10" dirty="0">
                <a:latin typeface="Arial MT"/>
                <a:cs typeface="Arial MT"/>
              </a:rPr>
              <a:t> </a:t>
            </a:r>
            <a:r>
              <a:rPr sz="1400" spc="-375" dirty="0">
                <a:latin typeface="Arial MT"/>
                <a:cs typeface="Arial MT"/>
              </a:rPr>
              <a:t>d</a:t>
            </a:r>
            <a:r>
              <a:rPr sz="2100" b="1" spc="-562" baseline="-15873" dirty="0">
                <a:solidFill>
                  <a:srgbClr val="BBB5A3"/>
                </a:solidFill>
                <a:latin typeface="Arial"/>
                <a:cs typeface="Arial"/>
              </a:rPr>
              <a:t>/E</a:t>
            </a:r>
            <a:r>
              <a:rPr sz="1400" spc="-375" dirty="0">
                <a:latin typeface="Arial MT"/>
                <a:cs typeface="Arial MT"/>
              </a:rPr>
              <a:t>is</a:t>
            </a:r>
            <a:r>
              <a:rPr sz="2100" b="1" spc="-562" baseline="-15873" dirty="0">
                <a:solidFill>
                  <a:srgbClr val="BBB5A3"/>
                </a:solidFill>
                <a:latin typeface="Arial"/>
                <a:cs typeface="Arial"/>
              </a:rPr>
              <a:t>X</a:t>
            </a:r>
            <a:r>
              <a:rPr sz="1400" spc="-375" dirty="0">
                <a:latin typeface="Arial MT"/>
                <a:cs typeface="Arial MT"/>
              </a:rPr>
              <a:t>m</a:t>
            </a:r>
            <a:r>
              <a:rPr sz="2100" b="1" spc="-562" baseline="-15873" dirty="0">
                <a:solidFill>
                  <a:srgbClr val="BBB5A3"/>
                </a:solidFill>
                <a:latin typeface="Arial"/>
                <a:cs typeface="Arial"/>
              </a:rPr>
              <a:t>P</a:t>
            </a:r>
            <a:r>
              <a:rPr sz="1400" spc="-375" dirty="0">
                <a:latin typeface="Arial MT"/>
                <a:cs typeface="Arial MT"/>
              </a:rPr>
              <a:t>o</a:t>
            </a:r>
            <a:r>
              <a:rPr sz="2100" b="1" spc="-562" baseline="-15873" dirty="0">
                <a:solidFill>
                  <a:srgbClr val="BBB5A3"/>
                </a:solidFill>
                <a:latin typeface="Arial"/>
                <a:cs typeface="Arial"/>
              </a:rPr>
              <a:t>E</a:t>
            </a:r>
            <a:r>
              <a:rPr sz="1400" spc="-375" dirty="0">
                <a:latin typeface="Arial MT"/>
                <a:cs typeface="Arial MT"/>
              </a:rPr>
              <a:t>u</a:t>
            </a:r>
            <a:r>
              <a:rPr sz="2100" b="1" spc="-562" baseline="-15873" dirty="0">
                <a:solidFill>
                  <a:srgbClr val="BBB5A3"/>
                </a:solidFill>
                <a:latin typeface="Arial"/>
                <a:cs typeface="Arial"/>
              </a:rPr>
              <a:t>C</a:t>
            </a:r>
            <a:r>
              <a:rPr sz="1400" spc="-375" dirty="0">
                <a:latin typeface="Arial MT"/>
                <a:cs typeface="Arial MT"/>
              </a:rPr>
              <a:t>n</a:t>
            </a:r>
            <a:r>
              <a:rPr sz="2100" b="1" spc="-562" baseline="-15873" dirty="0">
                <a:solidFill>
                  <a:srgbClr val="BBB5A3"/>
                </a:solidFill>
                <a:latin typeface="Arial"/>
                <a:cs typeface="Arial"/>
              </a:rPr>
              <a:t>T</a:t>
            </a:r>
            <a:r>
              <a:rPr sz="1400" spc="-375" dirty="0">
                <a:latin typeface="Arial MT"/>
                <a:cs typeface="Arial MT"/>
              </a:rPr>
              <a:t>te</a:t>
            </a:r>
            <a:r>
              <a:rPr sz="2100" b="1" spc="-562" baseline="-15873" dirty="0">
                <a:solidFill>
                  <a:srgbClr val="BBB5A3"/>
                </a:solidFill>
                <a:latin typeface="Arial"/>
                <a:cs typeface="Arial"/>
              </a:rPr>
              <a:t>A</a:t>
            </a:r>
            <a:r>
              <a:rPr sz="1400" spc="-375" dirty="0">
                <a:latin typeface="Arial MT"/>
                <a:cs typeface="Arial MT"/>
              </a:rPr>
              <a:t>d</a:t>
            </a:r>
            <a:r>
              <a:rPr sz="2100" b="1" spc="-562" baseline="-15873" dirty="0">
                <a:solidFill>
                  <a:srgbClr val="BBB5A3"/>
                </a:solidFill>
                <a:latin typeface="Arial"/>
                <a:cs typeface="Arial"/>
              </a:rPr>
              <a:t>N</a:t>
            </a:r>
            <a:r>
              <a:rPr sz="1400" spc="-375" dirty="0">
                <a:latin typeface="Arial MT"/>
                <a:cs typeface="Arial MT"/>
              </a:rPr>
              <a:t>I</a:t>
            </a:r>
            <a:r>
              <a:rPr sz="2100" b="1" spc="-562" baseline="-15873" dirty="0">
                <a:solidFill>
                  <a:srgbClr val="BBB5A3"/>
                </a:solidFill>
                <a:latin typeface="Arial"/>
                <a:cs typeface="Arial"/>
              </a:rPr>
              <a:t>T</a:t>
            </a:r>
            <a:r>
              <a:rPr sz="1400" spc="-375" dirty="0">
                <a:latin typeface="Arial MT"/>
                <a:cs typeface="Arial MT"/>
              </a:rPr>
              <a:t>ED</a:t>
            </a:r>
            <a:r>
              <a:rPr sz="1400" spc="-330" dirty="0">
                <a:latin typeface="Arial MT"/>
                <a:cs typeface="Arial MT"/>
              </a:rPr>
              <a:t> </a:t>
            </a:r>
            <a:r>
              <a:rPr sz="1400" spc="-5" dirty="0">
                <a:latin typeface="Arial MT"/>
                <a:cs typeface="Arial MT"/>
              </a:rPr>
              <a:t>attack</a:t>
            </a:r>
            <a:endParaRPr sz="1400">
              <a:latin typeface="Arial MT"/>
              <a:cs typeface="Arial MT"/>
            </a:endParaRPr>
          </a:p>
          <a:p>
            <a:pPr marL="180975" indent="-143510">
              <a:lnSpc>
                <a:spcPct val="100000"/>
              </a:lnSpc>
              <a:buChar char="•"/>
              <a:tabLst>
                <a:tab pos="181610" algn="l"/>
              </a:tabLst>
            </a:pPr>
            <a:r>
              <a:rPr sz="1400" spc="-5" dirty="0">
                <a:latin typeface="Arial MT"/>
                <a:cs typeface="Arial MT"/>
              </a:rPr>
              <a:t>Gunshot</a:t>
            </a:r>
            <a:r>
              <a:rPr sz="1400" spc="-20" dirty="0">
                <a:latin typeface="Arial MT"/>
                <a:cs typeface="Arial MT"/>
              </a:rPr>
              <a:t> </a:t>
            </a:r>
            <a:r>
              <a:rPr sz="1400" spc="-5" dirty="0">
                <a:latin typeface="Arial MT"/>
                <a:cs typeface="Arial MT"/>
              </a:rPr>
              <a:t>wound</a:t>
            </a:r>
            <a:r>
              <a:rPr sz="1400" spc="-10" dirty="0">
                <a:latin typeface="Arial MT"/>
                <a:cs typeface="Arial MT"/>
              </a:rPr>
              <a:t> </a:t>
            </a:r>
            <a:r>
              <a:rPr sz="1400" spc="-5" dirty="0">
                <a:latin typeface="Arial MT"/>
                <a:cs typeface="Arial MT"/>
              </a:rPr>
              <a:t>or penetrating</a:t>
            </a:r>
            <a:r>
              <a:rPr sz="1400" spc="-15" dirty="0">
                <a:latin typeface="Arial MT"/>
                <a:cs typeface="Arial MT"/>
              </a:rPr>
              <a:t> </a:t>
            </a:r>
            <a:r>
              <a:rPr sz="1400" spc="-5" dirty="0">
                <a:latin typeface="Arial MT"/>
                <a:cs typeface="Arial MT"/>
              </a:rPr>
              <a:t>shrapnel</a:t>
            </a:r>
            <a:r>
              <a:rPr sz="1400" spc="-15" dirty="0">
                <a:latin typeface="Arial MT"/>
                <a:cs typeface="Arial MT"/>
              </a:rPr>
              <a:t> </a:t>
            </a:r>
            <a:r>
              <a:rPr sz="1400" spc="-5" dirty="0">
                <a:latin typeface="Arial MT"/>
                <a:cs typeface="Arial MT"/>
              </a:rPr>
              <a:t>to chest,</a:t>
            </a:r>
            <a:r>
              <a:rPr sz="1400" spc="-15" dirty="0">
                <a:latin typeface="Arial MT"/>
                <a:cs typeface="Arial MT"/>
              </a:rPr>
              <a:t> </a:t>
            </a:r>
            <a:r>
              <a:rPr sz="1400" spc="-5" dirty="0">
                <a:latin typeface="Arial MT"/>
                <a:cs typeface="Arial MT"/>
              </a:rPr>
              <a:t>abdomen,</a:t>
            </a:r>
            <a:r>
              <a:rPr sz="1400" spc="-10" dirty="0">
                <a:latin typeface="Arial MT"/>
                <a:cs typeface="Arial MT"/>
              </a:rPr>
              <a:t> </a:t>
            </a:r>
            <a:r>
              <a:rPr sz="1400" spc="-5" dirty="0">
                <a:latin typeface="Arial MT"/>
                <a:cs typeface="Arial MT"/>
              </a:rPr>
              <a:t>or</a:t>
            </a:r>
            <a:r>
              <a:rPr sz="1400" spc="-10" dirty="0">
                <a:latin typeface="Arial MT"/>
                <a:cs typeface="Arial MT"/>
              </a:rPr>
              <a:t> </a:t>
            </a:r>
            <a:r>
              <a:rPr sz="1400" spc="-5" dirty="0">
                <a:latin typeface="Arial MT"/>
                <a:cs typeface="Arial MT"/>
              </a:rPr>
              <a:t>pelvis</a:t>
            </a:r>
            <a:endParaRPr sz="1400">
              <a:latin typeface="Arial MT"/>
              <a:cs typeface="Arial MT"/>
            </a:endParaRPr>
          </a:p>
        </p:txBody>
      </p:sp>
      <p:sp>
        <p:nvSpPr>
          <p:cNvPr id="47" name="object 47"/>
          <p:cNvSpPr txBox="1"/>
          <p:nvPr/>
        </p:nvSpPr>
        <p:spPr>
          <a:xfrm>
            <a:off x="3256852" y="3616005"/>
            <a:ext cx="7526020" cy="330200"/>
          </a:xfrm>
          <a:prstGeom prst="rect">
            <a:avLst/>
          </a:prstGeom>
        </p:spPr>
        <p:txBody>
          <a:bodyPr vert="horz" wrap="square" lIns="0" tIns="12065" rIns="0" bIns="0" rtlCol="0">
            <a:spAutoFit/>
          </a:bodyPr>
          <a:lstStyle/>
          <a:p>
            <a:pPr marL="180975" indent="-143510">
              <a:lnSpc>
                <a:spcPct val="100000"/>
              </a:lnSpc>
              <a:spcBef>
                <a:spcPts val="95"/>
              </a:spcBef>
              <a:buChar char="•"/>
              <a:tabLst>
                <a:tab pos="181610" algn="l"/>
              </a:tabLst>
            </a:pPr>
            <a:r>
              <a:rPr sz="1400" spc="-5" dirty="0">
                <a:latin typeface="Arial MT"/>
                <a:cs typeface="Arial MT"/>
              </a:rPr>
              <a:t>Blunt</a:t>
            </a:r>
            <a:r>
              <a:rPr sz="1400" spc="5" dirty="0">
                <a:latin typeface="Arial MT"/>
                <a:cs typeface="Arial MT"/>
              </a:rPr>
              <a:t> </a:t>
            </a:r>
            <a:r>
              <a:rPr sz="1400" spc="-5" dirty="0">
                <a:latin typeface="Arial MT"/>
                <a:cs typeface="Arial MT"/>
              </a:rPr>
              <a:t>chest,</a:t>
            </a:r>
            <a:r>
              <a:rPr sz="1400" spc="-15" dirty="0">
                <a:latin typeface="Arial MT"/>
                <a:cs typeface="Arial MT"/>
              </a:rPr>
              <a:t> </a:t>
            </a:r>
            <a:r>
              <a:rPr sz="1400" spc="-5" dirty="0">
                <a:latin typeface="Arial MT"/>
                <a:cs typeface="Arial MT"/>
              </a:rPr>
              <a:t>abdominal,</a:t>
            </a:r>
            <a:r>
              <a:rPr sz="1400" spc="-10" dirty="0">
                <a:latin typeface="Arial MT"/>
                <a:cs typeface="Arial MT"/>
              </a:rPr>
              <a:t> </a:t>
            </a:r>
            <a:r>
              <a:rPr sz="1400" spc="-5" dirty="0">
                <a:latin typeface="Arial MT"/>
                <a:cs typeface="Arial MT"/>
              </a:rPr>
              <a:t>or</a:t>
            </a:r>
            <a:r>
              <a:rPr sz="1400" dirty="0">
                <a:latin typeface="Arial MT"/>
                <a:cs typeface="Arial MT"/>
              </a:rPr>
              <a:t> </a:t>
            </a:r>
            <a:r>
              <a:rPr sz="1400" spc="-5" dirty="0">
                <a:latin typeface="Arial MT"/>
                <a:cs typeface="Arial MT"/>
              </a:rPr>
              <a:t>pelvic</a:t>
            </a:r>
            <a:r>
              <a:rPr sz="1400" spc="5" dirty="0">
                <a:latin typeface="Arial MT"/>
                <a:cs typeface="Arial MT"/>
              </a:rPr>
              <a:t> </a:t>
            </a:r>
            <a:r>
              <a:rPr sz="1400" spc="-5" dirty="0">
                <a:latin typeface="Arial MT"/>
                <a:cs typeface="Arial MT"/>
              </a:rPr>
              <a:t>trauma</a:t>
            </a:r>
            <a:r>
              <a:rPr sz="1400" spc="-15" dirty="0">
                <a:latin typeface="Arial MT"/>
                <a:cs typeface="Arial MT"/>
              </a:rPr>
              <a:t> </a:t>
            </a:r>
            <a:r>
              <a:rPr sz="1400" spc="-5" dirty="0">
                <a:latin typeface="Arial MT"/>
                <a:cs typeface="Arial MT"/>
              </a:rPr>
              <a:t>with</a:t>
            </a:r>
            <a:r>
              <a:rPr sz="1400" spc="5" dirty="0">
                <a:latin typeface="Arial MT"/>
                <a:cs typeface="Arial MT"/>
              </a:rPr>
              <a:t> </a:t>
            </a:r>
            <a:r>
              <a:rPr sz="1400" spc="-5" dirty="0">
                <a:latin typeface="Arial MT"/>
                <a:cs typeface="Arial MT"/>
              </a:rPr>
              <a:t>suspected</a:t>
            </a:r>
            <a:r>
              <a:rPr sz="1400" spc="-15" dirty="0">
                <a:latin typeface="Arial MT"/>
                <a:cs typeface="Arial MT"/>
              </a:rPr>
              <a:t> </a:t>
            </a:r>
            <a:r>
              <a:rPr sz="1400" spc="-5" dirty="0">
                <a:latin typeface="Arial MT"/>
                <a:cs typeface="Arial MT"/>
              </a:rPr>
              <a:t>noncompressible</a:t>
            </a:r>
            <a:r>
              <a:rPr sz="1400" spc="-15" dirty="0">
                <a:latin typeface="Arial MT"/>
                <a:cs typeface="Arial MT"/>
              </a:rPr>
              <a:t> </a:t>
            </a:r>
            <a:r>
              <a:rPr sz="1400" spc="-265" dirty="0">
                <a:latin typeface="Arial MT"/>
                <a:cs typeface="Arial MT"/>
              </a:rPr>
              <a:t>hemo</a:t>
            </a:r>
            <a:r>
              <a:rPr sz="3000" b="1" spc="-397" baseline="-29166" dirty="0">
                <a:solidFill>
                  <a:srgbClr val="7E7E7E"/>
                </a:solidFill>
                <a:latin typeface="Arial"/>
                <a:cs typeface="Arial"/>
              </a:rPr>
              <a:t>O</a:t>
            </a:r>
            <a:r>
              <a:rPr sz="1400" spc="-265" dirty="0">
                <a:latin typeface="Arial MT"/>
                <a:cs typeface="Arial MT"/>
              </a:rPr>
              <a:t>rrh</a:t>
            </a:r>
            <a:r>
              <a:rPr sz="3000" b="1" spc="-397" baseline="-29166" dirty="0">
                <a:solidFill>
                  <a:srgbClr val="7E7E7E"/>
                </a:solidFill>
                <a:latin typeface="Arial"/>
                <a:cs typeface="Arial"/>
              </a:rPr>
              <a:t>u</a:t>
            </a:r>
            <a:r>
              <a:rPr sz="1400" spc="-265" dirty="0">
                <a:latin typeface="Arial MT"/>
                <a:cs typeface="Arial MT"/>
              </a:rPr>
              <a:t>a</a:t>
            </a:r>
            <a:r>
              <a:rPr sz="3000" b="1" spc="-397" baseline="-29166" dirty="0">
                <a:solidFill>
                  <a:srgbClr val="7E7E7E"/>
                </a:solidFill>
                <a:latin typeface="Arial"/>
                <a:cs typeface="Arial"/>
              </a:rPr>
              <a:t>t</a:t>
            </a:r>
            <a:r>
              <a:rPr sz="1400" spc="-265" dirty="0">
                <a:latin typeface="Arial MT"/>
                <a:cs typeface="Arial MT"/>
              </a:rPr>
              <a:t>g</a:t>
            </a:r>
            <a:r>
              <a:rPr sz="3000" b="1" spc="-397" baseline="-29166" dirty="0">
                <a:solidFill>
                  <a:srgbClr val="7E7E7E"/>
                </a:solidFill>
                <a:latin typeface="Arial"/>
                <a:cs typeface="Arial"/>
              </a:rPr>
              <a:t>g</a:t>
            </a:r>
            <a:r>
              <a:rPr sz="1400" spc="-265" dirty="0">
                <a:latin typeface="Arial MT"/>
                <a:cs typeface="Arial MT"/>
              </a:rPr>
              <a:t>e</a:t>
            </a:r>
            <a:r>
              <a:rPr sz="3000" b="1" spc="-397" baseline="-29166" dirty="0">
                <a:solidFill>
                  <a:srgbClr val="7E7E7E"/>
                </a:solidFill>
                <a:latin typeface="Arial"/>
                <a:cs typeface="Arial"/>
              </a:rPr>
              <a:t>oing</a:t>
            </a:r>
            <a:endParaRPr sz="3000" baseline="-29166">
              <a:latin typeface="Arial"/>
              <a:cs typeface="Arial"/>
            </a:endParaRPr>
          </a:p>
        </p:txBody>
      </p:sp>
      <p:sp>
        <p:nvSpPr>
          <p:cNvPr id="48" name="object 48"/>
          <p:cNvSpPr txBox="1"/>
          <p:nvPr/>
        </p:nvSpPr>
        <p:spPr>
          <a:xfrm>
            <a:off x="3282252" y="3905615"/>
            <a:ext cx="3439160" cy="1946275"/>
          </a:xfrm>
          <a:prstGeom prst="rect">
            <a:avLst/>
          </a:prstGeom>
        </p:spPr>
        <p:txBody>
          <a:bodyPr vert="horz" wrap="square" lIns="0" tIns="12065" rIns="0" bIns="0" rtlCol="0">
            <a:spAutoFit/>
          </a:bodyPr>
          <a:lstStyle/>
          <a:p>
            <a:pPr marL="155575" indent="-143510">
              <a:lnSpc>
                <a:spcPct val="100000"/>
              </a:lnSpc>
              <a:spcBef>
                <a:spcPts val="95"/>
              </a:spcBef>
              <a:buChar char="•"/>
              <a:tabLst>
                <a:tab pos="156210" algn="l"/>
              </a:tabLst>
            </a:pPr>
            <a:r>
              <a:rPr sz="1400" spc="-5" dirty="0">
                <a:latin typeface="Arial MT"/>
                <a:cs typeface="Arial MT"/>
              </a:rPr>
              <a:t>Ongoing</a:t>
            </a:r>
            <a:r>
              <a:rPr sz="1400" spc="-40" dirty="0">
                <a:latin typeface="Arial MT"/>
                <a:cs typeface="Arial MT"/>
              </a:rPr>
              <a:t> </a:t>
            </a:r>
            <a:r>
              <a:rPr sz="1400" spc="-5" dirty="0">
                <a:latin typeface="Arial MT"/>
                <a:cs typeface="Arial MT"/>
              </a:rPr>
              <a:t>airway</a:t>
            </a:r>
            <a:r>
              <a:rPr sz="1400" spc="-25" dirty="0">
                <a:latin typeface="Arial MT"/>
                <a:cs typeface="Arial MT"/>
              </a:rPr>
              <a:t> </a:t>
            </a:r>
            <a:r>
              <a:rPr sz="1400" spc="-5" dirty="0">
                <a:latin typeface="Arial MT"/>
                <a:cs typeface="Arial MT"/>
              </a:rPr>
              <a:t>difficulty</a:t>
            </a:r>
            <a:endParaRPr sz="1400">
              <a:latin typeface="Arial MT"/>
              <a:cs typeface="Arial MT"/>
            </a:endParaRPr>
          </a:p>
          <a:p>
            <a:pPr marL="155575" indent="-143510">
              <a:lnSpc>
                <a:spcPct val="100000"/>
              </a:lnSpc>
              <a:buChar char="•"/>
              <a:tabLst>
                <a:tab pos="156210" algn="l"/>
              </a:tabLst>
            </a:pPr>
            <a:r>
              <a:rPr sz="1400" spc="-5" dirty="0">
                <a:latin typeface="Arial MT"/>
                <a:cs typeface="Arial MT"/>
              </a:rPr>
              <a:t>Ongoing</a:t>
            </a:r>
            <a:r>
              <a:rPr sz="1400" spc="-40" dirty="0">
                <a:latin typeface="Arial MT"/>
                <a:cs typeface="Arial MT"/>
              </a:rPr>
              <a:t> </a:t>
            </a:r>
            <a:r>
              <a:rPr sz="1400" spc="-5" dirty="0">
                <a:latin typeface="Arial MT"/>
                <a:cs typeface="Arial MT"/>
              </a:rPr>
              <a:t>respiratory</a:t>
            </a:r>
            <a:r>
              <a:rPr sz="1400" spc="-30" dirty="0">
                <a:latin typeface="Arial MT"/>
                <a:cs typeface="Arial MT"/>
              </a:rPr>
              <a:t> </a:t>
            </a:r>
            <a:r>
              <a:rPr sz="1400" spc="-5" dirty="0">
                <a:latin typeface="Arial MT"/>
                <a:cs typeface="Arial MT"/>
              </a:rPr>
              <a:t>difficulty</a:t>
            </a:r>
            <a:endParaRPr sz="1400">
              <a:latin typeface="Arial MT"/>
              <a:cs typeface="Arial MT"/>
            </a:endParaRPr>
          </a:p>
          <a:p>
            <a:pPr marL="155575" indent="-143510">
              <a:lnSpc>
                <a:spcPct val="100000"/>
              </a:lnSpc>
              <a:buChar char="•"/>
              <a:tabLst>
                <a:tab pos="156210" algn="l"/>
              </a:tabLst>
            </a:pPr>
            <a:r>
              <a:rPr sz="1400" spc="-5" dirty="0">
                <a:latin typeface="Arial MT"/>
                <a:cs typeface="Arial MT"/>
              </a:rPr>
              <a:t>Unconscious</a:t>
            </a:r>
            <a:r>
              <a:rPr sz="1400" spc="-45" dirty="0">
                <a:latin typeface="Arial MT"/>
                <a:cs typeface="Arial MT"/>
              </a:rPr>
              <a:t> </a:t>
            </a:r>
            <a:r>
              <a:rPr sz="1400" spc="-5" dirty="0">
                <a:latin typeface="Arial MT"/>
                <a:cs typeface="Arial MT"/>
              </a:rPr>
              <a:t>casualty</a:t>
            </a:r>
            <a:endParaRPr sz="1400">
              <a:latin typeface="Arial MT"/>
              <a:cs typeface="Arial MT"/>
            </a:endParaRPr>
          </a:p>
          <a:p>
            <a:pPr marL="155575" indent="-143510">
              <a:lnSpc>
                <a:spcPct val="100000"/>
              </a:lnSpc>
              <a:spcBef>
                <a:spcPts val="5"/>
              </a:spcBef>
              <a:buChar char="•"/>
              <a:tabLst>
                <a:tab pos="156210" algn="l"/>
              </a:tabLst>
            </a:pPr>
            <a:r>
              <a:rPr sz="1400" spc="-5" dirty="0">
                <a:latin typeface="Arial MT"/>
                <a:cs typeface="Arial MT"/>
              </a:rPr>
              <a:t>Known</a:t>
            </a:r>
            <a:r>
              <a:rPr sz="1400" spc="-10" dirty="0">
                <a:latin typeface="Arial MT"/>
                <a:cs typeface="Arial MT"/>
              </a:rPr>
              <a:t> </a:t>
            </a:r>
            <a:r>
              <a:rPr sz="1400" spc="-5" dirty="0">
                <a:latin typeface="Arial MT"/>
                <a:cs typeface="Arial MT"/>
              </a:rPr>
              <a:t>or</a:t>
            </a:r>
            <a:r>
              <a:rPr sz="1400" spc="-10" dirty="0">
                <a:latin typeface="Arial MT"/>
                <a:cs typeface="Arial MT"/>
              </a:rPr>
              <a:t> </a:t>
            </a:r>
            <a:r>
              <a:rPr sz="1400" spc="-5" dirty="0">
                <a:latin typeface="Arial MT"/>
                <a:cs typeface="Arial MT"/>
              </a:rPr>
              <a:t>suspected</a:t>
            </a:r>
            <a:r>
              <a:rPr sz="1400" spc="-25" dirty="0">
                <a:latin typeface="Arial MT"/>
                <a:cs typeface="Arial MT"/>
              </a:rPr>
              <a:t> </a:t>
            </a:r>
            <a:r>
              <a:rPr sz="1400" spc="-5" dirty="0">
                <a:latin typeface="Arial MT"/>
                <a:cs typeface="Arial MT"/>
              </a:rPr>
              <a:t>spinal</a:t>
            </a:r>
            <a:r>
              <a:rPr sz="1400" spc="-25" dirty="0">
                <a:latin typeface="Arial MT"/>
                <a:cs typeface="Arial MT"/>
              </a:rPr>
              <a:t> </a:t>
            </a:r>
            <a:r>
              <a:rPr sz="1400" spc="-5" dirty="0">
                <a:latin typeface="Arial MT"/>
                <a:cs typeface="Arial MT"/>
              </a:rPr>
              <a:t>injury</a:t>
            </a:r>
            <a:endParaRPr sz="1400">
              <a:latin typeface="Arial MT"/>
              <a:cs typeface="Arial MT"/>
            </a:endParaRPr>
          </a:p>
          <a:p>
            <a:pPr marL="155575" indent="-143510">
              <a:lnSpc>
                <a:spcPct val="100000"/>
              </a:lnSpc>
              <a:buChar char="•"/>
              <a:tabLst>
                <a:tab pos="156210" algn="l"/>
              </a:tabLst>
            </a:pPr>
            <a:r>
              <a:rPr sz="1400" spc="-5" dirty="0">
                <a:latin typeface="Arial MT"/>
                <a:cs typeface="Arial MT"/>
              </a:rPr>
              <a:t>Hemorrhagic</a:t>
            </a:r>
            <a:r>
              <a:rPr sz="1400" spc="-50" dirty="0">
                <a:latin typeface="Arial MT"/>
                <a:cs typeface="Arial MT"/>
              </a:rPr>
              <a:t> </a:t>
            </a:r>
            <a:r>
              <a:rPr sz="1400" spc="-5" dirty="0">
                <a:latin typeface="Arial MT"/>
                <a:cs typeface="Arial MT"/>
              </a:rPr>
              <a:t>shock</a:t>
            </a:r>
            <a:endParaRPr sz="1400">
              <a:latin typeface="Arial MT"/>
              <a:cs typeface="Arial MT"/>
            </a:endParaRPr>
          </a:p>
          <a:p>
            <a:pPr marL="155575" indent="-143510">
              <a:lnSpc>
                <a:spcPct val="100000"/>
              </a:lnSpc>
              <a:buChar char="•"/>
              <a:tabLst>
                <a:tab pos="156210" algn="l"/>
              </a:tabLst>
            </a:pPr>
            <a:r>
              <a:rPr sz="1400" spc="-5" dirty="0">
                <a:latin typeface="Arial MT"/>
                <a:cs typeface="Arial MT"/>
              </a:rPr>
              <a:t>External</a:t>
            </a:r>
            <a:r>
              <a:rPr sz="1400" spc="-20" dirty="0">
                <a:latin typeface="Arial MT"/>
                <a:cs typeface="Arial MT"/>
              </a:rPr>
              <a:t> </a:t>
            </a:r>
            <a:r>
              <a:rPr sz="1400" spc="-5" dirty="0">
                <a:latin typeface="Arial MT"/>
                <a:cs typeface="Arial MT"/>
              </a:rPr>
              <a:t>bleeding</a:t>
            </a:r>
            <a:r>
              <a:rPr sz="1400" spc="-20" dirty="0">
                <a:latin typeface="Arial MT"/>
                <a:cs typeface="Arial MT"/>
              </a:rPr>
              <a:t> </a:t>
            </a:r>
            <a:r>
              <a:rPr sz="1400" spc="-5" dirty="0">
                <a:latin typeface="Arial MT"/>
                <a:cs typeface="Arial MT"/>
              </a:rPr>
              <a:t>that</a:t>
            </a:r>
            <a:r>
              <a:rPr sz="1400" spc="-15" dirty="0">
                <a:latin typeface="Arial MT"/>
                <a:cs typeface="Arial MT"/>
              </a:rPr>
              <a:t> </a:t>
            </a:r>
            <a:r>
              <a:rPr sz="1400" spc="-5" dirty="0">
                <a:latin typeface="Arial MT"/>
                <a:cs typeface="Arial MT"/>
              </a:rPr>
              <a:t>is difficult</a:t>
            </a:r>
            <a:r>
              <a:rPr sz="1400" spc="-20" dirty="0">
                <a:latin typeface="Arial MT"/>
                <a:cs typeface="Arial MT"/>
              </a:rPr>
              <a:t> </a:t>
            </a:r>
            <a:r>
              <a:rPr sz="1400" spc="-5" dirty="0">
                <a:latin typeface="Arial MT"/>
                <a:cs typeface="Arial MT"/>
              </a:rPr>
              <a:t>to</a:t>
            </a:r>
            <a:r>
              <a:rPr sz="1400" dirty="0">
                <a:latin typeface="Arial MT"/>
                <a:cs typeface="Arial MT"/>
              </a:rPr>
              <a:t> </a:t>
            </a:r>
            <a:r>
              <a:rPr sz="1400" spc="-5" dirty="0">
                <a:latin typeface="Arial MT"/>
                <a:cs typeface="Arial MT"/>
              </a:rPr>
              <a:t>control</a:t>
            </a:r>
            <a:endParaRPr sz="1400">
              <a:latin typeface="Arial MT"/>
              <a:cs typeface="Arial MT"/>
            </a:endParaRPr>
          </a:p>
          <a:p>
            <a:pPr marL="155575" indent="-143510">
              <a:lnSpc>
                <a:spcPct val="100000"/>
              </a:lnSpc>
              <a:buChar char="•"/>
              <a:tabLst>
                <a:tab pos="156210" algn="l"/>
              </a:tabLst>
            </a:pPr>
            <a:r>
              <a:rPr sz="1400" spc="-5" dirty="0">
                <a:latin typeface="Arial MT"/>
                <a:cs typeface="Arial MT"/>
              </a:rPr>
              <a:t>Extremity</a:t>
            </a:r>
            <a:r>
              <a:rPr sz="1400" spc="-10" dirty="0">
                <a:latin typeface="Arial MT"/>
                <a:cs typeface="Arial MT"/>
              </a:rPr>
              <a:t> </a:t>
            </a:r>
            <a:r>
              <a:rPr sz="1400" spc="-5" dirty="0">
                <a:latin typeface="Arial MT"/>
                <a:cs typeface="Arial MT"/>
              </a:rPr>
              <a:t>injury with</a:t>
            </a:r>
            <a:r>
              <a:rPr sz="1400" dirty="0">
                <a:latin typeface="Arial MT"/>
                <a:cs typeface="Arial MT"/>
              </a:rPr>
              <a:t> </a:t>
            </a:r>
            <a:r>
              <a:rPr sz="1400" spc="-5" dirty="0">
                <a:latin typeface="Arial MT"/>
                <a:cs typeface="Arial MT"/>
              </a:rPr>
              <a:t>absent</a:t>
            </a:r>
            <a:r>
              <a:rPr sz="1400" spc="-15" dirty="0">
                <a:latin typeface="Arial MT"/>
                <a:cs typeface="Arial MT"/>
              </a:rPr>
              <a:t> </a:t>
            </a:r>
            <a:r>
              <a:rPr sz="1400" spc="-5" dirty="0">
                <a:latin typeface="Arial MT"/>
                <a:cs typeface="Arial MT"/>
              </a:rPr>
              <a:t>distal</a:t>
            </a:r>
            <a:r>
              <a:rPr sz="1400" spc="-15" dirty="0">
                <a:latin typeface="Arial MT"/>
                <a:cs typeface="Arial MT"/>
              </a:rPr>
              <a:t> </a:t>
            </a:r>
            <a:r>
              <a:rPr sz="1400" spc="-5" dirty="0">
                <a:latin typeface="Arial MT"/>
                <a:cs typeface="Arial MT"/>
              </a:rPr>
              <a:t>pulses</a:t>
            </a:r>
            <a:endParaRPr sz="1400">
              <a:latin typeface="Arial MT"/>
              <a:cs typeface="Arial MT"/>
            </a:endParaRPr>
          </a:p>
          <a:p>
            <a:pPr marL="155575" indent="-143510">
              <a:lnSpc>
                <a:spcPct val="100000"/>
              </a:lnSpc>
              <a:buChar char="•"/>
              <a:tabLst>
                <a:tab pos="156210" algn="l"/>
              </a:tabLst>
            </a:pPr>
            <a:r>
              <a:rPr sz="1400" spc="-5" dirty="0">
                <a:latin typeface="Arial MT"/>
                <a:cs typeface="Arial MT"/>
              </a:rPr>
              <a:t>Moderate/severe</a:t>
            </a:r>
            <a:r>
              <a:rPr sz="1400" spc="-80" dirty="0">
                <a:latin typeface="Arial MT"/>
                <a:cs typeface="Arial MT"/>
              </a:rPr>
              <a:t> </a:t>
            </a:r>
            <a:r>
              <a:rPr sz="1400" spc="-10" dirty="0">
                <a:latin typeface="Arial MT"/>
                <a:cs typeface="Arial MT"/>
              </a:rPr>
              <a:t>TBI</a:t>
            </a:r>
            <a:endParaRPr sz="1400">
              <a:latin typeface="Arial MT"/>
              <a:cs typeface="Arial MT"/>
            </a:endParaRPr>
          </a:p>
          <a:p>
            <a:pPr marL="155575" indent="-143510">
              <a:lnSpc>
                <a:spcPct val="100000"/>
              </a:lnSpc>
              <a:buChar char="•"/>
              <a:tabLst>
                <a:tab pos="156210" algn="l"/>
              </a:tabLst>
            </a:pPr>
            <a:r>
              <a:rPr sz="1400" spc="-5" dirty="0">
                <a:latin typeface="Arial MT"/>
                <a:cs typeface="Arial MT"/>
              </a:rPr>
              <a:t>Burns</a:t>
            </a:r>
            <a:r>
              <a:rPr sz="1400" spc="-15" dirty="0">
                <a:latin typeface="Arial MT"/>
                <a:cs typeface="Arial MT"/>
              </a:rPr>
              <a:t> </a:t>
            </a:r>
            <a:r>
              <a:rPr sz="1400" spc="-5" dirty="0">
                <a:latin typeface="Arial MT"/>
                <a:cs typeface="Arial MT"/>
              </a:rPr>
              <a:t>greater</a:t>
            </a:r>
            <a:r>
              <a:rPr sz="1400" spc="-30" dirty="0">
                <a:latin typeface="Arial MT"/>
                <a:cs typeface="Arial MT"/>
              </a:rPr>
              <a:t> </a:t>
            </a:r>
            <a:r>
              <a:rPr sz="1400" spc="-5" dirty="0">
                <a:latin typeface="Arial MT"/>
                <a:cs typeface="Arial MT"/>
              </a:rPr>
              <a:t>than</a:t>
            </a:r>
            <a:r>
              <a:rPr sz="1400" spc="-20" dirty="0">
                <a:latin typeface="Arial MT"/>
                <a:cs typeface="Arial MT"/>
              </a:rPr>
              <a:t> </a:t>
            </a:r>
            <a:r>
              <a:rPr sz="1400" spc="-5" dirty="0">
                <a:latin typeface="Arial MT"/>
                <a:cs typeface="Arial MT"/>
              </a:rPr>
              <a:t>20%</a:t>
            </a:r>
            <a:r>
              <a:rPr sz="1400" spc="-30" dirty="0">
                <a:latin typeface="Arial MT"/>
                <a:cs typeface="Arial MT"/>
              </a:rPr>
              <a:t> </a:t>
            </a:r>
            <a:r>
              <a:rPr sz="1400" spc="-10" dirty="0">
                <a:latin typeface="Arial MT"/>
                <a:cs typeface="Arial MT"/>
              </a:rPr>
              <a:t>TBSA</a:t>
            </a:r>
            <a:endParaRPr sz="1400">
              <a:latin typeface="Arial MT"/>
              <a:cs typeface="Arial MT"/>
            </a:endParaRPr>
          </a:p>
        </p:txBody>
      </p:sp>
      <p:sp>
        <p:nvSpPr>
          <p:cNvPr id="49" name="object 49"/>
          <p:cNvSpPr/>
          <p:nvPr/>
        </p:nvSpPr>
        <p:spPr>
          <a:xfrm>
            <a:off x="3259835" y="2341626"/>
            <a:ext cx="969010" cy="260350"/>
          </a:xfrm>
          <a:custGeom>
            <a:avLst/>
            <a:gdLst/>
            <a:ahLst/>
            <a:cxnLst/>
            <a:rect l="l" t="t" r="r" b="b"/>
            <a:pathLst>
              <a:path w="969010" h="260350">
                <a:moveTo>
                  <a:pt x="838581" y="0"/>
                </a:moveTo>
                <a:lnTo>
                  <a:pt x="129921" y="0"/>
                </a:lnTo>
                <a:lnTo>
                  <a:pt x="79349" y="10209"/>
                </a:lnTo>
                <a:lnTo>
                  <a:pt x="38052" y="38052"/>
                </a:lnTo>
                <a:lnTo>
                  <a:pt x="10209" y="79349"/>
                </a:lnTo>
                <a:lnTo>
                  <a:pt x="0" y="129921"/>
                </a:lnTo>
                <a:lnTo>
                  <a:pt x="10209" y="180492"/>
                </a:lnTo>
                <a:lnTo>
                  <a:pt x="38052" y="221789"/>
                </a:lnTo>
                <a:lnTo>
                  <a:pt x="79349" y="249632"/>
                </a:lnTo>
                <a:lnTo>
                  <a:pt x="129921" y="259842"/>
                </a:lnTo>
                <a:lnTo>
                  <a:pt x="838581" y="259842"/>
                </a:lnTo>
                <a:lnTo>
                  <a:pt x="889152" y="249632"/>
                </a:lnTo>
                <a:lnTo>
                  <a:pt x="930449" y="221789"/>
                </a:lnTo>
                <a:lnTo>
                  <a:pt x="958292" y="180492"/>
                </a:lnTo>
                <a:lnTo>
                  <a:pt x="968502" y="129921"/>
                </a:lnTo>
                <a:lnTo>
                  <a:pt x="958292" y="79349"/>
                </a:lnTo>
                <a:lnTo>
                  <a:pt x="930449" y="38052"/>
                </a:lnTo>
                <a:lnTo>
                  <a:pt x="889152" y="10209"/>
                </a:lnTo>
                <a:lnTo>
                  <a:pt x="838581" y="0"/>
                </a:lnTo>
                <a:close/>
              </a:path>
            </a:pathLst>
          </a:custGeom>
          <a:solidFill>
            <a:srgbClr val="BC232C"/>
          </a:solidFill>
        </p:spPr>
        <p:txBody>
          <a:bodyPr wrap="square" lIns="0" tIns="0" rIns="0" bIns="0" rtlCol="0"/>
          <a:lstStyle/>
          <a:p>
            <a:endParaRPr/>
          </a:p>
        </p:txBody>
      </p:sp>
      <p:sp>
        <p:nvSpPr>
          <p:cNvPr id="50" name="object 50"/>
          <p:cNvSpPr txBox="1"/>
          <p:nvPr/>
        </p:nvSpPr>
        <p:spPr>
          <a:xfrm>
            <a:off x="3410304" y="2362427"/>
            <a:ext cx="668020"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FFFFFF"/>
                </a:solidFill>
                <a:latin typeface="Arial"/>
                <a:cs typeface="Arial"/>
              </a:rPr>
              <a:t>UR</a:t>
            </a:r>
            <a:r>
              <a:rPr sz="1200" b="1" dirty="0">
                <a:solidFill>
                  <a:srgbClr val="FFFFFF"/>
                </a:solidFill>
                <a:latin typeface="Arial"/>
                <a:cs typeface="Arial"/>
              </a:rPr>
              <a:t>G</a:t>
            </a:r>
            <a:r>
              <a:rPr sz="1200" b="1" spc="-5" dirty="0">
                <a:solidFill>
                  <a:srgbClr val="FFFFFF"/>
                </a:solidFill>
                <a:latin typeface="Arial"/>
                <a:cs typeface="Arial"/>
              </a:rPr>
              <a:t>ENT</a:t>
            </a:r>
            <a:endParaRPr sz="1200" dirty="0">
              <a:latin typeface="Arial"/>
              <a:cs typeface="Arial"/>
            </a:endParaRPr>
          </a:p>
        </p:txBody>
      </p:sp>
      <p:grpSp>
        <p:nvGrpSpPr>
          <p:cNvPr id="51" name="object 51"/>
          <p:cNvGrpSpPr/>
          <p:nvPr/>
        </p:nvGrpSpPr>
        <p:grpSpPr>
          <a:xfrm>
            <a:off x="10532236" y="3489071"/>
            <a:ext cx="313690" cy="354965"/>
            <a:chOff x="10532236" y="3489071"/>
            <a:chExt cx="313690" cy="354965"/>
          </a:xfrm>
        </p:grpSpPr>
        <p:sp>
          <p:nvSpPr>
            <p:cNvPr id="52" name="object 52"/>
            <p:cNvSpPr/>
            <p:nvPr/>
          </p:nvSpPr>
          <p:spPr>
            <a:xfrm>
              <a:off x="10544936" y="3501771"/>
              <a:ext cx="288290" cy="329565"/>
            </a:xfrm>
            <a:custGeom>
              <a:avLst/>
              <a:gdLst/>
              <a:ahLst/>
              <a:cxnLst/>
              <a:rect l="l" t="t" r="r" b="b"/>
              <a:pathLst>
                <a:path w="288290" h="329564">
                  <a:moveTo>
                    <a:pt x="0" y="0"/>
                  </a:moveTo>
                  <a:lnTo>
                    <a:pt x="0" y="329184"/>
                  </a:lnTo>
                  <a:lnTo>
                    <a:pt x="288036" y="164592"/>
                  </a:lnTo>
                  <a:lnTo>
                    <a:pt x="0" y="0"/>
                  </a:lnTo>
                  <a:close/>
                </a:path>
              </a:pathLst>
            </a:custGeom>
            <a:solidFill>
              <a:srgbClr val="F0F1F1"/>
            </a:solidFill>
          </p:spPr>
          <p:txBody>
            <a:bodyPr wrap="square" lIns="0" tIns="0" rIns="0" bIns="0" rtlCol="0"/>
            <a:lstStyle/>
            <a:p>
              <a:endParaRPr/>
            </a:p>
          </p:txBody>
        </p:sp>
        <p:sp>
          <p:nvSpPr>
            <p:cNvPr id="53" name="object 53"/>
            <p:cNvSpPr/>
            <p:nvPr/>
          </p:nvSpPr>
          <p:spPr>
            <a:xfrm>
              <a:off x="10544936" y="3501771"/>
              <a:ext cx="288290" cy="329565"/>
            </a:xfrm>
            <a:custGeom>
              <a:avLst/>
              <a:gdLst/>
              <a:ahLst/>
              <a:cxnLst/>
              <a:rect l="l" t="t" r="r" b="b"/>
              <a:pathLst>
                <a:path w="288290" h="329564">
                  <a:moveTo>
                    <a:pt x="0" y="0"/>
                  </a:moveTo>
                  <a:lnTo>
                    <a:pt x="288036" y="164592"/>
                  </a:lnTo>
                  <a:lnTo>
                    <a:pt x="0" y="329184"/>
                  </a:lnTo>
                  <a:lnTo>
                    <a:pt x="0" y="0"/>
                  </a:lnTo>
                  <a:close/>
                </a:path>
              </a:pathLst>
            </a:custGeom>
            <a:ln w="25400">
              <a:solidFill>
                <a:srgbClr val="F0F1F1"/>
              </a:solidFill>
            </a:ln>
          </p:spPr>
          <p:txBody>
            <a:bodyPr wrap="square" lIns="0" tIns="0" rIns="0" bIns="0" rtlCol="0"/>
            <a:lstStyle/>
            <a:p>
              <a:endParaRPr/>
            </a:p>
          </p:txBody>
        </p:sp>
      </p:grpSp>
      <p:sp>
        <p:nvSpPr>
          <p:cNvPr id="54" name="object 54"/>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437765" algn="l"/>
              </a:tabLst>
            </a:pPr>
            <a:r>
              <a:rPr spc="-5" dirty="0"/>
              <a:t>#TCCC-CPP-PPT-04-01</a:t>
            </a:r>
            <a:r>
              <a:rPr spc="3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31</a:t>
            </a:fld>
            <a:endParaRPr sz="1200"/>
          </a:p>
        </p:txBody>
      </p:sp>
      <p:pic>
        <p:nvPicPr>
          <p:cNvPr id="56" name="Picture 55">
            <a:extLst>
              <a:ext uri="{FF2B5EF4-FFF2-40B4-BE49-F238E27FC236}">
                <a16:creationId xmlns:a16="http://schemas.microsoft.com/office/drawing/2014/main" id="{650F9F3C-3D29-7E77-D2D0-6610B371F3F7}"/>
              </a:ext>
            </a:extLst>
          </p:cNvPr>
          <p:cNvPicPr>
            <a:picLocks noChangeAspect="1"/>
          </p:cNvPicPr>
          <p:nvPr/>
        </p:nvPicPr>
        <p:blipFill>
          <a:blip r:embed="rId23"/>
          <a:stretch>
            <a:fillRect/>
          </a:stretch>
        </p:blipFill>
        <p:spPr>
          <a:xfrm>
            <a:off x="26288" y="22389"/>
            <a:ext cx="12165712" cy="683561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767070"/>
                </a:solidFill>
              </a:rPr>
              <a:t>Module 4:</a:t>
            </a:r>
            <a:r>
              <a:rPr sz="2000" spc="-15" dirty="0">
                <a:solidFill>
                  <a:srgbClr val="767070"/>
                </a:solidFill>
              </a:rPr>
              <a:t> </a:t>
            </a:r>
            <a:r>
              <a:rPr sz="2000" spc="-5" dirty="0">
                <a:solidFill>
                  <a:srgbClr val="767070"/>
                </a:solidFill>
              </a:rPr>
              <a:t>Principles</a:t>
            </a:r>
            <a:r>
              <a:rPr sz="2000" spc="-20" dirty="0">
                <a:solidFill>
                  <a:srgbClr val="767070"/>
                </a:solidFill>
              </a:rPr>
              <a:t> </a:t>
            </a:r>
            <a:r>
              <a:rPr sz="2000" spc="-5" dirty="0">
                <a:solidFill>
                  <a:srgbClr val="767070"/>
                </a:solidFill>
              </a:rPr>
              <a:t>and</a:t>
            </a:r>
            <a:r>
              <a:rPr sz="2000" spc="-80" dirty="0">
                <a:solidFill>
                  <a:srgbClr val="767070"/>
                </a:solidFill>
              </a:rPr>
              <a:t> </a:t>
            </a:r>
            <a:r>
              <a:rPr sz="2000" spc="-5" dirty="0">
                <a:solidFill>
                  <a:srgbClr val="767070"/>
                </a:solidFill>
              </a:rPr>
              <a:t>Application</a:t>
            </a:r>
            <a:r>
              <a:rPr sz="2000" dirty="0">
                <a:solidFill>
                  <a:srgbClr val="767070"/>
                </a:solidFill>
              </a:rPr>
              <a:t> </a:t>
            </a:r>
            <a:r>
              <a:rPr sz="2000" spc="-5" dirty="0">
                <a:solidFill>
                  <a:srgbClr val="767070"/>
                </a:solidFill>
              </a:rPr>
              <a:t>of</a:t>
            </a:r>
            <a:r>
              <a:rPr sz="2000" spc="-10" dirty="0">
                <a:solidFill>
                  <a:srgbClr val="767070"/>
                </a:solidFill>
              </a:rPr>
              <a:t> TFC</a:t>
            </a:r>
            <a:endParaRPr sz="2000"/>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2932938" y="1868424"/>
            <a:ext cx="5722620" cy="4630420"/>
            <a:chOff x="2932938" y="1868424"/>
            <a:chExt cx="5722620" cy="4630420"/>
          </a:xfrm>
        </p:grpSpPr>
        <p:pic>
          <p:nvPicPr>
            <p:cNvPr id="5" name="object 5"/>
            <p:cNvPicPr/>
            <p:nvPr/>
          </p:nvPicPr>
          <p:blipFill>
            <a:blip r:embed="rId4" cstate="print"/>
            <a:stretch>
              <a:fillRect/>
            </a:stretch>
          </p:blipFill>
          <p:spPr>
            <a:xfrm>
              <a:off x="4172816" y="1868424"/>
              <a:ext cx="4482557" cy="4629898"/>
            </a:xfrm>
            <a:prstGeom prst="rect">
              <a:avLst/>
            </a:prstGeom>
          </p:spPr>
        </p:pic>
        <p:pic>
          <p:nvPicPr>
            <p:cNvPr id="6" name="object 6"/>
            <p:cNvPicPr/>
            <p:nvPr/>
          </p:nvPicPr>
          <p:blipFill>
            <a:blip r:embed="rId5" cstate="print"/>
            <a:stretch>
              <a:fillRect/>
            </a:stretch>
          </p:blipFill>
          <p:spPr>
            <a:xfrm>
              <a:off x="5982461" y="3779532"/>
              <a:ext cx="890015" cy="890003"/>
            </a:xfrm>
            <a:prstGeom prst="rect">
              <a:avLst/>
            </a:prstGeom>
          </p:spPr>
        </p:pic>
        <p:pic>
          <p:nvPicPr>
            <p:cNvPr id="7" name="object 7"/>
            <p:cNvPicPr/>
            <p:nvPr/>
          </p:nvPicPr>
          <p:blipFill>
            <a:blip r:embed="rId6" cstate="print"/>
            <a:stretch>
              <a:fillRect/>
            </a:stretch>
          </p:blipFill>
          <p:spPr>
            <a:xfrm>
              <a:off x="2932938" y="3316224"/>
              <a:ext cx="1427225" cy="1808987"/>
            </a:xfrm>
            <a:prstGeom prst="rect">
              <a:avLst/>
            </a:prstGeom>
          </p:spPr>
        </p:pic>
      </p:grpSp>
      <p:pic>
        <p:nvPicPr>
          <p:cNvPr id="8" name="object 8"/>
          <p:cNvPicPr/>
          <p:nvPr/>
        </p:nvPicPr>
        <p:blipFill>
          <a:blip r:embed="rId7" cstate="print"/>
          <a:stretch>
            <a:fillRect/>
          </a:stretch>
        </p:blipFill>
        <p:spPr>
          <a:xfrm>
            <a:off x="467868" y="1780032"/>
            <a:ext cx="1545335" cy="4629911"/>
          </a:xfrm>
          <a:prstGeom prst="rect">
            <a:avLst/>
          </a:prstGeom>
        </p:spPr>
      </p:pic>
      <p:sp>
        <p:nvSpPr>
          <p:cNvPr id="9" name="object 9"/>
          <p:cNvSpPr txBox="1"/>
          <p:nvPr/>
        </p:nvSpPr>
        <p:spPr>
          <a:xfrm>
            <a:off x="3168387" y="2632946"/>
            <a:ext cx="1040130" cy="636905"/>
          </a:xfrm>
          <a:prstGeom prst="rect">
            <a:avLst/>
          </a:prstGeom>
        </p:spPr>
        <p:txBody>
          <a:bodyPr vert="horz" wrap="square" lIns="0" tIns="12700" rIns="0" bIns="0" rtlCol="0">
            <a:spAutoFit/>
          </a:bodyPr>
          <a:lstStyle/>
          <a:p>
            <a:pPr algn="ctr">
              <a:lnSpc>
                <a:spcPct val="100000"/>
              </a:lnSpc>
              <a:spcBef>
                <a:spcPts val="100"/>
              </a:spcBef>
            </a:pPr>
            <a:r>
              <a:rPr sz="1600" b="1" spc="-5" dirty="0">
                <a:solidFill>
                  <a:srgbClr val="921828"/>
                </a:solidFill>
                <a:latin typeface="Arial"/>
                <a:cs typeface="Arial"/>
              </a:rPr>
              <a:t>TRIAGE</a:t>
            </a:r>
            <a:endParaRPr sz="1600">
              <a:latin typeface="Arial"/>
              <a:cs typeface="Arial"/>
            </a:endParaRPr>
          </a:p>
          <a:p>
            <a:pPr marL="12700" marR="5080" indent="2540" algn="ctr">
              <a:lnSpc>
                <a:spcPct val="100000"/>
              </a:lnSpc>
              <a:spcBef>
                <a:spcPts val="10"/>
              </a:spcBef>
            </a:pPr>
            <a:r>
              <a:rPr sz="1200" b="1" spc="-15" dirty="0">
                <a:latin typeface="Arial"/>
                <a:cs typeface="Arial"/>
              </a:rPr>
              <a:t>ENTRY </a:t>
            </a:r>
            <a:r>
              <a:rPr sz="1200" b="1" spc="-10" dirty="0">
                <a:latin typeface="Arial"/>
                <a:cs typeface="Arial"/>
              </a:rPr>
              <a:t> </a:t>
            </a:r>
            <a:r>
              <a:rPr sz="1200" b="1" spc="-5" dirty="0">
                <a:latin typeface="Arial"/>
                <a:cs typeface="Arial"/>
              </a:rPr>
              <a:t>CH</a:t>
            </a:r>
            <a:r>
              <a:rPr sz="1200" b="1" dirty="0">
                <a:latin typeface="Arial"/>
                <a:cs typeface="Arial"/>
              </a:rPr>
              <a:t>O</a:t>
            </a:r>
            <a:r>
              <a:rPr sz="1200" b="1" spc="-5" dirty="0">
                <a:latin typeface="Arial"/>
                <a:cs typeface="Arial"/>
              </a:rPr>
              <a:t>KEP</a:t>
            </a:r>
            <a:r>
              <a:rPr sz="1200" b="1" dirty="0">
                <a:latin typeface="Arial"/>
                <a:cs typeface="Arial"/>
              </a:rPr>
              <a:t>OI</a:t>
            </a:r>
            <a:r>
              <a:rPr sz="1200" b="1" spc="-5" dirty="0">
                <a:latin typeface="Arial"/>
                <a:cs typeface="Arial"/>
              </a:rPr>
              <a:t>NT</a:t>
            </a:r>
            <a:endParaRPr sz="1200">
              <a:latin typeface="Arial"/>
              <a:cs typeface="Arial"/>
            </a:endParaRPr>
          </a:p>
        </p:txBody>
      </p:sp>
      <p:sp>
        <p:nvSpPr>
          <p:cNvPr id="10" name="object 10"/>
          <p:cNvSpPr txBox="1"/>
          <p:nvPr/>
        </p:nvSpPr>
        <p:spPr>
          <a:xfrm>
            <a:off x="1622109" y="3892843"/>
            <a:ext cx="1294130" cy="635000"/>
          </a:xfrm>
          <a:prstGeom prst="rect">
            <a:avLst/>
          </a:prstGeom>
        </p:spPr>
        <p:txBody>
          <a:bodyPr vert="horz" wrap="square" lIns="0" tIns="12065" rIns="0" bIns="0" rtlCol="0">
            <a:spAutoFit/>
          </a:bodyPr>
          <a:lstStyle/>
          <a:p>
            <a:pPr marL="12700" marR="5080">
              <a:lnSpc>
                <a:spcPct val="100000"/>
              </a:lnSpc>
              <a:spcBef>
                <a:spcPts val="95"/>
              </a:spcBef>
            </a:pPr>
            <a:r>
              <a:rPr sz="2000" b="1" spc="-5" dirty="0">
                <a:solidFill>
                  <a:srgbClr val="921828"/>
                </a:solidFill>
                <a:latin typeface="Arial"/>
                <a:cs typeface="Arial"/>
              </a:rPr>
              <a:t>Incoming </a:t>
            </a:r>
            <a:r>
              <a:rPr sz="2000" b="1" dirty="0">
                <a:solidFill>
                  <a:srgbClr val="921828"/>
                </a:solidFill>
                <a:latin typeface="Arial"/>
                <a:cs typeface="Arial"/>
              </a:rPr>
              <a:t> </a:t>
            </a:r>
            <a:r>
              <a:rPr sz="2000" b="1" spc="-10" dirty="0">
                <a:solidFill>
                  <a:srgbClr val="921828"/>
                </a:solidFill>
                <a:latin typeface="Arial"/>
                <a:cs typeface="Arial"/>
              </a:rPr>
              <a:t>Casua</a:t>
            </a:r>
            <a:r>
              <a:rPr sz="2000" b="1" spc="-5" dirty="0">
                <a:solidFill>
                  <a:srgbClr val="921828"/>
                </a:solidFill>
                <a:latin typeface="Arial"/>
                <a:cs typeface="Arial"/>
              </a:rPr>
              <a:t>lti</a:t>
            </a:r>
            <a:r>
              <a:rPr sz="2000" b="1" spc="-10" dirty="0">
                <a:solidFill>
                  <a:srgbClr val="921828"/>
                </a:solidFill>
                <a:latin typeface="Arial"/>
                <a:cs typeface="Arial"/>
              </a:rPr>
              <a:t>es</a:t>
            </a:r>
            <a:endParaRPr sz="2000">
              <a:latin typeface="Arial"/>
              <a:cs typeface="Arial"/>
            </a:endParaRPr>
          </a:p>
        </p:txBody>
      </p:sp>
      <p:grpSp>
        <p:nvGrpSpPr>
          <p:cNvPr id="11" name="object 11"/>
          <p:cNvGrpSpPr/>
          <p:nvPr/>
        </p:nvGrpSpPr>
        <p:grpSpPr>
          <a:xfrm>
            <a:off x="7001256" y="5000116"/>
            <a:ext cx="883919" cy="684530"/>
            <a:chOff x="7001256" y="5000116"/>
            <a:chExt cx="883919" cy="684530"/>
          </a:xfrm>
        </p:grpSpPr>
        <p:pic>
          <p:nvPicPr>
            <p:cNvPr id="12" name="object 12"/>
            <p:cNvPicPr/>
            <p:nvPr/>
          </p:nvPicPr>
          <p:blipFill>
            <a:blip r:embed="rId8" cstate="print"/>
            <a:stretch>
              <a:fillRect/>
            </a:stretch>
          </p:blipFill>
          <p:spPr>
            <a:xfrm>
              <a:off x="7214946" y="5000116"/>
              <a:ext cx="669721" cy="669721"/>
            </a:xfrm>
            <a:prstGeom prst="rect">
              <a:avLst/>
            </a:prstGeom>
          </p:spPr>
        </p:pic>
        <p:pic>
          <p:nvPicPr>
            <p:cNvPr id="13" name="object 13"/>
            <p:cNvPicPr/>
            <p:nvPr/>
          </p:nvPicPr>
          <p:blipFill>
            <a:blip r:embed="rId9" cstate="print"/>
            <a:stretch>
              <a:fillRect/>
            </a:stretch>
          </p:blipFill>
          <p:spPr>
            <a:xfrm>
              <a:off x="7001256" y="5070347"/>
              <a:ext cx="574547" cy="614171"/>
            </a:xfrm>
            <a:prstGeom prst="rect">
              <a:avLst/>
            </a:prstGeom>
          </p:spPr>
        </p:pic>
      </p:grpSp>
      <p:sp>
        <p:nvSpPr>
          <p:cNvPr id="14" name="object 14"/>
          <p:cNvSpPr txBox="1"/>
          <p:nvPr/>
        </p:nvSpPr>
        <p:spPr>
          <a:xfrm>
            <a:off x="7026013" y="3829577"/>
            <a:ext cx="855980" cy="238760"/>
          </a:xfrm>
          <a:prstGeom prst="rect">
            <a:avLst/>
          </a:prstGeom>
        </p:spPr>
        <p:txBody>
          <a:bodyPr vert="horz" wrap="square" lIns="0" tIns="12065" rIns="0" bIns="0" rtlCol="0">
            <a:spAutoFit/>
          </a:bodyPr>
          <a:lstStyle/>
          <a:p>
            <a:pPr marL="12700">
              <a:lnSpc>
                <a:spcPct val="100000"/>
              </a:lnSpc>
              <a:spcBef>
                <a:spcPts val="95"/>
              </a:spcBef>
            </a:pPr>
            <a:r>
              <a:rPr sz="1400" b="1" spc="-10" dirty="0">
                <a:solidFill>
                  <a:srgbClr val="F4921F"/>
                </a:solidFill>
                <a:latin typeface="Arial"/>
                <a:cs typeface="Arial"/>
              </a:rPr>
              <a:t>DEL</a:t>
            </a:r>
            <a:r>
              <a:rPr sz="1400" b="1" spc="-135" dirty="0">
                <a:solidFill>
                  <a:srgbClr val="F4921F"/>
                </a:solidFill>
                <a:latin typeface="Arial"/>
                <a:cs typeface="Arial"/>
              </a:rPr>
              <a:t>A</a:t>
            </a:r>
            <a:r>
              <a:rPr sz="1400" b="1" spc="-10" dirty="0">
                <a:solidFill>
                  <a:srgbClr val="F4921F"/>
                </a:solidFill>
                <a:latin typeface="Arial"/>
                <a:cs typeface="Arial"/>
              </a:rPr>
              <a:t>YED</a:t>
            </a:r>
            <a:endParaRPr sz="1400">
              <a:latin typeface="Arial"/>
              <a:cs typeface="Arial"/>
            </a:endParaRPr>
          </a:p>
        </p:txBody>
      </p:sp>
      <p:grpSp>
        <p:nvGrpSpPr>
          <p:cNvPr id="15" name="object 15"/>
          <p:cNvGrpSpPr/>
          <p:nvPr/>
        </p:nvGrpSpPr>
        <p:grpSpPr>
          <a:xfrm>
            <a:off x="4529073" y="2113889"/>
            <a:ext cx="5290820" cy="2829560"/>
            <a:chOff x="4529073" y="2113889"/>
            <a:chExt cx="5290820" cy="2829560"/>
          </a:xfrm>
        </p:grpSpPr>
        <p:pic>
          <p:nvPicPr>
            <p:cNvPr id="16" name="object 16"/>
            <p:cNvPicPr/>
            <p:nvPr/>
          </p:nvPicPr>
          <p:blipFill>
            <a:blip r:embed="rId10" cstate="print"/>
            <a:stretch>
              <a:fillRect/>
            </a:stretch>
          </p:blipFill>
          <p:spPr>
            <a:xfrm>
              <a:off x="7507300" y="2929140"/>
              <a:ext cx="674814" cy="572426"/>
            </a:xfrm>
            <a:prstGeom prst="rect">
              <a:avLst/>
            </a:prstGeom>
          </p:spPr>
        </p:pic>
        <p:pic>
          <p:nvPicPr>
            <p:cNvPr id="17" name="object 17"/>
            <p:cNvPicPr/>
            <p:nvPr/>
          </p:nvPicPr>
          <p:blipFill>
            <a:blip r:embed="rId11" cstate="print"/>
            <a:stretch>
              <a:fillRect/>
            </a:stretch>
          </p:blipFill>
          <p:spPr>
            <a:xfrm>
              <a:off x="7297077" y="2616987"/>
              <a:ext cx="646950" cy="628370"/>
            </a:xfrm>
            <a:prstGeom prst="rect">
              <a:avLst/>
            </a:prstGeom>
          </p:spPr>
        </p:pic>
        <p:pic>
          <p:nvPicPr>
            <p:cNvPr id="18" name="object 18"/>
            <p:cNvPicPr/>
            <p:nvPr/>
          </p:nvPicPr>
          <p:blipFill>
            <a:blip r:embed="rId12" cstate="print"/>
            <a:stretch>
              <a:fillRect/>
            </a:stretch>
          </p:blipFill>
          <p:spPr>
            <a:xfrm>
              <a:off x="7700772" y="3300633"/>
              <a:ext cx="682264" cy="507588"/>
            </a:xfrm>
            <a:prstGeom prst="rect">
              <a:avLst/>
            </a:prstGeom>
          </p:spPr>
        </p:pic>
        <p:pic>
          <p:nvPicPr>
            <p:cNvPr id="19" name="object 19"/>
            <p:cNvPicPr/>
            <p:nvPr/>
          </p:nvPicPr>
          <p:blipFill>
            <a:blip r:embed="rId13" cstate="print"/>
            <a:stretch>
              <a:fillRect/>
            </a:stretch>
          </p:blipFill>
          <p:spPr>
            <a:xfrm>
              <a:off x="5405119" y="2225716"/>
              <a:ext cx="534949" cy="699915"/>
            </a:xfrm>
            <a:prstGeom prst="rect">
              <a:avLst/>
            </a:prstGeom>
          </p:spPr>
        </p:pic>
        <p:pic>
          <p:nvPicPr>
            <p:cNvPr id="20" name="object 20"/>
            <p:cNvPicPr/>
            <p:nvPr/>
          </p:nvPicPr>
          <p:blipFill>
            <a:blip r:embed="rId14" cstate="print"/>
            <a:stretch>
              <a:fillRect/>
            </a:stretch>
          </p:blipFill>
          <p:spPr>
            <a:xfrm>
              <a:off x="5780840" y="2113889"/>
              <a:ext cx="458060" cy="693801"/>
            </a:xfrm>
            <a:prstGeom prst="rect">
              <a:avLst/>
            </a:prstGeom>
          </p:spPr>
        </p:pic>
        <p:pic>
          <p:nvPicPr>
            <p:cNvPr id="21" name="object 21"/>
            <p:cNvPicPr/>
            <p:nvPr/>
          </p:nvPicPr>
          <p:blipFill>
            <a:blip r:embed="rId15" cstate="print"/>
            <a:stretch>
              <a:fillRect/>
            </a:stretch>
          </p:blipFill>
          <p:spPr>
            <a:xfrm>
              <a:off x="4529073" y="2987427"/>
              <a:ext cx="690537" cy="593839"/>
            </a:xfrm>
            <a:prstGeom prst="rect">
              <a:avLst/>
            </a:prstGeom>
          </p:spPr>
        </p:pic>
        <p:pic>
          <p:nvPicPr>
            <p:cNvPr id="22" name="object 22"/>
            <p:cNvPicPr/>
            <p:nvPr/>
          </p:nvPicPr>
          <p:blipFill>
            <a:blip r:embed="rId16" cstate="print"/>
            <a:stretch>
              <a:fillRect/>
            </a:stretch>
          </p:blipFill>
          <p:spPr>
            <a:xfrm>
              <a:off x="8431530" y="3245358"/>
              <a:ext cx="1388363" cy="1697735"/>
            </a:xfrm>
            <a:prstGeom prst="rect">
              <a:avLst/>
            </a:prstGeom>
          </p:spPr>
        </p:pic>
      </p:grpSp>
      <p:sp>
        <p:nvSpPr>
          <p:cNvPr id="23" name="object 23"/>
          <p:cNvSpPr txBox="1"/>
          <p:nvPr/>
        </p:nvSpPr>
        <p:spPr>
          <a:xfrm>
            <a:off x="8566472" y="2837679"/>
            <a:ext cx="1040130" cy="391160"/>
          </a:xfrm>
          <a:prstGeom prst="rect">
            <a:avLst/>
          </a:prstGeom>
        </p:spPr>
        <p:txBody>
          <a:bodyPr vert="horz" wrap="square" lIns="0" tIns="12700" rIns="0" bIns="0" rtlCol="0">
            <a:spAutoFit/>
          </a:bodyPr>
          <a:lstStyle/>
          <a:p>
            <a:pPr marL="12700" marR="5080" indent="337820">
              <a:lnSpc>
                <a:spcPct val="100000"/>
              </a:lnSpc>
              <a:spcBef>
                <a:spcPts val="100"/>
              </a:spcBef>
            </a:pPr>
            <a:r>
              <a:rPr sz="1200" b="1" spc="-5" dirty="0">
                <a:latin typeface="Arial"/>
                <a:cs typeface="Arial"/>
              </a:rPr>
              <a:t>EXIT </a:t>
            </a:r>
            <a:r>
              <a:rPr sz="1200" b="1" dirty="0">
                <a:latin typeface="Arial"/>
                <a:cs typeface="Arial"/>
              </a:rPr>
              <a:t> </a:t>
            </a:r>
            <a:r>
              <a:rPr sz="1200" b="1" spc="-5" dirty="0">
                <a:latin typeface="Arial"/>
                <a:cs typeface="Arial"/>
              </a:rPr>
              <a:t>CH</a:t>
            </a:r>
            <a:r>
              <a:rPr sz="1200" b="1" dirty="0">
                <a:latin typeface="Arial"/>
                <a:cs typeface="Arial"/>
              </a:rPr>
              <a:t>O</a:t>
            </a:r>
            <a:r>
              <a:rPr sz="1200" b="1" spc="-5" dirty="0">
                <a:latin typeface="Arial"/>
                <a:cs typeface="Arial"/>
              </a:rPr>
              <a:t>KEP</a:t>
            </a:r>
            <a:r>
              <a:rPr sz="1200" b="1" dirty="0">
                <a:latin typeface="Arial"/>
                <a:cs typeface="Arial"/>
              </a:rPr>
              <a:t>OI</a:t>
            </a:r>
            <a:r>
              <a:rPr sz="1200" b="1" spc="-5" dirty="0">
                <a:latin typeface="Arial"/>
                <a:cs typeface="Arial"/>
              </a:rPr>
              <a:t>NT</a:t>
            </a:r>
            <a:endParaRPr sz="1200">
              <a:latin typeface="Arial"/>
              <a:cs typeface="Arial"/>
            </a:endParaRPr>
          </a:p>
        </p:txBody>
      </p:sp>
      <p:sp>
        <p:nvSpPr>
          <p:cNvPr id="24" name="object 24"/>
          <p:cNvSpPr/>
          <p:nvPr/>
        </p:nvSpPr>
        <p:spPr>
          <a:xfrm>
            <a:off x="10989564" y="3544061"/>
            <a:ext cx="967740" cy="260350"/>
          </a:xfrm>
          <a:custGeom>
            <a:avLst/>
            <a:gdLst/>
            <a:ahLst/>
            <a:cxnLst/>
            <a:rect l="l" t="t" r="r" b="b"/>
            <a:pathLst>
              <a:path w="967740" h="260350">
                <a:moveTo>
                  <a:pt x="837819" y="0"/>
                </a:moveTo>
                <a:lnTo>
                  <a:pt x="129921" y="0"/>
                </a:lnTo>
                <a:lnTo>
                  <a:pt x="79349" y="10209"/>
                </a:lnTo>
                <a:lnTo>
                  <a:pt x="38052" y="38052"/>
                </a:lnTo>
                <a:lnTo>
                  <a:pt x="10209" y="79349"/>
                </a:lnTo>
                <a:lnTo>
                  <a:pt x="0" y="129920"/>
                </a:lnTo>
                <a:lnTo>
                  <a:pt x="10209" y="180492"/>
                </a:lnTo>
                <a:lnTo>
                  <a:pt x="38052" y="221789"/>
                </a:lnTo>
                <a:lnTo>
                  <a:pt x="79349" y="249632"/>
                </a:lnTo>
                <a:lnTo>
                  <a:pt x="129921" y="259841"/>
                </a:lnTo>
                <a:lnTo>
                  <a:pt x="837819" y="259841"/>
                </a:lnTo>
                <a:lnTo>
                  <a:pt x="888390" y="249632"/>
                </a:lnTo>
                <a:lnTo>
                  <a:pt x="929687" y="221789"/>
                </a:lnTo>
                <a:lnTo>
                  <a:pt x="957530" y="180492"/>
                </a:lnTo>
                <a:lnTo>
                  <a:pt x="967740" y="129920"/>
                </a:lnTo>
                <a:lnTo>
                  <a:pt x="957530" y="79349"/>
                </a:lnTo>
                <a:lnTo>
                  <a:pt x="929687" y="38052"/>
                </a:lnTo>
                <a:lnTo>
                  <a:pt x="888390" y="10209"/>
                </a:lnTo>
                <a:lnTo>
                  <a:pt x="837819" y="0"/>
                </a:lnTo>
                <a:close/>
              </a:path>
            </a:pathLst>
          </a:custGeom>
          <a:solidFill>
            <a:srgbClr val="BC232C"/>
          </a:solidFill>
        </p:spPr>
        <p:txBody>
          <a:bodyPr wrap="square" lIns="0" tIns="0" rIns="0" bIns="0" rtlCol="0"/>
          <a:lstStyle/>
          <a:p>
            <a:endParaRPr/>
          </a:p>
        </p:txBody>
      </p:sp>
      <p:sp>
        <p:nvSpPr>
          <p:cNvPr id="25" name="object 25"/>
          <p:cNvSpPr txBox="1"/>
          <p:nvPr/>
        </p:nvSpPr>
        <p:spPr>
          <a:xfrm>
            <a:off x="11139594" y="3564900"/>
            <a:ext cx="668020"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FFFFFF"/>
                </a:solidFill>
                <a:latin typeface="Arial"/>
                <a:cs typeface="Arial"/>
              </a:rPr>
              <a:t>UR</a:t>
            </a:r>
            <a:r>
              <a:rPr sz="1200" b="1" dirty="0">
                <a:solidFill>
                  <a:srgbClr val="FFFFFF"/>
                </a:solidFill>
                <a:latin typeface="Arial"/>
                <a:cs typeface="Arial"/>
              </a:rPr>
              <a:t>G</a:t>
            </a:r>
            <a:r>
              <a:rPr sz="1200" b="1" spc="-5" dirty="0">
                <a:solidFill>
                  <a:srgbClr val="FFFFFF"/>
                </a:solidFill>
                <a:latin typeface="Arial"/>
                <a:cs typeface="Arial"/>
              </a:rPr>
              <a:t>ENT</a:t>
            </a:r>
            <a:endParaRPr sz="1200">
              <a:latin typeface="Arial"/>
              <a:cs typeface="Arial"/>
            </a:endParaRPr>
          </a:p>
        </p:txBody>
      </p:sp>
      <p:sp>
        <p:nvSpPr>
          <p:cNvPr id="26" name="object 26"/>
          <p:cNvSpPr/>
          <p:nvPr/>
        </p:nvSpPr>
        <p:spPr>
          <a:xfrm>
            <a:off x="10992611" y="3950970"/>
            <a:ext cx="967740" cy="259079"/>
          </a:xfrm>
          <a:custGeom>
            <a:avLst/>
            <a:gdLst/>
            <a:ahLst/>
            <a:cxnLst/>
            <a:rect l="l" t="t" r="r" b="b"/>
            <a:pathLst>
              <a:path w="967740" h="259079">
                <a:moveTo>
                  <a:pt x="838200" y="0"/>
                </a:moveTo>
                <a:lnTo>
                  <a:pt x="129539" y="0"/>
                </a:lnTo>
                <a:lnTo>
                  <a:pt x="79118" y="10180"/>
                </a:lnTo>
                <a:lnTo>
                  <a:pt x="37942" y="37942"/>
                </a:lnTo>
                <a:lnTo>
                  <a:pt x="10180" y="79118"/>
                </a:lnTo>
                <a:lnTo>
                  <a:pt x="0" y="129539"/>
                </a:lnTo>
                <a:lnTo>
                  <a:pt x="10180" y="179961"/>
                </a:lnTo>
                <a:lnTo>
                  <a:pt x="37942" y="221137"/>
                </a:lnTo>
                <a:lnTo>
                  <a:pt x="79118" y="248899"/>
                </a:lnTo>
                <a:lnTo>
                  <a:pt x="129539" y="259079"/>
                </a:lnTo>
                <a:lnTo>
                  <a:pt x="838200" y="259079"/>
                </a:lnTo>
                <a:lnTo>
                  <a:pt x="888621" y="248899"/>
                </a:lnTo>
                <a:lnTo>
                  <a:pt x="929797" y="221137"/>
                </a:lnTo>
                <a:lnTo>
                  <a:pt x="957559" y="179961"/>
                </a:lnTo>
                <a:lnTo>
                  <a:pt x="967740" y="129539"/>
                </a:lnTo>
                <a:lnTo>
                  <a:pt x="957559" y="79118"/>
                </a:lnTo>
                <a:lnTo>
                  <a:pt x="929797" y="37942"/>
                </a:lnTo>
                <a:lnTo>
                  <a:pt x="888621" y="10180"/>
                </a:lnTo>
                <a:lnTo>
                  <a:pt x="838200" y="0"/>
                </a:lnTo>
                <a:close/>
              </a:path>
            </a:pathLst>
          </a:custGeom>
          <a:solidFill>
            <a:srgbClr val="F4921F"/>
          </a:solidFill>
        </p:spPr>
        <p:txBody>
          <a:bodyPr wrap="square" lIns="0" tIns="0" rIns="0" bIns="0" rtlCol="0"/>
          <a:lstStyle/>
          <a:p>
            <a:endParaRPr/>
          </a:p>
        </p:txBody>
      </p:sp>
      <p:sp>
        <p:nvSpPr>
          <p:cNvPr id="27" name="object 27"/>
          <p:cNvSpPr txBox="1"/>
          <p:nvPr/>
        </p:nvSpPr>
        <p:spPr>
          <a:xfrm>
            <a:off x="11103819" y="3971437"/>
            <a:ext cx="745490"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FFFFFF"/>
                </a:solidFill>
                <a:latin typeface="Arial"/>
                <a:cs typeface="Arial"/>
              </a:rPr>
              <a:t>PRIORITY</a:t>
            </a:r>
            <a:endParaRPr sz="1200">
              <a:latin typeface="Arial"/>
              <a:cs typeface="Arial"/>
            </a:endParaRPr>
          </a:p>
        </p:txBody>
      </p:sp>
      <p:sp>
        <p:nvSpPr>
          <p:cNvPr id="28" name="object 28"/>
          <p:cNvSpPr/>
          <p:nvPr/>
        </p:nvSpPr>
        <p:spPr>
          <a:xfrm>
            <a:off x="10989564" y="4365497"/>
            <a:ext cx="970915" cy="260350"/>
          </a:xfrm>
          <a:custGeom>
            <a:avLst/>
            <a:gdLst/>
            <a:ahLst/>
            <a:cxnLst/>
            <a:rect l="l" t="t" r="r" b="b"/>
            <a:pathLst>
              <a:path w="970915" h="260350">
                <a:moveTo>
                  <a:pt x="840866" y="0"/>
                </a:moveTo>
                <a:lnTo>
                  <a:pt x="129921" y="0"/>
                </a:lnTo>
                <a:lnTo>
                  <a:pt x="79349" y="10209"/>
                </a:lnTo>
                <a:lnTo>
                  <a:pt x="38052" y="38052"/>
                </a:lnTo>
                <a:lnTo>
                  <a:pt x="10209" y="79349"/>
                </a:lnTo>
                <a:lnTo>
                  <a:pt x="0" y="129920"/>
                </a:lnTo>
                <a:lnTo>
                  <a:pt x="10209" y="180492"/>
                </a:lnTo>
                <a:lnTo>
                  <a:pt x="38052" y="221789"/>
                </a:lnTo>
                <a:lnTo>
                  <a:pt x="79349" y="249632"/>
                </a:lnTo>
                <a:lnTo>
                  <a:pt x="129921" y="259841"/>
                </a:lnTo>
                <a:lnTo>
                  <a:pt x="840866" y="259841"/>
                </a:lnTo>
                <a:lnTo>
                  <a:pt x="891438" y="249632"/>
                </a:lnTo>
                <a:lnTo>
                  <a:pt x="932735" y="221789"/>
                </a:lnTo>
                <a:lnTo>
                  <a:pt x="960578" y="180492"/>
                </a:lnTo>
                <a:lnTo>
                  <a:pt x="970788" y="129920"/>
                </a:lnTo>
                <a:lnTo>
                  <a:pt x="960578" y="79349"/>
                </a:lnTo>
                <a:lnTo>
                  <a:pt x="932735" y="38052"/>
                </a:lnTo>
                <a:lnTo>
                  <a:pt x="891438" y="10209"/>
                </a:lnTo>
                <a:lnTo>
                  <a:pt x="840866" y="0"/>
                </a:lnTo>
                <a:close/>
              </a:path>
            </a:pathLst>
          </a:custGeom>
          <a:solidFill>
            <a:srgbClr val="938D5C"/>
          </a:solidFill>
        </p:spPr>
        <p:txBody>
          <a:bodyPr wrap="square" lIns="0" tIns="0" rIns="0" bIns="0" rtlCol="0"/>
          <a:lstStyle/>
          <a:p>
            <a:endParaRPr/>
          </a:p>
        </p:txBody>
      </p:sp>
      <p:sp>
        <p:nvSpPr>
          <p:cNvPr id="29" name="object 29"/>
          <p:cNvSpPr txBox="1"/>
          <p:nvPr/>
        </p:nvSpPr>
        <p:spPr>
          <a:xfrm>
            <a:off x="11119755" y="4386479"/>
            <a:ext cx="710565"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FFFFFF"/>
                </a:solidFill>
                <a:latin typeface="Arial"/>
                <a:cs typeface="Arial"/>
              </a:rPr>
              <a:t>R</a:t>
            </a:r>
            <a:r>
              <a:rPr sz="1200" b="1" dirty="0">
                <a:solidFill>
                  <a:srgbClr val="FFFFFF"/>
                </a:solidFill>
                <a:latin typeface="Arial"/>
                <a:cs typeface="Arial"/>
              </a:rPr>
              <a:t>O</a:t>
            </a:r>
            <a:r>
              <a:rPr sz="1200" b="1" spc="-5" dirty="0">
                <a:solidFill>
                  <a:srgbClr val="FFFFFF"/>
                </a:solidFill>
                <a:latin typeface="Arial"/>
                <a:cs typeface="Arial"/>
              </a:rPr>
              <a:t>UT</a:t>
            </a:r>
            <a:r>
              <a:rPr sz="1200" b="1" dirty="0">
                <a:solidFill>
                  <a:srgbClr val="FFFFFF"/>
                </a:solidFill>
                <a:latin typeface="Arial"/>
                <a:cs typeface="Arial"/>
              </a:rPr>
              <a:t>I</a:t>
            </a:r>
            <a:r>
              <a:rPr sz="1200" b="1" spc="-5" dirty="0">
                <a:solidFill>
                  <a:srgbClr val="FFFFFF"/>
                </a:solidFill>
                <a:latin typeface="Arial"/>
                <a:cs typeface="Arial"/>
              </a:rPr>
              <a:t>NE</a:t>
            </a:r>
            <a:endParaRPr sz="1200">
              <a:latin typeface="Arial"/>
              <a:cs typeface="Arial"/>
            </a:endParaRPr>
          </a:p>
        </p:txBody>
      </p:sp>
      <p:sp>
        <p:nvSpPr>
          <p:cNvPr id="30" name="object 30"/>
          <p:cNvSpPr txBox="1"/>
          <p:nvPr/>
        </p:nvSpPr>
        <p:spPr>
          <a:xfrm>
            <a:off x="2174875" y="687706"/>
            <a:ext cx="7842250" cy="1068070"/>
          </a:xfrm>
          <a:prstGeom prst="rect">
            <a:avLst/>
          </a:prstGeom>
        </p:spPr>
        <p:txBody>
          <a:bodyPr vert="horz" wrap="square" lIns="0" tIns="74295" rIns="0" bIns="0" rtlCol="0">
            <a:spAutoFit/>
          </a:bodyPr>
          <a:lstStyle/>
          <a:p>
            <a:pPr marL="12700" marR="5080" indent="372110">
              <a:lnSpc>
                <a:spcPts val="3890"/>
              </a:lnSpc>
              <a:spcBef>
                <a:spcPts val="585"/>
              </a:spcBef>
            </a:pPr>
            <a:r>
              <a:rPr sz="3600" b="1" spc="-40" dirty="0">
                <a:solidFill>
                  <a:srgbClr val="CD9146"/>
                </a:solidFill>
                <a:latin typeface="Arial"/>
                <a:cs typeface="Arial"/>
              </a:rPr>
              <a:t>CASUALTY </a:t>
            </a:r>
            <a:r>
              <a:rPr sz="3600" b="1" spc="-5" dirty="0">
                <a:solidFill>
                  <a:srgbClr val="CD9146"/>
                </a:solidFill>
                <a:latin typeface="Arial"/>
                <a:cs typeface="Arial"/>
              </a:rPr>
              <a:t>COLLECTION </a:t>
            </a:r>
            <a:r>
              <a:rPr sz="3600" b="1" dirty="0">
                <a:solidFill>
                  <a:srgbClr val="CD9146"/>
                </a:solidFill>
                <a:latin typeface="Arial"/>
                <a:cs typeface="Arial"/>
              </a:rPr>
              <a:t>POINT </a:t>
            </a:r>
            <a:r>
              <a:rPr sz="3600" b="1" spc="5" dirty="0">
                <a:solidFill>
                  <a:srgbClr val="CD9146"/>
                </a:solidFill>
                <a:latin typeface="Arial"/>
                <a:cs typeface="Arial"/>
              </a:rPr>
              <a:t> </a:t>
            </a:r>
            <a:r>
              <a:rPr sz="3600" b="1" spc="-60" dirty="0">
                <a:latin typeface="Arial"/>
                <a:cs typeface="Arial"/>
              </a:rPr>
              <a:t>LAYOUT</a:t>
            </a:r>
            <a:r>
              <a:rPr sz="3600" b="1" spc="-160" dirty="0">
                <a:latin typeface="Arial"/>
                <a:cs typeface="Arial"/>
              </a:rPr>
              <a:t> </a:t>
            </a:r>
            <a:r>
              <a:rPr sz="3600" b="1" spc="-5" dirty="0">
                <a:latin typeface="Arial"/>
                <a:cs typeface="Arial"/>
              </a:rPr>
              <a:t>AND</a:t>
            </a:r>
            <a:r>
              <a:rPr sz="3600" b="1" spc="-20" dirty="0">
                <a:latin typeface="Arial"/>
                <a:cs typeface="Arial"/>
              </a:rPr>
              <a:t> </a:t>
            </a:r>
            <a:r>
              <a:rPr sz="3600" b="1" dirty="0">
                <a:latin typeface="Arial"/>
                <a:cs typeface="Arial"/>
              </a:rPr>
              <a:t>MANAGEMENT</a:t>
            </a:r>
            <a:r>
              <a:rPr sz="3600" b="1" spc="-25" dirty="0">
                <a:latin typeface="Arial"/>
                <a:cs typeface="Arial"/>
              </a:rPr>
              <a:t> </a:t>
            </a:r>
            <a:r>
              <a:rPr sz="3600" i="1" dirty="0">
                <a:latin typeface="Arial"/>
                <a:cs typeface="Arial"/>
              </a:rPr>
              <a:t>(cont.)</a:t>
            </a:r>
            <a:endParaRPr sz="3600">
              <a:latin typeface="Arial"/>
              <a:cs typeface="Arial"/>
            </a:endParaRPr>
          </a:p>
        </p:txBody>
      </p:sp>
      <p:grpSp>
        <p:nvGrpSpPr>
          <p:cNvPr id="31" name="object 31"/>
          <p:cNvGrpSpPr/>
          <p:nvPr/>
        </p:nvGrpSpPr>
        <p:grpSpPr>
          <a:xfrm>
            <a:off x="4674870" y="2863596"/>
            <a:ext cx="6223635" cy="2818765"/>
            <a:chOff x="4674870" y="2863596"/>
            <a:chExt cx="6223635" cy="2818765"/>
          </a:xfrm>
        </p:grpSpPr>
        <p:pic>
          <p:nvPicPr>
            <p:cNvPr id="32" name="object 32"/>
            <p:cNvPicPr/>
            <p:nvPr/>
          </p:nvPicPr>
          <p:blipFill>
            <a:blip r:embed="rId17" cstate="print"/>
            <a:stretch>
              <a:fillRect/>
            </a:stretch>
          </p:blipFill>
          <p:spPr>
            <a:xfrm>
              <a:off x="4674870" y="2863596"/>
              <a:ext cx="6223253" cy="2818637"/>
            </a:xfrm>
            <a:prstGeom prst="rect">
              <a:avLst/>
            </a:prstGeom>
          </p:spPr>
        </p:pic>
        <p:sp>
          <p:nvSpPr>
            <p:cNvPr id="33" name="object 33"/>
            <p:cNvSpPr/>
            <p:nvPr/>
          </p:nvSpPr>
          <p:spPr>
            <a:xfrm>
              <a:off x="4739259" y="2889883"/>
              <a:ext cx="5838825" cy="2689860"/>
            </a:xfrm>
            <a:custGeom>
              <a:avLst/>
              <a:gdLst/>
              <a:ahLst/>
              <a:cxnLst/>
              <a:rect l="l" t="t" r="r" b="b"/>
              <a:pathLst>
                <a:path w="5838825" h="2689860">
                  <a:moveTo>
                    <a:pt x="5722696" y="0"/>
                  </a:moveTo>
                  <a:lnTo>
                    <a:pt x="115747" y="0"/>
                  </a:lnTo>
                  <a:lnTo>
                    <a:pt x="70690" y="9095"/>
                  </a:lnTo>
                  <a:lnTo>
                    <a:pt x="33899" y="33899"/>
                  </a:lnTo>
                  <a:lnTo>
                    <a:pt x="9095" y="70690"/>
                  </a:lnTo>
                  <a:lnTo>
                    <a:pt x="0" y="115747"/>
                  </a:lnTo>
                  <a:lnTo>
                    <a:pt x="0" y="2574112"/>
                  </a:lnTo>
                  <a:lnTo>
                    <a:pt x="9095" y="2619169"/>
                  </a:lnTo>
                  <a:lnTo>
                    <a:pt x="33899" y="2655960"/>
                  </a:lnTo>
                  <a:lnTo>
                    <a:pt x="70690" y="2680764"/>
                  </a:lnTo>
                  <a:lnTo>
                    <a:pt x="115747" y="2689860"/>
                  </a:lnTo>
                  <a:lnTo>
                    <a:pt x="5722696" y="2689860"/>
                  </a:lnTo>
                  <a:lnTo>
                    <a:pt x="5767753" y="2680764"/>
                  </a:lnTo>
                  <a:lnTo>
                    <a:pt x="5804544" y="2655960"/>
                  </a:lnTo>
                  <a:lnTo>
                    <a:pt x="5829348" y="2619169"/>
                  </a:lnTo>
                  <a:lnTo>
                    <a:pt x="5838444" y="2574112"/>
                  </a:lnTo>
                  <a:lnTo>
                    <a:pt x="5838444" y="115747"/>
                  </a:lnTo>
                  <a:lnTo>
                    <a:pt x="5829348" y="70690"/>
                  </a:lnTo>
                  <a:lnTo>
                    <a:pt x="5804544" y="33899"/>
                  </a:lnTo>
                  <a:lnTo>
                    <a:pt x="5767753" y="9095"/>
                  </a:lnTo>
                  <a:lnTo>
                    <a:pt x="5722696" y="0"/>
                  </a:lnTo>
                  <a:close/>
                </a:path>
              </a:pathLst>
            </a:custGeom>
            <a:solidFill>
              <a:srgbClr val="F0F1F1"/>
            </a:solidFill>
          </p:spPr>
          <p:txBody>
            <a:bodyPr wrap="square" lIns="0" tIns="0" rIns="0" bIns="0" rtlCol="0"/>
            <a:lstStyle/>
            <a:p>
              <a:endParaRPr/>
            </a:p>
          </p:txBody>
        </p:sp>
        <p:sp>
          <p:nvSpPr>
            <p:cNvPr id="34" name="object 34"/>
            <p:cNvSpPr/>
            <p:nvPr/>
          </p:nvSpPr>
          <p:spPr>
            <a:xfrm>
              <a:off x="4739259" y="2889883"/>
              <a:ext cx="5838825" cy="2689860"/>
            </a:xfrm>
            <a:custGeom>
              <a:avLst/>
              <a:gdLst/>
              <a:ahLst/>
              <a:cxnLst/>
              <a:rect l="l" t="t" r="r" b="b"/>
              <a:pathLst>
                <a:path w="5838825" h="2689860">
                  <a:moveTo>
                    <a:pt x="0" y="115747"/>
                  </a:moveTo>
                  <a:lnTo>
                    <a:pt x="9095" y="70690"/>
                  </a:lnTo>
                  <a:lnTo>
                    <a:pt x="33899" y="33899"/>
                  </a:lnTo>
                  <a:lnTo>
                    <a:pt x="70690" y="9095"/>
                  </a:lnTo>
                  <a:lnTo>
                    <a:pt x="115747" y="0"/>
                  </a:lnTo>
                  <a:lnTo>
                    <a:pt x="5722696" y="0"/>
                  </a:lnTo>
                  <a:lnTo>
                    <a:pt x="5767753" y="9095"/>
                  </a:lnTo>
                  <a:lnTo>
                    <a:pt x="5804544" y="33899"/>
                  </a:lnTo>
                  <a:lnTo>
                    <a:pt x="5829348" y="70690"/>
                  </a:lnTo>
                  <a:lnTo>
                    <a:pt x="5838444" y="115747"/>
                  </a:lnTo>
                  <a:lnTo>
                    <a:pt x="5838444" y="2574112"/>
                  </a:lnTo>
                  <a:lnTo>
                    <a:pt x="5829348" y="2619169"/>
                  </a:lnTo>
                  <a:lnTo>
                    <a:pt x="5804544" y="2655960"/>
                  </a:lnTo>
                  <a:lnTo>
                    <a:pt x="5767753" y="2680764"/>
                  </a:lnTo>
                  <a:lnTo>
                    <a:pt x="5722696" y="2689860"/>
                  </a:lnTo>
                  <a:lnTo>
                    <a:pt x="115747" y="2689860"/>
                  </a:lnTo>
                  <a:lnTo>
                    <a:pt x="70690" y="2680764"/>
                  </a:lnTo>
                  <a:lnTo>
                    <a:pt x="33899" y="2655960"/>
                  </a:lnTo>
                  <a:lnTo>
                    <a:pt x="9095" y="2619169"/>
                  </a:lnTo>
                  <a:lnTo>
                    <a:pt x="0" y="2574112"/>
                  </a:lnTo>
                  <a:lnTo>
                    <a:pt x="0" y="115747"/>
                  </a:lnTo>
                  <a:close/>
                </a:path>
              </a:pathLst>
            </a:custGeom>
            <a:ln w="25400">
              <a:solidFill>
                <a:srgbClr val="F0F1F1"/>
              </a:solidFill>
            </a:ln>
          </p:spPr>
          <p:txBody>
            <a:bodyPr wrap="square" lIns="0" tIns="0" rIns="0" bIns="0" rtlCol="0"/>
            <a:lstStyle/>
            <a:p>
              <a:endParaRPr/>
            </a:p>
          </p:txBody>
        </p:sp>
      </p:grpSp>
      <p:sp>
        <p:nvSpPr>
          <p:cNvPr id="35" name="object 35"/>
          <p:cNvSpPr txBox="1"/>
          <p:nvPr/>
        </p:nvSpPr>
        <p:spPr>
          <a:xfrm>
            <a:off x="5058568" y="3650284"/>
            <a:ext cx="5724525" cy="330200"/>
          </a:xfrm>
          <a:prstGeom prst="rect">
            <a:avLst/>
          </a:prstGeom>
        </p:spPr>
        <p:txBody>
          <a:bodyPr vert="horz" wrap="square" lIns="0" tIns="12065" rIns="0" bIns="0" rtlCol="0">
            <a:spAutoFit/>
          </a:bodyPr>
          <a:lstStyle/>
          <a:p>
            <a:pPr marL="38100">
              <a:lnSpc>
                <a:spcPct val="100000"/>
              </a:lnSpc>
              <a:spcBef>
                <a:spcPts val="95"/>
              </a:spcBef>
            </a:pPr>
            <a:r>
              <a:rPr sz="1400" spc="-5" dirty="0">
                <a:latin typeface="Arial MT"/>
                <a:cs typeface="Arial MT"/>
              </a:rPr>
              <a:t>Suggestions</a:t>
            </a:r>
            <a:r>
              <a:rPr sz="1400" spc="-20" dirty="0">
                <a:latin typeface="Arial MT"/>
                <a:cs typeface="Arial MT"/>
              </a:rPr>
              <a:t> </a:t>
            </a:r>
            <a:r>
              <a:rPr sz="1400" spc="-5" dirty="0">
                <a:latin typeface="Arial MT"/>
                <a:cs typeface="Arial MT"/>
              </a:rPr>
              <a:t>for</a:t>
            </a:r>
            <a:r>
              <a:rPr sz="1400" spc="-10" dirty="0">
                <a:latin typeface="Arial MT"/>
                <a:cs typeface="Arial MT"/>
              </a:rPr>
              <a:t> </a:t>
            </a:r>
            <a:r>
              <a:rPr sz="1400" spc="-5" dirty="0">
                <a:latin typeface="Arial MT"/>
                <a:cs typeface="Arial MT"/>
              </a:rPr>
              <a:t>different</a:t>
            </a:r>
            <a:r>
              <a:rPr sz="1400" spc="-20" dirty="0">
                <a:latin typeface="Arial MT"/>
                <a:cs typeface="Arial MT"/>
              </a:rPr>
              <a:t> </a:t>
            </a:r>
            <a:r>
              <a:rPr sz="1400" spc="-5" dirty="0">
                <a:latin typeface="Arial MT"/>
                <a:cs typeface="Arial MT"/>
              </a:rPr>
              <a:t>injury</a:t>
            </a:r>
            <a:r>
              <a:rPr sz="1400" spc="-10" dirty="0">
                <a:latin typeface="Arial MT"/>
                <a:cs typeface="Arial MT"/>
              </a:rPr>
              <a:t> </a:t>
            </a:r>
            <a:r>
              <a:rPr sz="1400" spc="-5" dirty="0">
                <a:latin typeface="Arial MT"/>
                <a:cs typeface="Arial MT"/>
              </a:rPr>
              <a:t>patterns</a:t>
            </a:r>
            <a:r>
              <a:rPr sz="1400" spc="-10" dirty="0">
                <a:latin typeface="Arial MT"/>
                <a:cs typeface="Arial MT"/>
              </a:rPr>
              <a:t> </a:t>
            </a:r>
            <a:r>
              <a:rPr sz="1400" spc="-5" dirty="0">
                <a:latin typeface="Arial MT"/>
                <a:cs typeface="Arial MT"/>
              </a:rPr>
              <a:t>in</a:t>
            </a:r>
            <a:r>
              <a:rPr sz="1400" dirty="0">
                <a:latin typeface="Arial MT"/>
                <a:cs typeface="Arial MT"/>
              </a:rPr>
              <a:t> </a:t>
            </a:r>
            <a:r>
              <a:rPr sz="1400" spc="-5" dirty="0">
                <a:latin typeface="Arial MT"/>
                <a:cs typeface="Arial MT"/>
              </a:rPr>
              <a:t>this category</a:t>
            </a:r>
            <a:r>
              <a:rPr sz="1400" spc="-15" dirty="0">
                <a:latin typeface="Arial MT"/>
                <a:cs typeface="Arial MT"/>
              </a:rPr>
              <a:t> </a:t>
            </a:r>
            <a:r>
              <a:rPr sz="1400" spc="-315" dirty="0">
                <a:latin typeface="Arial MT"/>
                <a:cs typeface="Arial MT"/>
              </a:rPr>
              <a:t>ar</a:t>
            </a:r>
            <a:r>
              <a:rPr sz="3000" b="1" spc="-472" baseline="-20833" dirty="0">
                <a:solidFill>
                  <a:srgbClr val="7E7E7E"/>
                </a:solidFill>
                <a:latin typeface="Arial"/>
                <a:cs typeface="Arial"/>
              </a:rPr>
              <a:t>O</a:t>
            </a:r>
            <a:r>
              <a:rPr sz="1400" spc="-315" dirty="0">
                <a:latin typeface="Arial MT"/>
                <a:cs typeface="Arial MT"/>
              </a:rPr>
              <a:t>e:</a:t>
            </a:r>
            <a:r>
              <a:rPr sz="1400" spc="-275" dirty="0">
                <a:latin typeface="Arial MT"/>
                <a:cs typeface="Arial MT"/>
              </a:rPr>
              <a:t> </a:t>
            </a:r>
            <a:r>
              <a:rPr sz="3000" b="1" spc="-7" baseline="-20833" dirty="0">
                <a:solidFill>
                  <a:srgbClr val="7E7E7E"/>
                </a:solidFill>
                <a:latin typeface="Arial"/>
                <a:cs typeface="Arial"/>
              </a:rPr>
              <a:t>utgoing</a:t>
            </a:r>
            <a:endParaRPr sz="3000" baseline="-20833">
              <a:latin typeface="Arial"/>
              <a:cs typeface="Arial"/>
            </a:endParaRPr>
          </a:p>
        </p:txBody>
      </p:sp>
      <p:sp>
        <p:nvSpPr>
          <p:cNvPr id="36" name="object 36"/>
          <p:cNvSpPr txBox="1"/>
          <p:nvPr/>
        </p:nvSpPr>
        <p:spPr>
          <a:xfrm>
            <a:off x="5058568" y="3990817"/>
            <a:ext cx="5866130" cy="330200"/>
          </a:xfrm>
          <a:prstGeom prst="rect">
            <a:avLst/>
          </a:prstGeom>
        </p:spPr>
        <p:txBody>
          <a:bodyPr vert="horz" wrap="square" lIns="0" tIns="12065" rIns="0" bIns="0" rtlCol="0">
            <a:spAutoFit/>
          </a:bodyPr>
          <a:lstStyle/>
          <a:p>
            <a:pPr marL="180975" indent="-143510">
              <a:lnSpc>
                <a:spcPct val="100000"/>
              </a:lnSpc>
              <a:spcBef>
                <a:spcPts val="95"/>
              </a:spcBef>
              <a:buChar char="•"/>
              <a:tabLst>
                <a:tab pos="181610" algn="l"/>
              </a:tabLst>
            </a:pPr>
            <a:r>
              <a:rPr sz="1400" spc="-5" dirty="0">
                <a:latin typeface="Arial MT"/>
                <a:cs typeface="Arial MT"/>
              </a:rPr>
              <a:t>Isolated,</a:t>
            </a:r>
            <a:r>
              <a:rPr sz="1400" spc="-10" dirty="0">
                <a:latin typeface="Arial MT"/>
                <a:cs typeface="Arial MT"/>
              </a:rPr>
              <a:t> </a:t>
            </a:r>
            <a:r>
              <a:rPr sz="1400" spc="-5" dirty="0">
                <a:latin typeface="Arial MT"/>
                <a:cs typeface="Arial MT"/>
              </a:rPr>
              <a:t>open</a:t>
            </a:r>
            <a:r>
              <a:rPr sz="1400" spc="-10" dirty="0">
                <a:latin typeface="Arial MT"/>
                <a:cs typeface="Arial MT"/>
              </a:rPr>
              <a:t> </a:t>
            </a:r>
            <a:r>
              <a:rPr sz="1400" spc="-5" dirty="0">
                <a:latin typeface="Arial MT"/>
                <a:cs typeface="Arial MT"/>
              </a:rPr>
              <a:t>extremity</a:t>
            </a:r>
            <a:r>
              <a:rPr sz="1400" dirty="0">
                <a:latin typeface="Arial MT"/>
                <a:cs typeface="Arial MT"/>
              </a:rPr>
              <a:t> </a:t>
            </a:r>
            <a:r>
              <a:rPr sz="1400" spc="-5" dirty="0">
                <a:latin typeface="Arial MT"/>
                <a:cs typeface="Arial MT"/>
              </a:rPr>
              <a:t>fracture</a:t>
            </a:r>
            <a:r>
              <a:rPr sz="1400" spc="-15" dirty="0">
                <a:latin typeface="Arial MT"/>
                <a:cs typeface="Arial MT"/>
              </a:rPr>
              <a:t> </a:t>
            </a:r>
            <a:r>
              <a:rPr sz="1400" spc="-5" dirty="0">
                <a:latin typeface="Arial MT"/>
                <a:cs typeface="Arial MT"/>
              </a:rPr>
              <a:t>with</a:t>
            </a:r>
            <a:r>
              <a:rPr sz="1400" spc="20" dirty="0">
                <a:latin typeface="Arial MT"/>
                <a:cs typeface="Arial MT"/>
              </a:rPr>
              <a:t> </a:t>
            </a:r>
            <a:r>
              <a:rPr sz="1400" spc="-5" dirty="0">
                <a:latin typeface="Arial MT"/>
                <a:cs typeface="Arial MT"/>
              </a:rPr>
              <a:t>bleeding</a:t>
            </a:r>
            <a:r>
              <a:rPr sz="1400" spc="-15" dirty="0">
                <a:latin typeface="Arial MT"/>
                <a:cs typeface="Arial MT"/>
              </a:rPr>
              <a:t> </a:t>
            </a:r>
            <a:r>
              <a:rPr sz="1400" spc="-30" dirty="0">
                <a:latin typeface="Arial MT"/>
                <a:cs typeface="Arial MT"/>
              </a:rPr>
              <a:t>controlled</a:t>
            </a:r>
            <a:r>
              <a:rPr sz="3000" b="1" spc="-44" baseline="-13888" dirty="0">
                <a:solidFill>
                  <a:srgbClr val="7E7E7E"/>
                </a:solidFill>
                <a:latin typeface="Arial"/>
                <a:cs typeface="Arial"/>
              </a:rPr>
              <a:t>Casualties</a:t>
            </a:r>
            <a:endParaRPr sz="3000" baseline="-13888">
              <a:latin typeface="Arial"/>
              <a:cs typeface="Arial"/>
            </a:endParaRPr>
          </a:p>
        </p:txBody>
      </p:sp>
      <p:sp>
        <p:nvSpPr>
          <p:cNvPr id="37" name="object 37"/>
          <p:cNvSpPr txBox="1"/>
          <p:nvPr/>
        </p:nvSpPr>
        <p:spPr>
          <a:xfrm>
            <a:off x="5058568" y="4280427"/>
            <a:ext cx="4194175" cy="878840"/>
          </a:xfrm>
          <a:prstGeom prst="rect">
            <a:avLst/>
          </a:prstGeom>
        </p:spPr>
        <p:txBody>
          <a:bodyPr vert="horz" wrap="square" lIns="0" tIns="12065" rIns="0" bIns="0" rtlCol="0">
            <a:spAutoFit/>
          </a:bodyPr>
          <a:lstStyle/>
          <a:p>
            <a:pPr marL="180975" indent="-143510">
              <a:lnSpc>
                <a:spcPct val="100000"/>
              </a:lnSpc>
              <a:spcBef>
                <a:spcPts val="95"/>
              </a:spcBef>
              <a:buChar char="•"/>
              <a:tabLst>
                <a:tab pos="181610" algn="l"/>
              </a:tabLst>
            </a:pPr>
            <a:r>
              <a:rPr sz="1400" spc="-5" dirty="0">
                <a:latin typeface="Arial MT"/>
                <a:cs typeface="Arial MT"/>
              </a:rPr>
              <a:t>Extremity</a:t>
            </a:r>
            <a:r>
              <a:rPr sz="1400" spc="-15" dirty="0">
                <a:latin typeface="Arial MT"/>
                <a:cs typeface="Arial MT"/>
              </a:rPr>
              <a:t> </a:t>
            </a:r>
            <a:r>
              <a:rPr sz="1400" spc="-5" dirty="0">
                <a:latin typeface="Arial MT"/>
                <a:cs typeface="Arial MT"/>
              </a:rPr>
              <a:t>injury</a:t>
            </a:r>
            <a:r>
              <a:rPr sz="1400" spc="-10" dirty="0">
                <a:latin typeface="Arial MT"/>
                <a:cs typeface="Arial MT"/>
              </a:rPr>
              <a:t> </a:t>
            </a:r>
            <a:r>
              <a:rPr sz="1400" spc="-5" dirty="0">
                <a:latin typeface="Arial MT"/>
                <a:cs typeface="Arial MT"/>
              </a:rPr>
              <a:t>with a</a:t>
            </a:r>
            <a:r>
              <a:rPr sz="1400" dirty="0">
                <a:latin typeface="Arial MT"/>
                <a:cs typeface="Arial MT"/>
              </a:rPr>
              <a:t> </a:t>
            </a:r>
            <a:r>
              <a:rPr sz="1400" spc="-5" dirty="0">
                <a:latin typeface="Arial MT"/>
                <a:cs typeface="Arial MT"/>
              </a:rPr>
              <a:t>tourniquet</a:t>
            </a:r>
            <a:r>
              <a:rPr sz="1400" spc="-20" dirty="0">
                <a:latin typeface="Arial MT"/>
                <a:cs typeface="Arial MT"/>
              </a:rPr>
              <a:t> </a:t>
            </a:r>
            <a:r>
              <a:rPr sz="1400" spc="-5" dirty="0">
                <a:latin typeface="Arial MT"/>
                <a:cs typeface="Arial MT"/>
              </a:rPr>
              <a:t>in place</a:t>
            </a:r>
            <a:endParaRPr sz="1400">
              <a:latin typeface="Arial MT"/>
              <a:cs typeface="Arial MT"/>
            </a:endParaRPr>
          </a:p>
          <a:p>
            <a:pPr marL="180975" indent="-143510">
              <a:lnSpc>
                <a:spcPct val="100000"/>
              </a:lnSpc>
              <a:buChar char="•"/>
              <a:tabLst>
                <a:tab pos="181610" algn="l"/>
              </a:tabLst>
            </a:pPr>
            <a:r>
              <a:rPr sz="1400" spc="-5" dirty="0">
                <a:latin typeface="Arial MT"/>
                <a:cs typeface="Arial MT"/>
              </a:rPr>
              <a:t>Penetrating</a:t>
            </a:r>
            <a:r>
              <a:rPr sz="1400" spc="-25" dirty="0">
                <a:latin typeface="Arial MT"/>
                <a:cs typeface="Arial MT"/>
              </a:rPr>
              <a:t> </a:t>
            </a:r>
            <a:r>
              <a:rPr sz="1400" spc="-5" dirty="0">
                <a:latin typeface="Arial MT"/>
                <a:cs typeface="Arial MT"/>
              </a:rPr>
              <a:t>or other</a:t>
            </a:r>
            <a:r>
              <a:rPr sz="1400" spc="-25" dirty="0">
                <a:latin typeface="Arial MT"/>
                <a:cs typeface="Arial MT"/>
              </a:rPr>
              <a:t> </a:t>
            </a:r>
            <a:r>
              <a:rPr sz="1400" spc="-5" dirty="0">
                <a:latin typeface="Arial MT"/>
                <a:cs typeface="Arial MT"/>
              </a:rPr>
              <a:t>serious</a:t>
            </a:r>
            <a:r>
              <a:rPr sz="1400" spc="-15" dirty="0">
                <a:latin typeface="Arial MT"/>
                <a:cs typeface="Arial MT"/>
              </a:rPr>
              <a:t> </a:t>
            </a:r>
            <a:r>
              <a:rPr sz="1400" spc="-5" dirty="0">
                <a:latin typeface="Arial MT"/>
                <a:cs typeface="Arial MT"/>
              </a:rPr>
              <a:t>eye injury</a:t>
            </a:r>
            <a:endParaRPr sz="1400">
              <a:latin typeface="Arial MT"/>
              <a:cs typeface="Arial MT"/>
            </a:endParaRPr>
          </a:p>
          <a:p>
            <a:pPr marL="180975" indent="-143510">
              <a:lnSpc>
                <a:spcPct val="100000"/>
              </a:lnSpc>
              <a:buChar char="•"/>
              <a:tabLst>
                <a:tab pos="181610" algn="l"/>
              </a:tabLst>
            </a:pPr>
            <a:r>
              <a:rPr sz="1400" spc="-5" dirty="0">
                <a:latin typeface="Arial MT"/>
                <a:cs typeface="Arial MT"/>
              </a:rPr>
              <a:t>Significant soft-tissue</a:t>
            </a:r>
            <a:r>
              <a:rPr sz="1400" spc="-10" dirty="0">
                <a:latin typeface="Arial MT"/>
                <a:cs typeface="Arial MT"/>
              </a:rPr>
              <a:t> </a:t>
            </a:r>
            <a:r>
              <a:rPr sz="1400" spc="-345" dirty="0">
                <a:latin typeface="Arial MT"/>
                <a:cs typeface="Arial MT"/>
              </a:rPr>
              <a:t>in</a:t>
            </a:r>
            <a:r>
              <a:rPr sz="2100" b="1" spc="-517" baseline="9920" dirty="0">
                <a:solidFill>
                  <a:srgbClr val="BC222C"/>
                </a:solidFill>
                <a:latin typeface="Arial"/>
                <a:cs typeface="Arial"/>
              </a:rPr>
              <a:t>IM</a:t>
            </a:r>
            <a:r>
              <a:rPr sz="1400" spc="-345" dirty="0">
                <a:latin typeface="Arial MT"/>
                <a:cs typeface="Arial MT"/>
              </a:rPr>
              <a:t>ju</a:t>
            </a:r>
            <a:r>
              <a:rPr sz="2100" b="1" spc="-517" baseline="9920" dirty="0">
                <a:solidFill>
                  <a:srgbClr val="BC222C"/>
                </a:solidFill>
                <a:latin typeface="Arial"/>
                <a:cs typeface="Arial"/>
              </a:rPr>
              <a:t>M</a:t>
            </a:r>
            <a:r>
              <a:rPr sz="1400" spc="-345" dirty="0">
                <a:latin typeface="Arial MT"/>
                <a:cs typeface="Arial MT"/>
              </a:rPr>
              <a:t>ry</a:t>
            </a:r>
            <a:r>
              <a:rPr sz="2100" b="1" spc="-517" baseline="9920" dirty="0">
                <a:solidFill>
                  <a:srgbClr val="BC222C"/>
                </a:solidFill>
                <a:latin typeface="Arial"/>
                <a:cs typeface="Arial"/>
              </a:rPr>
              <a:t>E</a:t>
            </a:r>
            <a:r>
              <a:rPr sz="1400" spc="-345" dirty="0">
                <a:latin typeface="Arial MT"/>
                <a:cs typeface="Arial MT"/>
              </a:rPr>
              <a:t>w</a:t>
            </a:r>
            <a:r>
              <a:rPr sz="2100" b="1" spc="-517" baseline="9920" dirty="0">
                <a:solidFill>
                  <a:srgbClr val="BC222C"/>
                </a:solidFill>
                <a:latin typeface="Arial"/>
                <a:cs typeface="Arial"/>
              </a:rPr>
              <a:t>D</a:t>
            </a:r>
            <a:r>
              <a:rPr sz="1400" spc="-345" dirty="0">
                <a:latin typeface="Arial MT"/>
                <a:cs typeface="Arial MT"/>
              </a:rPr>
              <a:t>i</a:t>
            </a:r>
            <a:r>
              <a:rPr sz="2100" b="1" spc="-517" baseline="9920" dirty="0">
                <a:solidFill>
                  <a:srgbClr val="BC222C"/>
                </a:solidFill>
                <a:latin typeface="Arial"/>
                <a:cs typeface="Arial"/>
              </a:rPr>
              <a:t>I</a:t>
            </a:r>
            <a:r>
              <a:rPr sz="1400" spc="-345" dirty="0">
                <a:latin typeface="Arial MT"/>
                <a:cs typeface="Arial MT"/>
              </a:rPr>
              <a:t>t</a:t>
            </a:r>
            <a:r>
              <a:rPr sz="2100" b="1" spc="-517" baseline="9920" dirty="0">
                <a:solidFill>
                  <a:srgbClr val="BC222C"/>
                </a:solidFill>
                <a:latin typeface="Arial"/>
                <a:cs typeface="Arial"/>
              </a:rPr>
              <a:t>A</a:t>
            </a:r>
            <a:r>
              <a:rPr sz="1400" spc="-345" dirty="0">
                <a:latin typeface="Arial MT"/>
                <a:cs typeface="Arial MT"/>
              </a:rPr>
              <a:t>ho</a:t>
            </a:r>
            <a:r>
              <a:rPr sz="2100" b="1" spc="-517" baseline="9920" dirty="0">
                <a:solidFill>
                  <a:srgbClr val="BC222C"/>
                </a:solidFill>
                <a:latin typeface="Arial"/>
                <a:cs typeface="Arial"/>
              </a:rPr>
              <a:t>T</a:t>
            </a:r>
            <a:r>
              <a:rPr sz="1400" spc="-345" dirty="0">
                <a:latin typeface="Arial MT"/>
                <a:cs typeface="Arial MT"/>
              </a:rPr>
              <a:t>u</a:t>
            </a:r>
            <a:r>
              <a:rPr sz="2100" b="1" spc="-517" baseline="9920" dirty="0">
                <a:solidFill>
                  <a:srgbClr val="BC222C"/>
                </a:solidFill>
                <a:latin typeface="Arial"/>
                <a:cs typeface="Arial"/>
              </a:rPr>
              <a:t>E</a:t>
            </a:r>
            <a:r>
              <a:rPr sz="1400" spc="-345" dirty="0">
                <a:latin typeface="Arial MT"/>
                <a:cs typeface="Arial MT"/>
              </a:rPr>
              <a:t>t </a:t>
            </a:r>
            <a:r>
              <a:rPr sz="1400" spc="-340" dirty="0">
                <a:latin typeface="Arial MT"/>
                <a:cs typeface="Arial MT"/>
              </a:rPr>
              <a:t> </a:t>
            </a:r>
            <a:r>
              <a:rPr sz="1400" spc="-5" dirty="0">
                <a:latin typeface="Arial MT"/>
                <a:cs typeface="Arial MT"/>
              </a:rPr>
              <a:t>major</a:t>
            </a:r>
            <a:r>
              <a:rPr sz="1400" spc="-10" dirty="0">
                <a:latin typeface="Arial MT"/>
                <a:cs typeface="Arial MT"/>
              </a:rPr>
              <a:t> </a:t>
            </a:r>
            <a:r>
              <a:rPr sz="1400" spc="-5" dirty="0">
                <a:latin typeface="Arial MT"/>
                <a:cs typeface="Arial MT"/>
              </a:rPr>
              <a:t>bleeding</a:t>
            </a:r>
            <a:endParaRPr sz="1400">
              <a:latin typeface="Arial MT"/>
              <a:cs typeface="Arial MT"/>
            </a:endParaRPr>
          </a:p>
          <a:p>
            <a:pPr marL="180975" indent="-143510">
              <a:lnSpc>
                <a:spcPct val="100000"/>
              </a:lnSpc>
              <a:spcBef>
                <a:spcPts val="5"/>
              </a:spcBef>
              <a:buChar char="•"/>
              <a:tabLst>
                <a:tab pos="181610" algn="l"/>
              </a:tabLst>
            </a:pPr>
            <a:r>
              <a:rPr sz="1400" spc="-5" dirty="0">
                <a:latin typeface="Arial MT"/>
                <a:cs typeface="Arial MT"/>
              </a:rPr>
              <a:t>Burns</a:t>
            </a:r>
            <a:r>
              <a:rPr sz="1400" spc="-15" dirty="0">
                <a:latin typeface="Arial MT"/>
                <a:cs typeface="Arial MT"/>
              </a:rPr>
              <a:t> </a:t>
            </a:r>
            <a:r>
              <a:rPr sz="1400" spc="-5" dirty="0">
                <a:latin typeface="Arial MT"/>
                <a:cs typeface="Arial MT"/>
              </a:rPr>
              <a:t>of</a:t>
            </a:r>
            <a:r>
              <a:rPr sz="1400" spc="-15" dirty="0">
                <a:latin typeface="Arial MT"/>
                <a:cs typeface="Arial MT"/>
              </a:rPr>
              <a:t> </a:t>
            </a:r>
            <a:r>
              <a:rPr sz="1400" spc="-5" dirty="0">
                <a:latin typeface="Arial MT"/>
                <a:cs typeface="Arial MT"/>
              </a:rPr>
              <a:t>10% to</a:t>
            </a:r>
            <a:r>
              <a:rPr sz="1400" spc="-15" dirty="0">
                <a:latin typeface="Arial MT"/>
                <a:cs typeface="Arial MT"/>
              </a:rPr>
              <a:t> </a:t>
            </a:r>
            <a:r>
              <a:rPr sz="1400" spc="-5" dirty="0">
                <a:latin typeface="Arial MT"/>
                <a:cs typeface="Arial MT"/>
              </a:rPr>
              <a:t>20%</a:t>
            </a:r>
            <a:r>
              <a:rPr sz="1400" spc="-35" dirty="0">
                <a:latin typeface="Arial MT"/>
                <a:cs typeface="Arial MT"/>
              </a:rPr>
              <a:t> </a:t>
            </a:r>
            <a:r>
              <a:rPr sz="1400" spc="-10" dirty="0">
                <a:latin typeface="Arial MT"/>
                <a:cs typeface="Arial MT"/>
              </a:rPr>
              <a:t>TBSA</a:t>
            </a:r>
            <a:endParaRPr sz="1400">
              <a:latin typeface="Arial MT"/>
              <a:cs typeface="Arial MT"/>
            </a:endParaRPr>
          </a:p>
        </p:txBody>
      </p:sp>
      <p:sp>
        <p:nvSpPr>
          <p:cNvPr id="38" name="object 38"/>
          <p:cNvSpPr/>
          <p:nvPr/>
        </p:nvSpPr>
        <p:spPr>
          <a:xfrm>
            <a:off x="5064252" y="3131057"/>
            <a:ext cx="967740" cy="260350"/>
          </a:xfrm>
          <a:custGeom>
            <a:avLst/>
            <a:gdLst/>
            <a:ahLst/>
            <a:cxnLst/>
            <a:rect l="l" t="t" r="r" b="b"/>
            <a:pathLst>
              <a:path w="967739" h="260350">
                <a:moveTo>
                  <a:pt x="837819" y="0"/>
                </a:moveTo>
                <a:lnTo>
                  <a:pt x="129921" y="0"/>
                </a:lnTo>
                <a:lnTo>
                  <a:pt x="79349" y="10209"/>
                </a:lnTo>
                <a:lnTo>
                  <a:pt x="38052" y="38052"/>
                </a:lnTo>
                <a:lnTo>
                  <a:pt x="10209" y="79349"/>
                </a:lnTo>
                <a:lnTo>
                  <a:pt x="0" y="129921"/>
                </a:lnTo>
                <a:lnTo>
                  <a:pt x="10209" y="180492"/>
                </a:lnTo>
                <a:lnTo>
                  <a:pt x="38052" y="221789"/>
                </a:lnTo>
                <a:lnTo>
                  <a:pt x="79349" y="249632"/>
                </a:lnTo>
                <a:lnTo>
                  <a:pt x="129921" y="259842"/>
                </a:lnTo>
                <a:lnTo>
                  <a:pt x="837819" y="259842"/>
                </a:lnTo>
                <a:lnTo>
                  <a:pt x="888390" y="249632"/>
                </a:lnTo>
                <a:lnTo>
                  <a:pt x="929687" y="221789"/>
                </a:lnTo>
                <a:lnTo>
                  <a:pt x="957530" y="180492"/>
                </a:lnTo>
                <a:lnTo>
                  <a:pt x="967740" y="129921"/>
                </a:lnTo>
                <a:lnTo>
                  <a:pt x="957530" y="79349"/>
                </a:lnTo>
                <a:lnTo>
                  <a:pt x="929687" y="38052"/>
                </a:lnTo>
                <a:lnTo>
                  <a:pt x="888390" y="10209"/>
                </a:lnTo>
                <a:lnTo>
                  <a:pt x="837819" y="0"/>
                </a:lnTo>
                <a:close/>
              </a:path>
            </a:pathLst>
          </a:custGeom>
          <a:solidFill>
            <a:srgbClr val="F4921F"/>
          </a:solidFill>
        </p:spPr>
        <p:txBody>
          <a:bodyPr wrap="square" lIns="0" tIns="0" rIns="0" bIns="0" rtlCol="0"/>
          <a:lstStyle/>
          <a:p>
            <a:endParaRPr/>
          </a:p>
        </p:txBody>
      </p:sp>
      <p:sp>
        <p:nvSpPr>
          <p:cNvPr id="39" name="object 39"/>
          <p:cNvSpPr txBox="1"/>
          <p:nvPr/>
        </p:nvSpPr>
        <p:spPr>
          <a:xfrm>
            <a:off x="5058568" y="3126681"/>
            <a:ext cx="3279140" cy="625475"/>
          </a:xfrm>
          <a:prstGeom prst="rect">
            <a:avLst/>
          </a:prstGeom>
        </p:spPr>
        <p:txBody>
          <a:bodyPr vert="horz" wrap="square" lIns="0" tIns="12065" rIns="0" bIns="0" rtlCol="0">
            <a:spAutoFit/>
          </a:bodyPr>
          <a:lstStyle/>
          <a:p>
            <a:pPr marL="128905">
              <a:lnSpc>
                <a:spcPts val="1590"/>
              </a:lnSpc>
              <a:spcBef>
                <a:spcPts val="95"/>
              </a:spcBef>
            </a:pPr>
            <a:r>
              <a:rPr sz="1200" b="1" spc="-125" dirty="0">
                <a:solidFill>
                  <a:srgbClr val="FFFFFF"/>
                </a:solidFill>
                <a:latin typeface="Arial"/>
                <a:cs typeface="Arial"/>
              </a:rPr>
              <a:t>PRIORI</a:t>
            </a:r>
            <a:r>
              <a:rPr sz="2100" b="1" spc="-187" baseline="9920" dirty="0">
                <a:solidFill>
                  <a:srgbClr val="938D5C"/>
                </a:solidFill>
                <a:latin typeface="Arial"/>
                <a:cs typeface="Arial"/>
              </a:rPr>
              <a:t>M</a:t>
            </a:r>
            <a:r>
              <a:rPr sz="1200" b="1" spc="-125" dirty="0">
                <a:solidFill>
                  <a:srgbClr val="FFFFFF"/>
                </a:solidFill>
                <a:latin typeface="Arial"/>
                <a:cs typeface="Arial"/>
              </a:rPr>
              <a:t>TY</a:t>
            </a:r>
            <a:r>
              <a:rPr sz="2100" b="1" spc="-187" baseline="9920" dirty="0">
                <a:solidFill>
                  <a:srgbClr val="938D5C"/>
                </a:solidFill>
                <a:latin typeface="Arial"/>
                <a:cs typeface="Arial"/>
              </a:rPr>
              <a:t>INIMAL</a:t>
            </a:r>
            <a:endParaRPr sz="2100" baseline="9920">
              <a:latin typeface="Arial"/>
              <a:cs typeface="Arial"/>
            </a:endParaRPr>
          </a:p>
          <a:p>
            <a:pPr marL="415925">
              <a:lnSpc>
                <a:spcPts val="1520"/>
              </a:lnSpc>
            </a:pPr>
            <a:r>
              <a:rPr sz="1400" b="1" spc="-15" dirty="0">
                <a:solidFill>
                  <a:srgbClr val="BBB5A3"/>
                </a:solidFill>
                <a:latin typeface="Arial"/>
                <a:cs typeface="Arial"/>
              </a:rPr>
              <a:t>/EXPECTANT</a:t>
            </a:r>
            <a:endParaRPr sz="1400">
              <a:latin typeface="Arial"/>
              <a:cs typeface="Arial"/>
            </a:endParaRPr>
          </a:p>
          <a:p>
            <a:pPr marL="38100">
              <a:lnSpc>
                <a:spcPts val="1610"/>
              </a:lnSpc>
            </a:pPr>
            <a:r>
              <a:rPr sz="1400" spc="-5" dirty="0">
                <a:latin typeface="Arial MT"/>
                <a:cs typeface="Arial MT"/>
              </a:rPr>
              <a:t>Evacuation</a:t>
            </a:r>
            <a:r>
              <a:rPr sz="1400" spc="-25" dirty="0">
                <a:latin typeface="Arial MT"/>
                <a:cs typeface="Arial MT"/>
              </a:rPr>
              <a:t> </a:t>
            </a:r>
            <a:r>
              <a:rPr sz="1400" spc="-5" dirty="0">
                <a:latin typeface="Arial MT"/>
                <a:cs typeface="Arial MT"/>
              </a:rPr>
              <a:t>within</a:t>
            </a:r>
            <a:r>
              <a:rPr sz="1400" spc="-10" dirty="0">
                <a:latin typeface="Arial MT"/>
                <a:cs typeface="Arial MT"/>
              </a:rPr>
              <a:t> </a:t>
            </a:r>
            <a:r>
              <a:rPr sz="1400" spc="-5" dirty="0">
                <a:latin typeface="Arial MT"/>
                <a:cs typeface="Arial MT"/>
              </a:rPr>
              <a:t>4 hours,</a:t>
            </a:r>
            <a:r>
              <a:rPr sz="1400" spc="-25" dirty="0">
                <a:latin typeface="Arial MT"/>
                <a:cs typeface="Arial MT"/>
              </a:rPr>
              <a:t> </a:t>
            </a:r>
            <a:r>
              <a:rPr sz="1400" spc="-5" dirty="0">
                <a:latin typeface="Arial MT"/>
                <a:cs typeface="Arial MT"/>
              </a:rPr>
              <a:t>serious</a:t>
            </a:r>
            <a:r>
              <a:rPr sz="1400" spc="-20" dirty="0">
                <a:latin typeface="Arial MT"/>
                <a:cs typeface="Arial MT"/>
              </a:rPr>
              <a:t> </a:t>
            </a:r>
            <a:r>
              <a:rPr sz="1400" spc="-15" dirty="0">
                <a:latin typeface="Arial MT"/>
                <a:cs typeface="Arial MT"/>
              </a:rPr>
              <a:t>injury.</a:t>
            </a:r>
            <a:endParaRPr sz="1400">
              <a:latin typeface="Arial MT"/>
              <a:cs typeface="Arial MT"/>
            </a:endParaRPr>
          </a:p>
        </p:txBody>
      </p:sp>
      <p:grpSp>
        <p:nvGrpSpPr>
          <p:cNvPr id="40" name="object 40"/>
          <p:cNvGrpSpPr/>
          <p:nvPr/>
        </p:nvGrpSpPr>
        <p:grpSpPr>
          <a:xfrm>
            <a:off x="10532998" y="3908171"/>
            <a:ext cx="313690" cy="355600"/>
            <a:chOff x="10532998" y="3908171"/>
            <a:chExt cx="313690" cy="355600"/>
          </a:xfrm>
        </p:grpSpPr>
        <p:sp>
          <p:nvSpPr>
            <p:cNvPr id="41" name="object 41"/>
            <p:cNvSpPr/>
            <p:nvPr/>
          </p:nvSpPr>
          <p:spPr>
            <a:xfrm>
              <a:off x="10545698" y="3920871"/>
              <a:ext cx="288290" cy="330200"/>
            </a:xfrm>
            <a:custGeom>
              <a:avLst/>
              <a:gdLst/>
              <a:ahLst/>
              <a:cxnLst/>
              <a:rect l="l" t="t" r="r" b="b"/>
              <a:pathLst>
                <a:path w="288290" h="330200">
                  <a:moveTo>
                    <a:pt x="0" y="0"/>
                  </a:moveTo>
                  <a:lnTo>
                    <a:pt x="0" y="329945"/>
                  </a:lnTo>
                  <a:lnTo>
                    <a:pt x="288036" y="164972"/>
                  </a:lnTo>
                  <a:lnTo>
                    <a:pt x="0" y="0"/>
                  </a:lnTo>
                  <a:close/>
                </a:path>
              </a:pathLst>
            </a:custGeom>
            <a:solidFill>
              <a:srgbClr val="F0F1F1"/>
            </a:solidFill>
          </p:spPr>
          <p:txBody>
            <a:bodyPr wrap="square" lIns="0" tIns="0" rIns="0" bIns="0" rtlCol="0"/>
            <a:lstStyle/>
            <a:p>
              <a:endParaRPr/>
            </a:p>
          </p:txBody>
        </p:sp>
        <p:sp>
          <p:nvSpPr>
            <p:cNvPr id="42" name="object 42"/>
            <p:cNvSpPr/>
            <p:nvPr/>
          </p:nvSpPr>
          <p:spPr>
            <a:xfrm>
              <a:off x="10545698" y="3920871"/>
              <a:ext cx="288290" cy="330200"/>
            </a:xfrm>
            <a:custGeom>
              <a:avLst/>
              <a:gdLst/>
              <a:ahLst/>
              <a:cxnLst/>
              <a:rect l="l" t="t" r="r" b="b"/>
              <a:pathLst>
                <a:path w="288290" h="330200">
                  <a:moveTo>
                    <a:pt x="0" y="0"/>
                  </a:moveTo>
                  <a:lnTo>
                    <a:pt x="288036" y="164972"/>
                  </a:lnTo>
                  <a:lnTo>
                    <a:pt x="0" y="329945"/>
                  </a:lnTo>
                  <a:lnTo>
                    <a:pt x="0" y="0"/>
                  </a:lnTo>
                  <a:close/>
                </a:path>
              </a:pathLst>
            </a:custGeom>
            <a:ln w="25400">
              <a:solidFill>
                <a:srgbClr val="F0F1F1"/>
              </a:solidFill>
            </a:ln>
          </p:spPr>
          <p:txBody>
            <a:bodyPr wrap="square" lIns="0" tIns="0" rIns="0" bIns="0" rtlCol="0"/>
            <a:lstStyle/>
            <a:p>
              <a:endParaRPr/>
            </a:p>
          </p:txBody>
        </p:sp>
      </p:grpSp>
      <p:sp>
        <p:nvSpPr>
          <p:cNvPr id="43" name="object 43"/>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437765" algn="l"/>
              </a:tabLst>
            </a:pPr>
            <a:r>
              <a:rPr spc="-5" dirty="0"/>
              <a:t>#TCCC-CPP-PPT-04-01</a:t>
            </a:r>
            <a:r>
              <a:rPr spc="3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32</a:t>
            </a:fld>
            <a:endParaRPr sz="1200"/>
          </a:p>
        </p:txBody>
      </p:sp>
      <p:pic>
        <p:nvPicPr>
          <p:cNvPr id="45" name="Picture 44">
            <a:extLst>
              <a:ext uri="{FF2B5EF4-FFF2-40B4-BE49-F238E27FC236}">
                <a16:creationId xmlns:a16="http://schemas.microsoft.com/office/drawing/2014/main" id="{6B18D0A7-BD20-2EA2-CFC0-4C39FF4EAAA8}"/>
              </a:ext>
            </a:extLst>
          </p:cNvPr>
          <p:cNvPicPr>
            <a:picLocks noChangeAspect="1"/>
          </p:cNvPicPr>
          <p:nvPr/>
        </p:nvPicPr>
        <p:blipFill>
          <a:blip r:embed="rId18"/>
          <a:stretch>
            <a:fillRect/>
          </a:stretch>
        </p:blipFill>
        <p:spPr>
          <a:xfrm>
            <a:off x="0" y="26733"/>
            <a:ext cx="12192000" cy="683126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767070"/>
                </a:solidFill>
              </a:rPr>
              <a:t>Module 4:</a:t>
            </a:r>
            <a:r>
              <a:rPr sz="2000" spc="-15" dirty="0">
                <a:solidFill>
                  <a:srgbClr val="767070"/>
                </a:solidFill>
              </a:rPr>
              <a:t> </a:t>
            </a:r>
            <a:r>
              <a:rPr sz="2000" spc="-5" dirty="0">
                <a:solidFill>
                  <a:srgbClr val="767070"/>
                </a:solidFill>
              </a:rPr>
              <a:t>Principles</a:t>
            </a:r>
            <a:r>
              <a:rPr sz="2000" spc="-20" dirty="0">
                <a:solidFill>
                  <a:srgbClr val="767070"/>
                </a:solidFill>
              </a:rPr>
              <a:t> </a:t>
            </a:r>
            <a:r>
              <a:rPr sz="2000" spc="-5" dirty="0">
                <a:solidFill>
                  <a:srgbClr val="767070"/>
                </a:solidFill>
              </a:rPr>
              <a:t>and</a:t>
            </a:r>
            <a:r>
              <a:rPr sz="2000" spc="-80" dirty="0">
                <a:solidFill>
                  <a:srgbClr val="767070"/>
                </a:solidFill>
              </a:rPr>
              <a:t> </a:t>
            </a:r>
            <a:r>
              <a:rPr sz="2000" spc="-5" dirty="0">
                <a:solidFill>
                  <a:srgbClr val="767070"/>
                </a:solidFill>
              </a:rPr>
              <a:t>Application</a:t>
            </a:r>
            <a:r>
              <a:rPr sz="2000" dirty="0">
                <a:solidFill>
                  <a:srgbClr val="767070"/>
                </a:solidFill>
              </a:rPr>
              <a:t> </a:t>
            </a:r>
            <a:r>
              <a:rPr sz="2000" spc="-5" dirty="0">
                <a:solidFill>
                  <a:srgbClr val="767070"/>
                </a:solidFill>
              </a:rPr>
              <a:t>of</a:t>
            </a:r>
            <a:r>
              <a:rPr sz="2000" spc="-10" dirty="0">
                <a:solidFill>
                  <a:srgbClr val="767070"/>
                </a:solidFill>
              </a:rPr>
              <a:t> TFC</a:t>
            </a:r>
            <a:endParaRPr sz="2000"/>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2932938" y="1868424"/>
            <a:ext cx="5722620" cy="4630420"/>
            <a:chOff x="2932938" y="1868424"/>
            <a:chExt cx="5722620" cy="4630420"/>
          </a:xfrm>
        </p:grpSpPr>
        <p:pic>
          <p:nvPicPr>
            <p:cNvPr id="5" name="object 5"/>
            <p:cNvPicPr/>
            <p:nvPr/>
          </p:nvPicPr>
          <p:blipFill>
            <a:blip r:embed="rId4" cstate="print"/>
            <a:stretch>
              <a:fillRect/>
            </a:stretch>
          </p:blipFill>
          <p:spPr>
            <a:xfrm>
              <a:off x="4172816" y="1868424"/>
              <a:ext cx="4482557" cy="4629898"/>
            </a:xfrm>
            <a:prstGeom prst="rect">
              <a:avLst/>
            </a:prstGeom>
          </p:spPr>
        </p:pic>
        <p:pic>
          <p:nvPicPr>
            <p:cNvPr id="6" name="object 6"/>
            <p:cNvPicPr/>
            <p:nvPr/>
          </p:nvPicPr>
          <p:blipFill>
            <a:blip r:embed="rId5" cstate="print"/>
            <a:stretch>
              <a:fillRect/>
            </a:stretch>
          </p:blipFill>
          <p:spPr>
            <a:xfrm>
              <a:off x="5982461" y="3779532"/>
              <a:ext cx="890015" cy="890003"/>
            </a:xfrm>
            <a:prstGeom prst="rect">
              <a:avLst/>
            </a:prstGeom>
          </p:spPr>
        </p:pic>
        <p:pic>
          <p:nvPicPr>
            <p:cNvPr id="7" name="object 7"/>
            <p:cNvPicPr/>
            <p:nvPr/>
          </p:nvPicPr>
          <p:blipFill>
            <a:blip r:embed="rId6" cstate="print"/>
            <a:stretch>
              <a:fillRect/>
            </a:stretch>
          </p:blipFill>
          <p:spPr>
            <a:xfrm>
              <a:off x="2932938" y="3316224"/>
              <a:ext cx="1427225" cy="1808987"/>
            </a:xfrm>
            <a:prstGeom prst="rect">
              <a:avLst/>
            </a:prstGeom>
          </p:spPr>
        </p:pic>
      </p:grpSp>
      <p:pic>
        <p:nvPicPr>
          <p:cNvPr id="8" name="object 8"/>
          <p:cNvPicPr/>
          <p:nvPr/>
        </p:nvPicPr>
        <p:blipFill>
          <a:blip r:embed="rId7" cstate="print"/>
          <a:stretch>
            <a:fillRect/>
          </a:stretch>
        </p:blipFill>
        <p:spPr>
          <a:xfrm>
            <a:off x="467868" y="1780032"/>
            <a:ext cx="1545335" cy="4629911"/>
          </a:xfrm>
          <a:prstGeom prst="rect">
            <a:avLst/>
          </a:prstGeom>
        </p:spPr>
      </p:pic>
      <p:sp>
        <p:nvSpPr>
          <p:cNvPr id="9" name="object 9"/>
          <p:cNvSpPr txBox="1"/>
          <p:nvPr/>
        </p:nvSpPr>
        <p:spPr>
          <a:xfrm>
            <a:off x="3168387" y="2632946"/>
            <a:ext cx="1040130" cy="636905"/>
          </a:xfrm>
          <a:prstGeom prst="rect">
            <a:avLst/>
          </a:prstGeom>
        </p:spPr>
        <p:txBody>
          <a:bodyPr vert="horz" wrap="square" lIns="0" tIns="12700" rIns="0" bIns="0" rtlCol="0">
            <a:spAutoFit/>
          </a:bodyPr>
          <a:lstStyle/>
          <a:p>
            <a:pPr algn="ctr">
              <a:lnSpc>
                <a:spcPct val="100000"/>
              </a:lnSpc>
              <a:spcBef>
                <a:spcPts val="100"/>
              </a:spcBef>
            </a:pPr>
            <a:r>
              <a:rPr sz="1600" b="1" spc="-5" dirty="0">
                <a:solidFill>
                  <a:srgbClr val="921828"/>
                </a:solidFill>
                <a:latin typeface="Arial"/>
                <a:cs typeface="Arial"/>
              </a:rPr>
              <a:t>TRIAGE</a:t>
            </a:r>
            <a:endParaRPr sz="1600">
              <a:latin typeface="Arial"/>
              <a:cs typeface="Arial"/>
            </a:endParaRPr>
          </a:p>
          <a:p>
            <a:pPr marL="12700" marR="5080" indent="2540" algn="ctr">
              <a:lnSpc>
                <a:spcPct val="100000"/>
              </a:lnSpc>
              <a:spcBef>
                <a:spcPts val="10"/>
              </a:spcBef>
            </a:pPr>
            <a:r>
              <a:rPr sz="1200" b="1" spc="-15" dirty="0">
                <a:latin typeface="Arial"/>
                <a:cs typeface="Arial"/>
              </a:rPr>
              <a:t>ENTRY </a:t>
            </a:r>
            <a:r>
              <a:rPr sz="1200" b="1" spc="-10" dirty="0">
                <a:latin typeface="Arial"/>
                <a:cs typeface="Arial"/>
              </a:rPr>
              <a:t> </a:t>
            </a:r>
            <a:r>
              <a:rPr sz="1200" b="1" spc="-5" dirty="0">
                <a:latin typeface="Arial"/>
                <a:cs typeface="Arial"/>
              </a:rPr>
              <a:t>CH</a:t>
            </a:r>
            <a:r>
              <a:rPr sz="1200" b="1" dirty="0">
                <a:latin typeface="Arial"/>
                <a:cs typeface="Arial"/>
              </a:rPr>
              <a:t>O</a:t>
            </a:r>
            <a:r>
              <a:rPr sz="1200" b="1" spc="-5" dirty="0">
                <a:latin typeface="Arial"/>
                <a:cs typeface="Arial"/>
              </a:rPr>
              <a:t>KEP</a:t>
            </a:r>
            <a:r>
              <a:rPr sz="1200" b="1" dirty="0">
                <a:latin typeface="Arial"/>
                <a:cs typeface="Arial"/>
              </a:rPr>
              <a:t>OI</a:t>
            </a:r>
            <a:r>
              <a:rPr sz="1200" b="1" spc="-5" dirty="0">
                <a:latin typeface="Arial"/>
                <a:cs typeface="Arial"/>
              </a:rPr>
              <a:t>NT</a:t>
            </a:r>
            <a:endParaRPr sz="1200">
              <a:latin typeface="Arial"/>
              <a:cs typeface="Arial"/>
            </a:endParaRPr>
          </a:p>
        </p:txBody>
      </p:sp>
      <p:sp>
        <p:nvSpPr>
          <p:cNvPr id="10" name="object 10"/>
          <p:cNvSpPr txBox="1"/>
          <p:nvPr/>
        </p:nvSpPr>
        <p:spPr>
          <a:xfrm>
            <a:off x="1622109" y="3892843"/>
            <a:ext cx="1294130" cy="635000"/>
          </a:xfrm>
          <a:prstGeom prst="rect">
            <a:avLst/>
          </a:prstGeom>
        </p:spPr>
        <p:txBody>
          <a:bodyPr vert="horz" wrap="square" lIns="0" tIns="12065" rIns="0" bIns="0" rtlCol="0">
            <a:spAutoFit/>
          </a:bodyPr>
          <a:lstStyle/>
          <a:p>
            <a:pPr marL="12700" marR="5080">
              <a:lnSpc>
                <a:spcPct val="100000"/>
              </a:lnSpc>
              <a:spcBef>
                <a:spcPts val="95"/>
              </a:spcBef>
            </a:pPr>
            <a:r>
              <a:rPr sz="2000" b="1" spc="-5" dirty="0">
                <a:solidFill>
                  <a:srgbClr val="921828"/>
                </a:solidFill>
                <a:latin typeface="Arial"/>
                <a:cs typeface="Arial"/>
              </a:rPr>
              <a:t>Incoming </a:t>
            </a:r>
            <a:r>
              <a:rPr sz="2000" b="1" dirty="0">
                <a:solidFill>
                  <a:srgbClr val="921828"/>
                </a:solidFill>
                <a:latin typeface="Arial"/>
                <a:cs typeface="Arial"/>
              </a:rPr>
              <a:t> </a:t>
            </a:r>
            <a:r>
              <a:rPr sz="2000" b="1" spc="-10" dirty="0">
                <a:solidFill>
                  <a:srgbClr val="921828"/>
                </a:solidFill>
                <a:latin typeface="Arial"/>
                <a:cs typeface="Arial"/>
              </a:rPr>
              <a:t>Casua</a:t>
            </a:r>
            <a:r>
              <a:rPr sz="2000" b="1" spc="-5" dirty="0">
                <a:solidFill>
                  <a:srgbClr val="921828"/>
                </a:solidFill>
                <a:latin typeface="Arial"/>
                <a:cs typeface="Arial"/>
              </a:rPr>
              <a:t>lti</a:t>
            </a:r>
            <a:r>
              <a:rPr sz="2000" b="1" spc="-10" dirty="0">
                <a:solidFill>
                  <a:srgbClr val="921828"/>
                </a:solidFill>
                <a:latin typeface="Arial"/>
                <a:cs typeface="Arial"/>
              </a:rPr>
              <a:t>es</a:t>
            </a:r>
            <a:endParaRPr sz="2000">
              <a:latin typeface="Arial"/>
              <a:cs typeface="Arial"/>
            </a:endParaRPr>
          </a:p>
        </p:txBody>
      </p:sp>
      <p:grpSp>
        <p:nvGrpSpPr>
          <p:cNvPr id="11" name="object 11"/>
          <p:cNvGrpSpPr/>
          <p:nvPr/>
        </p:nvGrpSpPr>
        <p:grpSpPr>
          <a:xfrm>
            <a:off x="4529073" y="2113889"/>
            <a:ext cx="5290820" cy="3571240"/>
            <a:chOff x="4529073" y="2113889"/>
            <a:chExt cx="5290820" cy="3571240"/>
          </a:xfrm>
        </p:grpSpPr>
        <p:pic>
          <p:nvPicPr>
            <p:cNvPr id="12" name="object 12"/>
            <p:cNvPicPr/>
            <p:nvPr/>
          </p:nvPicPr>
          <p:blipFill>
            <a:blip r:embed="rId8" cstate="print"/>
            <a:stretch>
              <a:fillRect/>
            </a:stretch>
          </p:blipFill>
          <p:spPr>
            <a:xfrm>
              <a:off x="7214946" y="5000116"/>
              <a:ext cx="669721" cy="669721"/>
            </a:xfrm>
            <a:prstGeom prst="rect">
              <a:avLst/>
            </a:prstGeom>
          </p:spPr>
        </p:pic>
        <p:pic>
          <p:nvPicPr>
            <p:cNvPr id="13" name="object 13"/>
            <p:cNvPicPr/>
            <p:nvPr/>
          </p:nvPicPr>
          <p:blipFill>
            <a:blip r:embed="rId9" cstate="print"/>
            <a:stretch>
              <a:fillRect/>
            </a:stretch>
          </p:blipFill>
          <p:spPr>
            <a:xfrm>
              <a:off x="7001255" y="5070348"/>
              <a:ext cx="574547" cy="614171"/>
            </a:xfrm>
            <a:prstGeom prst="rect">
              <a:avLst/>
            </a:prstGeom>
          </p:spPr>
        </p:pic>
        <p:pic>
          <p:nvPicPr>
            <p:cNvPr id="14" name="object 14"/>
            <p:cNvPicPr/>
            <p:nvPr/>
          </p:nvPicPr>
          <p:blipFill>
            <a:blip r:embed="rId10" cstate="print"/>
            <a:stretch>
              <a:fillRect/>
            </a:stretch>
          </p:blipFill>
          <p:spPr>
            <a:xfrm>
              <a:off x="7507300" y="2929140"/>
              <a:ext cx="674814" cy="572426"/>
            </a:xfrm>
            <a:prstGeom prst="rect">
              <a:avLst/>
            </a:prstGeom>
          </p:spPr>
        </p:pic>
        <p:pic>
          <p:nvPicPr>
            <p:cNvPr id="15" name="object 15"/>
            <p:cNvPicPr/>
            <p:nvPr/>
          </p:nvPicPr>
          <p:blipFill>
            <a:blip r:embed="rId11" cstate="print"/>
            <a:stretch>
              <a:fillRect/>
            </a:stretch>
          </p:blipFill>
          <p:spPr>
            <a:xfrm>
              <a:off x="7700772" y="3300634"/>
              <a:ext cx="682262" cy="507587"/>
            </a:xfrm>
            <a:prstGeom prst="rect">
              <a:avLst/>
            </a:prstGeom>
          </p:spPr>
        </p:pic>
        <p:pic>
          <p:nvPicPr>
            <p:cNvPr id="16" name="object 16"/>
            <p:cNvPicPr/>
            <p:nvPr/>
          </p:nvPicPr>
          <p:blipFill>
            <a:blip r:embed="rId12" cstate="print"/>
            <a:stretch>
              <a:fillRect/>
            </a:stretch>
          </p:blipFill>
          <p:spPr>
            <a:xfrm>
              <a:off x="5405119" y="2225716"/>
              <a:ext cx="534949" cy="699915"/>
            </a:xfrm>
            <a:prstGeom prst="rect">
              <a:avLst/>
            </a:prstGeom>
          </p:spPr>
        </p:pic>
        <p:pic>
          <p:nvPicPr>
            <p:cNvPr id="17" name="object 17"/>
            <p:cNvPicPr/>
            <p:nvPr/>
          </p:nvPicPr>
          <p:blipFill>
            <a:blip r:embed="rId13" cstate="print"/>
            <a:stretch>
              <a:fillRect/>
            </a:stretch>
          </p:blipFill>
          <p:spPr>
            <a:xfrm>
              <a:off x="5780840" y="2113889"/>
              <a:ext cx="458060" cy="693801"/>
            </a:xfrm>
            <a:prstGeom prst="rect">
              <a:avLst/>
            </a:prstGeom>
          </p:spPr>
        </p:pic>
        <p:pic>
          <p:nvPicPr>
            <p:cNvPr id="18" name="object 18"/>
            <p:cNvPicPr/>
            <p:nvPr/>
          </p:nvPicPr>
          <p:blipFill>
            <a:blip r:embed="rId14" cstate="print"/>
            <a:stretch>
              <a:fillRect/>
            </a:stretch>
          </p:blipFill>
          <p:spPr>
            <a:xfrm>
              <a:off x="4529073" y="2987427"/>
              <a:ext cx="690537" cy="593839"/>
            </a:xfrm>
            <a:prstGeom prst="rect">
              <a:avLst/>
            </a:prstGeom>
          </p:spPr>
        </p:pic>
        <p:pic>
          <p:nvPicPr>
            <p:cNvPr id="19" name="object 19"/>
            <p:cNvPicPr/>
            <p:nvPr/>
          </p:nvPicPr>
          <p:blipFill>
            <a:blip r:embed="rId15" cstate="print"/>
            <a:stretch>
              <a:fillRect/>
            </a:stretch>
          </p:blipFill>
          <p:spPr>
            <a:xfrm>
              <a:off x="8431530" y="3245358"/>
              <a:ext cx="1388363" cy="1697735"/>
            </a:xfrm>
            <a:prstGeom prst="rect">
              <a:avLst/>
            </a:prstGeom>
          </p:spPr>
        </p:pic>
      </p:grpSp>
      <p:sp>
        <p:nvSpPr>
          <p:cNvPr id="20" name="object 20"/>
          <p:cNvSpPr txBox="1"/>
          <p:nvPr/>
        </p:nvSpPr>
        <p:spPr>
          <a:xfrm>
            <a:off x="9604871" y="3747470"/>
            <a:ext cx="1152525" cy="330200"/>
          </a:xfrm>
          <a:prstGeom prst="rect">
            <a:avLst/>
          </a:prstGeom>
        </p:spPr>
        <p:txBody>
          <a:bodyPr vert="horz" wrap="square" lIns="0" tIns="12065" rIns="0" bIns="0" rtlCol="0">
            <a:spAutoFit/>
          </a:bodyPr>
          <a:lstStyle/>
          <a:p>
            <a:pPr marL="12700">
              <a:lnSpc>
                <a:spcPct val="100000"/>
              </a:lnSpc>
              <a:spcBef>
                <a:spcPts val="95"/>
              </a:spcBef>
            </a:pPr>
            <a:r>
              <a:rPr sz="2000" b="1" spc="-10" dirty="0">
                <a:solidFill>
                  <a:srgbClr val="7E7E7E"/>
                </a:solidFill>
                <a:latin typeface="Arial"/>
                <a:cs typeface="Arial"/>
              </a:rPr>
              <a:t>Ou</a:t>
            </a:r>
            <a:r>
              <a:rPr sz="2000" b="1" spc="-5" dirty="0">
                <a:solidFill>
                  <a:srgbClr val="7E7E7E"/>
                </a:solidFill>
                <a:latin typeface="Arial"/>
                <a:cs typeface="Arial"/>
              </a:rPr>
              <a:t>t</a:t>
            </a:r>
            <a:r>
              <a:rPr sz="2000" b="1" spc="-10" dirty="0">
                <a:solidFill>
                  <a:srgbClr val="7E7E7E"/>
                </a:solidFill>
                <a:latin typeface="Arial"/>
                <a:cs typeface="Arial"/>
              </a:rPr>
              <a:t>go</a:t>
            </a:r>
            <a:r>
              <a:rPr sz="2000" b="1" spc="-5" dirty="0">
                <a:solidFill>
                  <a:srgbClr val="7E7E7E"/>
                </a:solidFill>
                <a:latin typeface="Arial"/>
                <a:cs typeface="Arial"/>
              </a:rPr>
              <a:t>i</a:t>
            </a:r>
            <a:r>
              <a:rPr sz="2000" b="1" spc="-10" dirty="0">
                <a:solidFill>
                  <a:srgbClr val="7E7E7E"/>
                </a:solidFill>
                <a:latin typeface="Arial"/>
                <a:cs typeface="Arial"/>
              </a:rPr>
              <a:t>ng</a:t>
            </a:r>
            <a:endParaRPr sz="2000">
              <a:latin typeface="Arial"/>
              <a:cs typeface="Arial"/>
            </a:endParaRPr>
          </a:p>
        </p:txBody>
      </p:sp>
      <p:sp>
        <p:nvSpPr>
          <p:cNvPr id="21" name="object 21"/>
          <p:cNvSpPr txBox="1"/>
          <p:nvPr/>
        </p:nvSpPr>
        <p:spPr>
          <a:xfrm>
            <a:off x="8566472" y="2837679"/>
            <a:ext cx="1040130" cy="391160"/>
          </a:xfrm>
          <a:prstGeom prst="rect">
            <a:avLst/>
          </a:prstGeom>
        </p:spPr>
        <p:txBody>
          <a:bodyPr vert="horz" wrap="square" lIns="0" tIns="12700" rIns="0" bIns="0" rtlCol="0">
            <a:spAutoFit/>
          </a:bodyPr>
          <a:lstStyle/>
          <a:p>
            <a:pPr marL="12700" marR="5080" indent="337820">
              <a:lnSpc>
                <a:spcPct val="100000"/>
              </a:lnSpc>
              <a:spcBef>
                <a:spcPts val="100"/>
              </a:spcBef>
            </a:pPr>
            <a:r>
              <a:rPr sz="1200" b="1" spc="-5" dirty="0">
                <a:latin typeface="Arial"/>
                <a:cs typeface="Arial"/>
              </a:rPr>
              <a:t>EXIT </a:t>
            </a:r>
            <a:r>
              <a:rPr sz="1200" b="1" dirty="0">
                <a:latin typeface="Arial"/>
                <a:cs typeface="Arial"/>
              </a:rPr>
              <a:t> </a:t>
            </a:r>
            <a:r>
              <a:rPr sz="1200" b="1" spc="-5" dirty="0">
                <a:latin typeface="Arial"/>
                <a:cs typeface="Arial"/>
              </a:rPr>
              <a:t>CH</a:t>
            </a:r>
            <a:r>
              <a:rPr sz="1200" b="1" dirty="0">
                <a:latin typeface="Arial"/>
                <a:cs typeface="Arial"/>
              </a:rPr>
              <a:t>O</a:t>
            </a:r>
            <a:r>
              <a:rPr sz="1200" b="1" spc="-5" dirty="0">
                <a:latin typeface="Arial"/>
                <a:cs typeface="Arial"/>
              </a:rPr>
              <a:t>KEP</a:t>
            </a:r>
            <a:r>
              <a:rPr sz="1200" b="1" dirty="0">
                <a:latin typeface="Arial"/>
                <a:cs typeface="Arial"/>
              </a:rPr>
              <a:t>OI</a:t>
            </a:r>
            <a:r>
              <a:rPr sz="1200" b="1" spc="-5" dirty="0">
                <a:latin typeface="Arial"/>
                <a:cs typeface="Arial"/>
              </a:rPr>
              <a:t>NT</a:t>
            </a:r>
            <a:endParaRPr sz="1200">
              <a:latin typeface="Arial"/>
              <a:cs typeface="Arial"/>
            </a:endParaRPr>
          </a:p>
        </p:txBody>
      </p:sp>
      <p:sp>
        <p:nvSpPr>
          <p:cNvPr id="22" name="object 22"/>
          <p:cNvSpPr/>
          <p:nvPr/>
        </p:nvSpPr>
        <p:spPr>
          <a:xfrm>
            <a:off x="10989564" y="3544061"/>
            <a:ext cx="967740" cy="260350"/>
          </a:xfrm>
          <a:custGeom>
            <a:avLst/>
            <a:gdLst/>
            <a:ahLst/>
            <a:cxnLst/>
            <a:rect l="l" t="t" r="r" b="b"/>
            <a:pathLst>
              <a:path w="967740" h="260350">
                <a:moveTo>
                  <a:pt x="837819" y="0"/>
                </a:moveTo>
                <a:lnTo>
                  <a:pt x="129921" y="0"/>
                </a:lnTo>
                <a:lnTo>
                  <a:pt x="79349" y="10209"/>
                </a:lnTo>
                <a:lnTo>
                  <a:pt x="38052" y="38052"/>
                </a:lnTo>
                <a:lnTo>
                  <a:pt x="10209" y="79349"/>
                </a:lnTo>
                <a:lnTo>
                  <a:pt x="0" y="129920"/>
                </a:lnTo>
                <a:lnTo>
                  <a:pt x="10209" y="180492"/>
                </a:lnTo>
                <a:lnTo>
                  <a:pt x="38052" y="221789"/>
                </a:lnTo>
                <a:lnTo>
                  <a:pt x="79349" y="249632"/>
                </a:lnTo>
                <a:lnTo>
                  <a:pt x="129921" y="259841"/>
                </a:lnTo>
                <a:lnTo>
                  <a:pt x="837819" y="259841"/>
                </a:lnTo>
                <a:lnTo>
                  <a:pt x="888390" y="249632"/>
                </a:lnTo>
                <a:lnTo>
                  <a:pt x="929687" y="221789"/>
                </a:lnTo>
                <a:lnTo>
                  <a:pt x="957530" y="180492"/>
                </a:lnTo>
                <a:lnTo>
                  <a:pt x="967740" y="129920"/>
                </a:lnTo>
                <a:lnTo>
                  <a:pt x="957530" y="79349"/>
                </a:lnTo>
                <a:lnTo>
                  <a:pt x="929687" y="38052"/>
                </a:lnTo>
                <a:lnTo>
                  <a:pt x="888390" y="10209"/>
                </a:lnTo>
                <a:lnTo>
                  <a:pt x="837819" y="0"/>
                </a:lnTo>
                <a:close/>
              </a:path>
            </a:pathLst>
          </a:custGeom>
          <a:solidFill>
            <a:srgbClr val="BC232C"/>
          </a:solidFill>
        </p:spPr>
        <p:txBody>
          <a:bodyPr wrap="square" lIns="0" tIns="0" rIns="0" bIns="0" rtlCol="0"/>
          <a:lstStyle/>
          <a:p>
            <a:endParaRPr/>
          </a:p>
        </p:txBody>
      </p:sp>
      <p:sp>
        <p:nvSpPr>
          <p:cNvPr id="23" name="object 23"/>
          <p:cNvSpPr txBox="1"/>
          <p:nvPr/>
        </p:nvSpPr>
        <p:spPr>
          <a:xfrm>
            <a:off x="11139594" y="3564900"/>
            <a:ext cx="668020"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FFFFFF"/>
                </a:solidFill>
                <a:latin typeface="Arial"/>
                <a:cs typeface="Arial"/>
              </a:rPr>
              <a:t>UR</a:t>
            </a:r>
            <a:r>
              <a:rPr sz="1200" b="1" dirty="0">
                <a:solidFill>
                  <a:srgbClr val="FFFFFF"/>
                </a:solidFill>
                <a:latin typeface="Arial"/>
                <a:cs typeface="Arial"/>
              </a:rPr>
              <a:t>G</a:t>
            </a:r>
            <a:r>
              <a:rPr sz="1200" b="1" spc="-5" dirty="0">
                <a:solidFill>
                  <a:srgbClr val="FFFFFF"/>
                </a:solidFill>
                <a:latin typeface="Arial"/>
                <a:cs typeface="Arial"/>
              </a:rPr>
              <a:t>ENT</a:t>
            </a:r>
            <a:endParaRPr sz="1200">
              <a:latin typeface="Arial"/>
              <a:cs typeface="Arial"/>
            </a:endParaRPr>
          </a:p>
        </p:txBody>
      </p:sp>
      <p:sp>
        <p:nvSpPr>
          <p:cNvPr id="24" name="object 24"/>
          <p:cNvSpPr/>
          <p:nvPr/>
        </p:nvSpPr>
        <p:spPr>
          <a:xfrm>
            <a:off x="10992611" y="3950970"/>
            <a:ext cx="967740" cy="259079"/>
          </a:xfrm>
          <a:custGeom>
            <a:avLst/>
            <a:gdLst/>
            <a:ahLst/>
            <a:cxnLst/>
            <a:rect l="l" t="t" r="r" b="b"/>
            <a:pathLst>
              <a:path w="967740" h="259079">
                <a:moveTo>
                  <a:pt x="838200" y="0"/>
                </a:moveTo>
                <a:lnTo>
                  <a:pt x="129539" y="0"/>
                </a:lnTo>
                <a:lnTo>
                  <a:pt x="79118" y="10180"/>
                </a:lnTo>
                <a:lnTo>
                  <a:pt x="37942" y="37942"/>
                </a:lnTo>
                <a:lnTo>
                  <a:pt x="10180" y="79118"/>
                </a:lnTo>
                <a:lnTo>
                  <a:pt x="0" y="129539"/>
                </a:lnTo>
                <a:lnTo>
                  <a:pt x="10180" y="179961"/>
                </a:lnTo>
                <a:lnTo>
                  <a:pt x="37942" y="221137"/>
                </a:lnTo>
                <a:lnTo>
                  <a:pt x="79118" y="248899"/>
                </a:lnTo>
                <a:lnTo>
                  <a:pt x="129539" y="259079"/>
                </a:lnTo>
                <a:lnTo>
                  <a:pt x="838200" y="259079"/>
                </a:lnTo>
                <a:lnTo>
                  <a:pt x="888621" y="248899"/>
                </a:lnTo>
                <a:lnTo>
                  <a:pt x="929797" y="221137"/>
                </a:lnTo>
                <a:lnTo>
                  <a:pt x="957559" y="179961"/>
                </a:lnTo>
                <a:lnTo>
                  <a:pt x="967740" y="129539"/>
                </a:lnTo>
                <a:lnTo>
                  <a:pt x="957559" y="79118"/>
                </a:lnTo>
                <a:lnTo>
                  <a:pt x="929797" y="37942"/>
                </a:lnTo>
                <a:lnTo>
                  <a:pt x="888621" y="10180"/>
                </a:lnTo>
                <a:lnTo>
                  <a:pt x="838200" y="0"/>
                </a:lnTo>
                <a:close/>
              </a:path>
            </a:pathLst>
          </a:custGeom>
          <a:solidFill>
            <a:srgbClr val="F4921F"/>
          </a:solidFill>
        </p:spPr>
        <p:txBody>
          <a:bodyPr wrap="square" lIns="0" tIns="0" rIns="0" bIns="0" rtlCol="0"/>
          <a:lstStyle/>
          <a:p>
            <a:endParaRPr/>
          </a:p>
        </p:txBody>
      </p:sp>
      <p:sp>
        <p:nvSpPr>
          <p:cNvPr id="25" name="object 25"/>
          <p:cNvSpPr txBox="1"/>
          <p:nvPr/>
        </p:nvSpPr>
        <p:spPr>
          <a:xfrm>
            <a:off x="11103819" y="3971437"/>
            <a:ext cx="745490"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FFFFFF"/>
                </a:solidFill>
                <a:latin typeface="Arial"/>
                <a:cs typeface="Arial"/>
              </a:rPr>
              <a:t>PRIORITY</a:t>
            </a:r>
            <a:endParaRPr sz="1200">
              <a:latin typeface="Arial"/>
              <a:cs typeface="Arial"/>
            </a:endParaRPr>
          </a:p>
        </p:txBody>
      </p:sp>
      <p:sp>
        <p:nvSpPr>
          <p:cNvPr id="26" name="object 26"/>
          <p:cNvSpPr/>
          <p:nvPr/>
        </p:nvSpPr>
        <p:spPr>
          <a:xfrm>
            <a:off x="10989564" y="4365497"/>
            <a:ext cx="970915" cy="260350"/>
          </a:xfrm>
          <a:custGeom>
            <a:avLst/>
            <a:gdLst/>
            <a:ahLst/>
            <a:cxnLst/>
            <a:rect l="l" t="t" r="r" b="b"/>
            <a:pathLst>
              <a:path w="970915" h="260350">
                <a:moveTo>
                  <a:pt x="840866" y="0"/>
                </a:moveTo>
                <a:lnTo>
                  <a:pt x="129921" y="0"/>
                </a:lnTo>
                <a:lnTo>
                  <a:pt x="79349" y="10209"/>
                </a:lnTo>
                <a:lnTo>
                  <a:pt x="38052" y="38052"/>
                </a:lnTo>
                <a:lnTo>
                  <a:pt x="10209" y="79349"/>
                </a:lnTo>
                <a:lnTo>
                  <a:pt x="0" y="129920"/>
                </a:lnTo>
                <a:lnTo>
                  <a:pt x="10209" y="180492"/>
                </a:lnTo>
                <a:lnTo>
                  <a:pt x="38052" y="221789"/>
                </a:lnTo>
                <a:lnTo>
                  <a:pt x="79349" y="249632"/>
                </a:lnTo>
                <a:lnTo>
                  <a:pt x="129921" y="259841"/>
                </a:lnTo>
                <a:lnTo>
                  <a:pt x="840866" y="259841"/>
                </a:lnTo>
                <a:lnTo>
                  <a:pt x="891438" y="249632"/>
                </a:lnTo>
                <a:lnTo>
                  <a:pt x="932735" y="221789"/>
                </a:lnTo>
                <a:lnTo>
                  <a:pt x="960578" y="180492"/>
                </a:lnTo>
                <a:lnTo>
                  <a:pt x="970788" y="129920"/>
                </a:lnTo>
                <a:lnTo>
                  <a:pt x="960578" y="79349"/>
                </a:lnTo>
                <a:lnTo>
                  <a:pt x="932735" y="38052"/>
                </a:lnTo>
                <a:lnTo>
                  <a:pt x="891438" y="10209"/>
                </a:lnTo>
                <a:lnTo>
                  <a:pt x="840866" y="0"/>
                </a:lnTo>
                <a:close/>
              </a:path>
            </a:pathLst>
          </a:custGeom>
          <a:solidFill>
            <a:srgbClr val="938D5C"/>
          </a:solidFill>
        </p:spPr>
        <p:txBody>
          <a:bodyPr wrap="square" lIns="0" tIns="0" rIns="0" bIns="0" rtlCol="0"/>
          <a:lstStyle/>
          <a:p>
            <a:endParaRPr/>
          </a:p>
        </p:txBody>
      </p:sp>
      <p:sp>
        <p:nvSpPr>
          <p:cNvPr id="27" name="object 27"/>
          <p:cNvSpPr txBox="1"/>
          <p:nvPr/>
        </p:nvSpPr>
        <p:spPr>
          <a:xfrm>
            <a:off x="11119755" y="4386479"/>
            <a:ext cx="710565"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FFFFFF"/>
                </a:solidFill>
                <a:latin typeface="Arial"/>
                <a:cs typeface="Arial"/>
              </a:rPr>
              <a:t>R</a:t>
            </a:r>
            <a:r>
              <a:rPr sz="1200" b="1" dirty="0">
                <a:solidFill>
                  <a:srgbClr val="FFFFFF"/>
                </a:solidFill>
                <a:latin typeface="Arial"/>
                <a:cs typeface="Arial"/>
              </a:rPr>
              <a:t>O</a:t>
            </a:r>
            <a:r>
              <a:rPr sz="1200" b="1" spc="-5" dirty="0">
                <a:solidFill>
                  <a:srgbClr val="FFFFFF"/>
                </a:solidFill>
                <a:latin typeface="Arial"/>
                <a:cs typeface="Arial"/>
              </a:rPr>
              <a:t>UT</a:t>
            </a:r>
            <a:r>
              <a:rPr sz="1200" b="1" dirty="0">
                <a:solidFill>
                  <a:srgbClr val="FFFFFF"/>
                </a:solidFill>
                <a:latin typeface="Arial"/>
                <a:cs typeface="Arial"/>
              </a:rPr>
              <a:t>I</a:t>
            </a:r>
            <a:r>
              <a:rPr sz="1200" b="1" spc="-5" dirty="0">
                <a:solidFill>
                  <a:srgbClr val="FFFFFF"/>
                </a:solidFill>
                <a:latin typeface="Arial"/>
                <a:cs typeface="Arial"/>
              </a:rPr>
              <a:t>NE</a:t>
            </a:r>
            <a:endParaRPr sz="1200">
              <a:latin typeface="Arial"/>
              <a:cs typeface="Arial"/>
            </a:endParaRPr>
          </a:p>
        </p:txBody>
      </p:sp>
      <p:sp>
        <p:nvSpPr>
          <p:cNvPr id="28" name="object 28"/>
          <p:cNvSpPr txBox="1"/>
          <p:nvPr/>
        </p:nvSpPr>
        <p:spPr>
          <a:xfrm>
            <a:off x="2174875" y="687706"/>
            <a:ext cx="7842250" cy="1068070"/>
          </a:xfrm>
          <a:prstGeom prst="rect">
            <a:avLst/>
          </a:prstGeom>
        </p:spPr>
        <p:txBody>
          <a:bodyPr vert="horz" wrap="square" lIns="0" tIns="74295" rIns="0" bIns="0" rtlCol="0">
            <a:spAutoFit/>
          </a:bodyPr>
          <a:lstStyle/>
          <a:p>
            <a:pPr marL="12700" marR="5080" indent="372110">
              <a:lnSpc>
                <a:spcPts val="3890"/>
              </a:lnSpc>
              <a:spcBef>
                <a:spcPts val="585"/>
              </a:spcBef>
            </a:pPr>
            <a:r>
              <a:rPr sz="3600" b="1" spc="-40" dirty="0">
                <a:solidFill>
                  <a:srgbClr val="CD9146"/>
                </a:solidFill>
                <a:latin typeface="Arial"/>
                <a:cs typeface="Arial"/>
              </a:rPr>
              <a:t>CASUALTY </a:t>
            </a:r>
            <a:r>
              <a:rPr sz="3600" b="1" spc="-5" dirty="0">
                <a:solidFill>
                  <a:srgbClr val="CD9146"/>
                </a:solidFill>
                <a:latin typeface="Arial"/>
                <a:cs typeface="Arial"/>
              </a:rPr>
              <a:t>COLLECTION </a:t>
            </a:r>
            <a:r>
              <a:rPr sz="3600" b="1" dirty="0">
                <a:solidFill>
                  <a:srgbClr val="CD9146"/>
                </a:solidFill>
                <a:latin typeface="Arial"/>
                <a:cs typeface="Arial"/>
              </a:rPr>
              <a:t>POINT </a:t>
            </a:r>
            <a:r>
              <a:rPr sz="3600" b="1" spc="5" dirty="0">
                <a:solidFill>
                  <a:srgbClr val="CD9146"/>
                </a:solidFill>
                <a:latin typeface="Arial"/>
                <a:cs typeface="Arial"/>
              </a:rPr>
              <a:t> </a:t>
            </a:r>
            <a:r>
              <a:rPr sz="3600" b="1" spc="-60" dirty="0">
                <a:latin typeface="Arial"/>
                <a:cs typeface="Arial"/>
              </a:rPr>
              <a:t>LAYOUT</a:t>
            </a:r>
            <a:r>
              <a:rPr sz="3600" b="1" spc="-160" dirty="0">
                <a:latin typeface="Arial"/>
                <a:cs typeface="Arial"/>
              </a:rPr>
              <a:t> </a:t>
            </a:r>
            <a:r>
              <a:rPr sz="3600" b="1" spc="-5" dirty="0">
                <a:latin typeface="Arial"/>
                <a:cs typeface="Arial"/>
              </a:rPr>
              <a:t>AND</a:t>
            </a:r>
            <a:r>
              <a:rPr sz="3600" b="1" spc="-20" dirty="0">
                <a:latin typeface="Arial"/>
                <a:cs typeface="Arial"/>
              </a:rPr>
              <a:t> </a:t>
            </a:r>
            <a:r>
              <a:rPr sz="3600" b="1" dirty="0">
                <a:latin typeface="Arial"/>
                <a:cs typeface="Arial"/>
              </a:rPr>
              <a:t>MANAGEMENT</a:t>
            </a:r>
            <a:r>
              <a:rPr sz="3600" b="1" spc="-25" dirty="0">
                <a:latin typeface="Arial"/>
                <a:cs typeface="Arial"/>
              </a:rPr>
              <a:t> </a:t>
            </a:r>
            <a:r>
              <a:rPr sz="3600" i="1" dirty="0">
                <a:latin typeface="Arial"/>
                <a:cs typeface="Arial"/>
              </a:rPr>
              <a:t>(cont.)</a:t>
            </a:r>
            <a:endParaRPr sz="3600">
              <a:latin typeface="Arial"/>
              <a:cs typeface="Arial"/>
            </a:endParaRPr>
          </a:p>
        </p:txBody>
      </p:sp>
      <p:grpSp>
        <p:nvGrpSpPr>
          <p:cNvPr id="29" name="object 29"/>
          <p:cNvGrpSpPr/>
          <p:nvPr/>
        </p:nvGrpSpPr>
        <p:grpSpPr>
          <a:xfrm>
            <a:off x="4716779" y="3246882"/>
            <a:ext cx="6216015" cy="2851785"/>
            <a:chOff x="4716779" y="3246882"/>
            <a:chExt cx="6216015" cy="2851785"/>
          </a:xfrm>
        </p:grpSpPr>
        <p:pic>
          <p:nvPicPr>
            <p:cNvPr id="30" name="object 30"/>
            <p:cNvPicPr/>
            <p:nvPr/>
          </p:nvPicPr>
          <p:blipFill>
            <a:blip r:embed="rId16" cstate="print"/>
            <a:stretch>
              <a:fillRect/>
            </a:stretch>
          </p:blipFill>
          <p:spPr>
            <a:xfrm>
              <a:off x="4716779" y="3246882"/>
              <a:ext cx="6215633" cy="2851403"/>
            </a:xfrm>
            <a:prstGeom prst="rect">
              <a:avLst/>
            </a:prstGeom>
          </p:spPr>
        </p:pic>
        <p:sp>
          <p:nvSpPr>
            <p:cNvPr id="31" name="object 31"/>
            <p:cNvSpPr/>
            <p:nvPr/>
          </p:nvSpPr>
          <p:spPr>
            <a:xfrm>
              <a:off x="4781168" y="3273167"/>
              <a:ext cx="5838825" cy="2722880"/>
            </a:xfrm>
            <a:custGeom>
              <a:avLst/>
              <a:gdLst/>
              <a:ahLst/>
              <a:cxnLst/>
              <a:rect l="l" t="t" r="r" b="b"/>
              <a:pathLst>
                <a:path w="5838825" h="2722879">
                  <a:moveTo>
                    <a:pt x="5682843" y="0"/>
                  </a:moveTo>
                  <a:lnTo>
                    <a:pt x="155600" y="0"/>
                  </a:lnTo>
                  <a:lnTo>
                    <a:pt x="106416" y="7933"/>
                  </a:lnTo>
                  <a:lnTo>
                    <a:pt x="63702" y="30024"/>
                  </a:lnTo>
                  <a:lnTo>
                    <a:pt x="30020" y="63708"/>
                  </a:lnTo>
                  <a:lnTo>
                    <a:pt x="7932" y="106421"/>
                  </a:lnTo>
                  <a:lnTo>
                    <a:pt x="0" y="155600"/>
                  </a:lnTo>
                  <a:lnTo>
                    <a:pt x="0" y="2567038"/>
                  </a:lnTo>
                  <a:lnTo>
                    <a:pt x="7932" y="2616215"/>
                  </a:lnTo>
                  <a:lnTo>
                    <a:pt x="30020" y="2658926"/>
                  </a:lnTo>
                  <a:lnTo>
                    <a:pt x="63702" y="2692606"/>
                  </a:lnTo>
                  <a:lnTo>
                    <a:pt x="106416" y="2714693"/>
                  </a:lnTo>
                  <a:lnTo>
                    <a:pt x="155600" y="2722626"/>
                  </a:lnTo>
                  <a:lnTo>
                    <a:pt x="5682843" y="2722626"/>
                  </a:lnTo>
                  <a:lnTo>
                    <a:pt x="5732027" y="2714693"/>
                  </a:lnTo>
                  <a:lnTo>
                    <a:pt x="5774741" y="2692606"/>
                  </a:lnTo>
                  <a:lnTo>
                    <a:pt x="5808423" y="2658926"/>
                  </a:lnTo>
                  <a:lnTo>
                    <a:pt x="5830511" y="2616215"/>
                  </a:lnTo>
                  <a:lnTo>
                    <a:pt x="5838444" y="2567038"/>
                  </a:lnTo>
                  <a:lnTo>
                    <a:pt x="5838444" y="155600"/>
                  </a:lnTo>
                  <a:lnTo>
                    <a:pt x="5830511" y="106421"/>
                  </a:lnTo>
                  <a:lnTo>
                    <a:pt x="5808423" y="63708"/>
                  </a:lnTo>
                  <a:lnTo>
                    <a:pt x="5774741" y="30024"/>
                  </a:lnTo>
                  <a:lnTo>
                    <a:pt x="5732027" y="7933"/>
                  </a:lnTo>
                  <a:lnTo>
                    <a:pt x="5682843" y="0"/>
                  </a:lnTo>
                  <a:close/>
                </a:path>
              </a:pathLst>
            </a:custGeom>
            <a:solidFill>
              <a:srgbClr val="F0F1F1"/>
            </a:solidFill>
          </p:spPr>
          <p:txBody>
            <a:bodyPr wrap="square" lIns="0" tIns="0" rIns="0" bIns="0" rtlCol="0"/>
            <a:lstStyle/>
            <a:p>
              <a:endParaRPr/>
            </a:p>
          </p:txBody>
        </p:sp>
        <p:sp>
          <p:nvSpPr>
            <p:cNvPr id="32" name="object 32"/>
            <p:cNvSpPr/>
            <p:nvPr/>
          </p:nvSpPr>
          <p:spPr>
            <a:xfrm>
              <a:off x="4781168" y="3273167"/>
              <a:ext cx="5838825" cy="2722880"/>
            </a:xfrm>
            <a:custGeom>
              <a:avLst/>
              <a:gdLst/>
              <a:ahLst/>
              <a:cxnLst/>
              <a:rect l="l" t="t" r="r" b="b"/>
              <a:pathLst>
                <a:path w="5838825" h="2722879">
                  <a:moveTo>
                    <a:pt x="0" y="155600"/>
                  </a:moveTo>
                  <a:lnTo>
                    <a:pt x="7932" y="106421"/>
                  </a:lnTo>
                  <a:lnTo>
                    <a:pt x="30020" y="63708"/>
                  </a:lnTo>
                  <a:lnTo>
                    <a:pt x="63702" y="30024"/>
                  </a:lnTo>
                  <a:lnTo>
                    <a:pt x="106416" y="7933"/>
                  </a:lnTo>
                  <a:lnTo>
                    <a:pt x="155600" y="0"/>
                  </a:lnTo>
                  <a:lnTo>
                    <a:pt x="5682843" y="0"/>
                  </a:lnTo>
                  <a:lnTo>
                    <a:pt x="5732027" y="7933"/>
                  </a:lnTo>
                  <a:lnTo>
                    <a:pt x="5774741" y="30024"/>
                  </a:lnTo>
                  <a:lnTo>
                    <a:pt x="5808423" y="63708"/>
                  </a:lnTo>
                  <a:lnTo>
                    <a:pt x="5830511" y="106421"/>
                  </a:lnTo>
                  <a:lnTo>
                    <a:pt x="5838444" y="155600"/>
                  </a:lnTo>
                  <a:lnTo>
                    <a:pt x="5838444" y="2567038"/>
                  </a:lnTo>
                  <a:lnTo>
                    <a:pt x="5830511" y="2616215"/>
                  </a:lnTo>
                  <a:lnTo>
                    <a:pt x="5808423" y="2658926"/>
                  </a:lnTo>
                  <a:lnTo>
                    <a:pt x="5774741" y="2692606"/>
                  </a:lnTo>
                  <a:lnTo>
                    <a:pt x="5732027" y="2714693"/>
                  </a:lnTo>
                  <a:lnTo>
                    <a:pt x="5682843" y="2722626"/>
                  </a:lnTo>
                  <a:lnTo>
                    <a:pt x="155600" y="2722626"/>
                  </a:lnTo>
                  <a:lnTo>
                    <a:pt x="106416" y="2714693"/>
                  </a:lnTo>
                  <a:lnTo>
                    <a:pt x="63702" y="2692606"/>
                  </a:lnTo>
                  <a:lnTo>
                    <a:pt x="30020" y="2658926"/>
                  </a:lnTo>
                  <a:lnTo>
                    <a:pt x="7932" y="2616215"/>
                  </a:lnTo>
                  <a:lnTo>
                    <a:pt x="0" y="2567038"/>
                  </a:lnTo>
                  <a:lnTo>
                    <a:pt x="0" y="155600"/>
                  </a:lnTo>
                  <a:close/>
                </a:path>
              </a:pathLst>
            </a:custGeom>
            <a:ln w="25400">
              <a:solidFill>
                <a:srgbClr val="F0F1F1"/>
              </a:solidFill>
            </a:ln>
          </p:spPr>
          <p:txBody>
            <a:bodyPr wrap="square" lIns="0" tIns="0" rIns="0" bIns="0" rtlCol="0"/>
            <a:lstStyle/>
            <a:p>
              <a:endParaRPr/>
            </a:p>
          </p:txBody>
        </p:sp>
      </p:grpSp>
      <p:sp>
        <p:nvSpPr>
          <p:cNvPr id="35" name="object 35"/>
          <p:cNvSpPr/>
          <p:nvPr/>
        </p:nvSpPr>
        <p:spPr>
          <a:xfrm>
            <a:off x="5112258" y="3521202"/>
            <a:ext cx="970915" cy="259079"/>
          </a:xfrm>
          <a:custGeom>
            <a:avLst/>
            <a:gdLst/>
            <a:ahLst/>
            <a:cxnLst/>
            <a:rect l="l" t="t" r="r" b="b"/>
            <a:pathLst>
              <a:path w="970914" h="259079">
                <a:moveTo>
                  <a:pt x="841247" y="0"/>
                </a:moveTo>
                <a:lnTo>
                  <a:pt x="129539" y="0"/>
                </a:lnTo>
                <a:lnTo>
                  <a:pt x="79118" y="10180"/>
                </a:lnTo>
                <a:lnTo>
                  <a:pt x="37942" y="37942"/>
                </a:lnTo>
                <a:lnTo>
                  <a:pt x="10180" y="79118"/>
                </a:lnTo>
                <a:lnTo>
                  <a:pt x="0" y="129540"/>
                </a:lnTo>
                <a:lnTo>
                  <a:pt x="10180" y="179961"/>
                </a:lnTo>
                <a:lnTo>
                  <a:pt x="37942" y="221137"/>
                </a:lnTo>
                <a:lnTo>
                  <a:pt x="79118" y="248899"/>
                </a:lnTo>
                <a:lnTo>
                  <a:pt x="129539" y="259080"/>
                </a:lnTo>
                <a:lnTo>
                  <a:pt x="841247" y="259080"/>
                </a:lnTo>
                <a:lnTo>
                  <a:pt x="891669" y="248899"/>
                </a:lnTo>
                <a:lnTo>
                  <a:pt x="932845" y="221137"/>
                </a:lnTo>
                <a:lnTo>
                  <a:pt x="960607" y="179961"/>
                </a:lnTo>
                <a:lnTo>
                  <a:pt x="970788" y="129540"/>
                </a:lnTo>
                <a:lnTo>
                  <a:pt x="960607" y="79118"/>
                </a:lnTo>
                <a:lnTo>
                  <a:pt x="932845" y="37942"/>
                </a:lnTo>
                <a:lnTo>
                  <a:pt x="891669" y="10180"/>
                </a:lnTo>
                <a:lnTo>
                  <a:pt x="841247" y="0"/>
                </a:lnTo>
                <a:close/>
              </a:path>
            </a:pathLst>
          </a:custGeom>
          <a:solidFill>
            <a:srgbClr val="938D5C"/>
          </a:solidFill>
        </p:spPr>
        <p:txBody>
          <a:bodyPr wrap="square" lIns="0" tIns="0" rIns="0" bIns="0" rtlCol="0"/>
          <a:lstStyle/>
          <a:p>
            <a:endParaRPr/>
          </a:p>
        </p:txBody>
      </p:sp>
      <p:sp>
        <p:nvSpPr>
          <p:cNvPr id="36" name="object 36"/>
          <p:cNvSpPr txBox="1"/>
          <p:nvPr/>
        </p:nvSpPr>
        <p:spPr>
          <a:xfrm>
            <a:off x="5242262" y="3083084"/>
            <a:ext cx="1356360" cy="667385"/>
          </a:xfrm>
          <a:prstGeom prst="rect">
            <a:avLst/>
          </a:prstGeom>
        </p:spPr>
        <p:txBody>
          <a:bodyPr vert="horz" wrap="square" lIns="0" tIns="22860" rIns="0" bIns="0" rtlCol="0">
            <a:spAutoFit/>
          </a:bodyPr>
          <a:lstStyle/>
          <a:p>
            <a:pPr marL="281305" algn="ctr">
              <a:lnSpc>
                <a:spcPct val="100000"/>
              </a:lnSpc>
              <a:spcBef>
                <a:spcPts val="180"/>
              </a:spcBef>
            </a:pPr>
            <a:r>
              <a:rPr sz="1400" b="1" spc="-5" dirty="0">
                <a:solidFill>
                  <a:srgbClr val="938D5C"/>
                </a:solidFill>
                <a:latin typeface="Arial"/>
                <a:cs typeface="Arial"/>
              </a:rPr>
              <a:t>MINIMAL</a:t>
            </a:r>
            <a:endParaRPr sz="1400" dirty="0">
              <a:latin typeface="Arial"/>
              <a:cs typeface="Arial"/>
            </a:endParaRPr>
          </a:p>
          <a:p>
            <a:pPr marL="219710" algn="ctr">
              <a:lnSpc>
                <a:spcPct val="100000"/>
              </a:lnSpc>
              <a:spcBef>
                <a:spcPts val="85"/>
              </a:spcBef>
            </a:pPr>
            <a:r>
              <a:rPr sz="1400" b="1" spc="-15" dirty="0">
                <a:solidFill>
                  <a:srgbClr val="BBB5A3"/>
                </a:solidFill>
                <a:latin typeface="Arial"/>
                <a:cs typeface="Arial"/>
              </a:rPr>
              <a:t>/EXPECTANT</a:t>
            </a:r>
            <a:endParaRPr sz="1400" dirty="0">
              <a:latin typeface="Arial"/>
              <a:cs typeface="Arial"/>
            </a:endParaRPr>
          </a:p>
          <a:p>
            <a:pPr marR="637540" algn="ctr">
              <a:lnSpc>
                <a:spcPct val="100000"/>
              </a:lnSpc>
              <a:spcBef>
                <a:spcPts val="85"/>
              </a:spcBef>
            </a:pPr>
            <a:r>
              <a:rPr sz="1200" b="1" spc="-5" dirty="0">
                <a:solidFill>
                  <a:srgbClr val="FFFFFF"/>
                </a:solidFill>
                <a:latin typeface="Arial"/>
                <a:cs typeface="Arial"/>
              </a:rPr>
              <a:t>ROUTINE</a:t>
            </a:r>
            <a:endParaRPr sz="1200" dirty="0">
              <a:latin typeface="Arial"/>
              <a:cs typeface="Arial"/>
            </a:endParaRPr>
          </a:p>
        </p:txBody>
      </p:sp>
      <p:grpSp>
        <p:nvGrpSpPr>
          <p:cNvPr id="37" name="object 37"/>
          <p:cNvGrpSpPr/>
          <p:nvPr/>
        </p:nvGrpSpPr>
        <p:grpSpPr>
          <a:xfrm>
            <a:off x="10567289" y="4340986"/>
            <a:ext cx="313690" cy="354965"/>
            <a:chOff x="10567289" y="4340986"/>
            <a:chExt cx="313690" cy="354965"/>
          </a:xfrm>
        </p:grpSpPr>
        <p:sp>
          <p:nvSpPr>
            <p:cNvPr id="38" name="object 38"/>
            <p:cNvSpPr/>
            <p:nvPr/>
          </p:nvSpPr>
          <p:spPr>
            <a:xfrm>
              <a:off x="10579989" y="4353686"/>
              <a:ext cx="288290" cy="329565"/>
            </a:xfrm>
            <a:custGeom>
              <a:avLst/>
              <a:gdLst/>
              <a:ahLst/>
              <a:cxnLst/>
              <a:rect l="l" t="t" r="r" b="b"/>
              <a:pathLst>
                <a:path w="288290" h="329564">
                  <a:moveTo>
                    <a:pt x="0" y="0"/>
                  </a:moveTo>
                  <a:lnTo>
                    <a:pt x="0" y="329184"/>
                  </a:lnTo>
                  <a:lnTo>
                    <a:pt x="288036" y="164592"/>
                  </a:lnTo>
                  <a:lnTo>
                    <a:pt x="0" y="0"/>
                  </a:lnTo>
                  <a:close/>
                </a:path>
              </a:pathLst>
            </a:custGeom>
            <a:solidFill>
              <a:srgbClr val="F0F1F1"/>
            </a:solidFill>
          </p:spPr>
          <p:txBody>
            <a:bodyPr wrap="square" lIns="0" tIns="0" rIns="0" bIns="0" rtlCol="0"/>
            <a:lstStyle/>
            <a:p>
              <a:endParaRPr/>
            </a:p>
          </p:txBody>
        </p:sp>
        <p:sp>
          <p:nvSpPr>
            <p:cNvPr id="39" name="object 39"/>
            <p:cNvSpPr/>
            <p:nvPr/>
          </p:nvSpPr>
          <p:spPr>
            <a:xfrm>
              <a:off x="10579989" y="4353686"/>
              <a:ext cx="288290" cy="329565"/>
            </a:xfrm>
            <a:custGeom>
              <a:avLst/>
              <a:gdLst/>
              <a:ahLst/>
              <a:cxnLst/>
              <a:rect l="l" t="t" r="r" b="b"/>
              <a:pathLst>
                <a:path w="288290" h="329564">
                  <a:moveTo>
                    <a:pt x="0" y="0"/>
                  </a:moveTo>
                  <a:lnTo>
                    <a:pt x="288036" y="164592"/>
                  </a:lnTo>
                  <a:lnTo>
                    <a:pt x="0" y="329184"/>
                  </a:lnTo>
                  <a:lnTo>
                    <a:pt x="0" y="0"/>
                  </a:lnTo>
                  <a:close/>
                </a:path>
              </a:pathLst>
            </a:custGeom>
            <a:ln w="25400">
              <a:solidFill>
                <a:srgbClr val="F0F1F1"/>
              </a:solidFill>
            </a:ln>
          </p:spPr>
          <p:txBody>
            <a:bodyPr wrap="square" lIns="0" tIns="0" rIns="0" bIns="0" rtlCol="0"/>
            <a:lstStyle/>
            <a:p>
              <a:endParaRPr/>
            </a:p>
          </p:txBody>
        </p:sp>
      </p:grpSp>
      <p:sp>
        <p:nvSpPr>
          <p:cNvPr id="40" name="object 40"/>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437765" algn="l"/>
              </a:tabLst>
            </a:pPr>
            <a:r>
              <a:rPr spc="-5" dirty="0"/>
              <a:t>#TCCC-CPP-PPT-04-01</a:t>
            </a:r>
            <a:r>
              <a:rPr spc="3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33</a:t>
            </a:fld>
            <a:endParaRPr sz="1200"/>
          </a:p>
        </p:txBody>
      </p:sp>
      <p:pic>
        <p:nvPicPr>
          <p:cNvPr id="42" name="Picture 41">
            <a:extLst>
              <a:ext uri="{FF2B5EF4-FFF2-40B4-BE49-F238E27FC236}">
                <a16:creationId xmlns:a16="http://schemas.microsoft.com/office/drawing/2014/main" id="{A4B1A545-940A-74A5-AF9E-05ADC4CF9FFE}"/>
              </a:ext>
            </a:extLst>
          </p:cNvPr>
          <p:cNvPicPr>
            <a:picLocks noChangeAspect="1"/>
          </p:cNvPicPr>
          <p:nvPr/>
        </p:nvPicPr>
        <p:blipFill>
          <a:blip r:embed="rId17"/>
          <a:stretch>
            <a:fillRect/>
          </a:stretch>
        </p:blipFill>
        <p:spPr>
          <a:xfrm>
            <a:off x="16198" y="-4163"/>
            <a:ext cx="12175802" cy="6862163"/>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47492" y="238059"/>
            <a:ext cx="7096759" cy="1023619"/>
          </a:xfrm>
          <a:prstGeom prst="rect">
            <a:avLst/>
          </a:prstGeom>
        </p:spPr>
        <p:txBody>
          <a:bodyPr vert="horz" wrap="square" lIns="0" tIns="64135" rIns="0" bIns="0" rtlCol="0">
            <a:spAutoFit/>
          </a:bodyPr>
          <a:lstStyle/>
          <a:p>
            <a:pPr algn="ctr">
              <a:lnSpc>
                <a:spcPct val="100000"/>
              </a:lnSpc>
              <a:spcBef>
                <a:spcPts val="505"/>
              </a:spcBef>
            </a:pPr>
            <a:r>
              <a:rPr sz="2000" spc="-5" dirty="0">
                <a:solidFill>
                  <a:srgbClr val="767070"/>
                </a:solidFill>
              </a:rPr>
              <a:t>Module 4:</a:t>
            </a:r>
            <a:r>
              <a:rPr sz="2000" spc="-15" dirty="0">
                <a:solidFill>
                  <a:srgbClr val="767070"/>
                </a:solidFill>
              </a:rPr>
              <a:t> </a:t>
            </a:r>
            <a:r>
              <a:rPr sz="2000" spc="-5" dirty="0">
                <a:solidFill>
                  <a:srgbClr val="767070"/>
                </a:solidFill>
              </a:rPr>
              <a:t>Principles</a:t>
            </a:r>
            <a:r>
              <a:rPr sz="2000" spc="-20" dirty="0">
                <a:solidFill>
                  <a:srgbClr val="767070"/>
                </a:solidFill>
              </a:rPr>
              <a:t> </a:t>
            </a:r>
            <a:r>
              <a:rPr sz="2000" spc="-5" dirty="0">
                <a:solidFill>
                  <a:srgbClr val="767070"/>
                </a:solidFill>
              </a:rPr>
              <a:t>and</a:t>
            </a:r>
            <a:r>
              <a:rPr sz="2000" spc="-80" dirty="0">
                <a:solidFill>
                  <a:srgbClr val="767070"/>
                </a:solidFill>
              </a:rPr>
              <a:t> </a:t>
            </a:r>
            <a:r>
              <a:rPr sz="2000" spc="-5" dirty="0">
                <a:solidFill>
                  <a:srgbClr val="767070"/>
                </a:solidFill>
              </a:rPr>
              <a:t>Application</a:t>
            </a:r>
            <a:r>
              <a:rPr sz="2000" dirty="0">
                <a:solidFill>
                  <a:srgbClr val="767070"/>
                </a:solidFill>
              </a:rPr>
              <a:t> </a:t>
            </a:r>
            <a:r>
              <a:rPr sz="2000" spc="-5" dirty="0">
                <a:solidFill>
                  <a:srgbClr val="767070"/>
                </a:solidFill>
              </a:rPr>
              <a:t>of</a:t>
            </a:r>
            <a:r>
              <a:rPr sz="2000" spc="-10" dirty="0">
                <a:solidFill>
                  <a:srgbClr val="767070"/>
                </a:solidFill>
              </a:rPr>
              <a:t> TFC</a:t>
            </a:r>
            <a:endParaRPr sz="2000"/>
          </a:p>
          <a:p>
            <a:pPr algn="ctr">
              <a:lnSpc>
                <a:spcPct val="100000"/>
              </a:lnSpc>
              <a:spcBef>
                <a:spcPts val="735"/>
              </a:spcBef>
            </a:pPr>
            <a:r>
              <a:rPr spc="-40" dirty="0"/>
              <a:t>CASUALTY</a:t>
            </a:r>
            <a:r>
              <a:rPr spc="-75" dirty="0"/>
              <a:t> </a:t>
            </a:r>
            <a:r>
              <a:rPr spc="-5" dirty="0"/>
              <a:t>COLLECTION</a:t>
            </a:r>
            <a:r>
              <a:rPr spc="-25" dirty="0"/>
              <a:t> </a:t>
            </a:r>
            <a:r>
              <a:rPr dirty="0"/>
              <a:t>POINT</a:t>
            </a: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959637" y="1181290"/>
            <a:ext cx="10275570" cy="574040"/>
          </a:xfrm>
          <a:prstGeom prst="rect">
            <a:avLst/>
          </a:prstGeom>
        </p:spPr>
        <p:txBody>
          <a:bodyPr vert="horz" wrap="square" lIns="0" tIns="12700" rIns="0" bIns="0" rtlCol="0">
            <a:spAutoFit/>
          </a:bodyPr>
          <a:lstStyle/>
          <a:p>
            <a:pPr marL="12700">
              <a:lnSpc>
                <a:spcPct val="100000"/>
              </a:lnSpc>
              <a:spcBef>
                <a:spcPts val="100"/>
              </a:spcBef>
            </a:pPr>
            <a:r>
              <a:rPr sz="3600" b="1" spc="-60" dirty="0">
                <a:latin typeface="Arial"/>
                <a:cs typeface="Arial"/>
              </a:rPr>
              <a:t>LAYOUT</a:t>
            </a:r>
            <a:r>
              <a:rPr sz="3600" b="1" spc="-135" dirty="0">
                <a:latin typeface="Arial"/>
                <a:cs typeface="Arial"/>
              </a:rPr>
              <a:t> </a:t>
            </a:r>
            <a:r>
              <a:rPr sz="3600" b="1" spc="-5" dirty="0">
                <a:latin typeface="Arial"/>
                <a:cs typeface="Arial"/>
              </a:rPr>
              <a:t>AND</a:t>
            </a:r>
            <a:r>
              <a:rPr sz="3600" b="1" spc="10" dirty="0">
                <a:latin typeface="Arial"/>
                <a:cs typeface="Arial"/>
              </a:rPr>
              <a:t> </a:t>
            </a:r>
            <a:r>
              <a:rPr sz="3600" b="1" spc="-5" dirty="0">
                <a:latin typeface="Arial"/>
                <a:cs typeface="Arial"/>
              </a:rPr>
              <a:t>RESPONSIBILITY</a:t>
            </a:r>
            <a:r>
              <a:rPr sz="3600" b="1" spc="-75" dirty="0">
                <a:latin typeface="Arial"/>
                <a:cs typeface="Arial"/>
              </a:rPr>
              <a:t> </a:t>
            </a:r>
            <a:r>
              <a:rPr sz="3600" b="1" spc="-5" dirty="0">
                <a:latin typeface="Arial"/>
                <a:cs typeface="Arial"/>
              </a:rPr>
              <a:t>considerations</a:t>
            </a:r>
            <a:endParaRPr sz="3600">
              <a:latin typeface="Arial"/>
              <a:cs typeface="Arial"/>
            </a:endParaRPr>
          </a:p>
        </p:txBody>
      </p:sp>
      <p:grpSp>
        <p:nvGrpSpPr>
          <p:cNvPr id="5" name="object 5"/>
          <p:cNvGrpSpPr/>
          <p:nvPr/>
        </p:nvGrpSpPr>
        <p:grpSpPr>
          <a:xfrm>
            <a:off x="2932938" y="1868424"/>
            <a:ext cx="5722620" cy="4630420"/>
            <a:chOff x="2932938" y="1868424"/>
            <a:chExt cx="5722620" cy="4630420"/>
          </a:xfrm>
        </p:grpSpPr>
        <p:pic>
          <p:nvPicPr>
            <p:cNvPr id="6" name="object 6"/>
            <p:cNvPicPr/>
            <p:nvPr/>
          </p:nvPicPr>
          <p:blipFill>
            <a:blip r:embed="rId4" cstate="print"/>
            <a:stretch>
              <a:fillRect/>
            </a:stretch>
          </p:blipFill>
          <p:spPr>
            <a:xfrm>
              <a:off x="4172816" y="1868424"/>
              <a:ext cx="4482557" cy="4629898"/>
            </a:xfrm>
            <a:prstGeom prst="rect">
              <a:avLst/>
            </a:prstGeom>
          </p:spPr>
        </p:pic>
        <p:pic>
          <p:nvPicPr>
            <p:cNvPr id="7" name="object 7"/>
            <p:cNvPicPr/>
            <p:nvPr/>
          </p:nvPicPr>
          <p:blipFill>
            <a:blip r:embed="rId5" cstate="print"/>
            <a:stretch>
              <a:fillRect/>
            </a:stretch>
          </p:blipFill>
          <p:spPr>
            <a:xfrm>
              <a:off x="5982461" y="3779532"/>
              <a:ext cx="890015" cy="890003"/>
            </a:xfrm>
            <a:prstGeom prst="rect">
              <a:avLst/>
            </a:prstGeom>
          </p:spPr>
        </p:pic>
        <p:pic>
          <p:nvPicPr>
            <p:cNvPr id="8" name="object 8"/>
            <p:cNvPicPr/>
            <p:nvPr/>
          </p:nvPicPr>
          <p:blipFill>
            <a:blip r:embed="rId6" cstate="print"/>
            <a:stretch>
              <a:fillRect/>
            </a:stretch>
          </p:blipFill>
          <p:spPr>
            <a:xfrm>
              <a:off x="2932938" y="3316224"/>
              <a:ext cx="1427225" cy="1808987"/>
            </a:xfrm>
            <a:prstGeom prst="rect">
              <a:avLst/>
            </a:prstGeom>
          </p:spPr>
        </p:pic>
      </p:grpSp>
      <p:pic>
        <p:nvPicPr>
          <p:cNvPr id="9" name="object 9"/>
          <p:cNvPicPr/>
          <p:nvPr/>
        </p:nvPicPr>
        <p:blipFill>
          <a:blip r:embed="rId7" cstate="print"/>
          <a:stretch>
            <a:fillRect/>
          </a:stretch>
        </p:blipFill>
        <p:spPr>
          <a:xfrm>
            <a:off x="467868" y="1780032"/>
            <a:ext cx="1545335" cy="4629911"/>
          </a:xfrm>
          <a:prstGeom prst="rect">
            <a:avLst/>
          </a:prstGeom>
        </p:spPr>
      </p:pic>
      <p:sp>
        <p:nvSpPr>
          <p:cNvPr id="10" name="object 10"/>
          <p:cNvSpPr txBox="1"/>
          <p:nvPr/>
        </p:nvSpPr>
        <p:spPr>
          <a:xfrm>
            <a:off x="3168387" y="2632946"/>
            <a:ext cx="1040130" cy="636905"/>
          </a:xfrm>
          <a:prstGeom prst="rect">
            <a:avLst/>
          </a:prstGeom>
        </p:spPr>
        <p:txBody>
          <a:bodyPr vert="horz" wrap="square" lIns="0" tIns="12700" rIns="0" bIns="0" rtlCol="0">
            <a:spAutoFit/>
          </a:bodyPr>
          <a:lstStyle/>
          <a:p>
            <a:pPr algn="ctr">
              <a:lnSpc>
                <a:spcPct val="100000"/>
              </a:lnSpc>
              <a:spcBef>
                <a:spcPts val="100"/>
              </a:spcBef>
            </a:pPr>
            <a:r>
              <a:rPr sz="1600" b="1" spc="-5" dirty="0">
                <a:solidFill>
                  <a:srgbClr val="921828"/>
                </a:solidFill>
                <a:latin typeface="Arial"/>
                <a:cs typeface="Arial"/>
              </a:rPr>
              <a:t>TRIAGE</a:t>
            </a:r>
            <a:endParaRPr sz="1600">
              <a:latin typeface="Arial"/>
              <a:cs typeface="Arial"/>
            </a:endParaRPr>
          </a:p>
          <a:p>
            <a:pPr marL="12700" marR="5080" indent="2540" algn="ctr">
              <a:lnSpc>
                <a:spcPct val="100000"/>
              </a:lnSpc>
              <a:spcBef>
                <a:spcPts val="10"/>
              </a:spcBef>
            </a:pPr>
            <a:r>
              <a:rPr sz="1200" b="1" spc="-15" dirty="0">
                <a:latin typeface="Arial"/>
                <a:cs typeface="Arial"/>
              </a:rPr>
              <a:t>ENTRY </a:t>
            </a:r>
            <a:r>
              <a:rPr sz="1200" b="1" spc="-10" dirty="0">
                <a:latin typeface="Arial"/>
                <a:cs typeface="Arial"/>
              </a:rPr>
              <a:t> </a:t>
            </a:r>
            <a:r>
              <a:rPr sz="1200" b="1" spc="-5" dirty="0">
                <a:latin typeface="Arial"/>
                <a:cs typeface="Arial"/>
              </a:rPr>
              <a:t>CH</a:t>
            </a:r>
            <a:r>
              <a:rPr sz="1200" b="1" dirty="0">
                <a:latin typeface="Arial"/>
                <a:cs typeface="Arial"/>
              </a:rPr>
              <a:t>O</a:t>
            </a:r>
            <a:r>
              <a:rPr sz="1200" b="1" spc="-5" dirty="0">
                <a:latin typeface="Arial"/>
                <a:cs typeface="Arial"/>
              </a:rPr>
              <a:t>KEP</a:t>
            </a:r>
            <a:r>
              <a:rPr sz="1200" b="1" dirty="0">
                <a:latin typeface="Arial"/>
                <a:cs typeface="Arial"/>
              </a:rPr>
              <a:t>OI</a:t>
            </a:r>
            <a:r>
              <a:rPr sz="1200" b="1" spc="-5" dirty="0">
                <a:latin typeface="Arial"/>
                <a:cs typeface="Arial"/>
              </a:rPr>
              <a:t>NT</a:t>
            </a:r>
            <a:endParaRPr sz="1200">
              <a:latin typeface="Arial"/>
              <a:cs typeface="Arial"/>
            </a:endParaRPr>
          </a:p>
        </p:txBody>
      </p:sp>
      <p:sp>
        <p:nvSpPr>
          <p:cNvPr id="11" name="object 11"/>
          <p:cNvSpPr txBox="1"/>
          <p:nvPr/>
        </p:nvSpPr>
        <p:spPr>
          <a:xfrm>
            <a:off x="1622109" y="3892843"/>
            <a:ext cx="1294130" cy="635000"/>
          </a:xfrm>
          <a:prstGeom prst="rect">
            <a:avLst/>
          </a:prstGeom>
        </p:spPr>
        <p:txBody>
          <a:bodyPr vert="horz" wrap="square" lIns="0" tIns="12065" rIns="0" bIns="0" rtlCol="0">
            <a:spAutoFit/>
          </a:bodyPr>
          <a:lstStyle/>
          <a:p>
            <a:pPr marL="12700" marR="5080">
              <a:lnSpc>
                <a:spcPct val="100000"/>
              </a:lnSpc>
              <a:spcBef>
                <a:spcPts val="95"/>
              </a:spcBef>
            </a:pPr>
            <a:r>
              <a:rPr sz="2000" b="1" spc="-5" dirty="0">
                <a:solidFill>
                  <a:srgbClr val="921828"/>
                </a:solidFill>
                <a:latin typeface="Arial"/>
                <a:cs typeface="Arial"/>
              </a:rPr>
              <a:t>Incoming </a:t>
            </a:r>
            <a:r>
              <a:rPr sz="2000" b="1" dirty="0">
                <a:solidFill>
                  <a:srgbClr val="921828"/>
                </a:solidFill>
                <a:latin typeface="Arial"/>
                <a:cs typeface="Arial"/>
              </a:rPr>
              <a:t> </a:t>
            </a:r>
            <a:r>
              <a:rPr sz="2000" b="1" spc="-10" dirty="0">
                <a:solidFill>
                  <a:srgbClr val="921828"/>
                </a:solidFill>
                <a:latin typeface="Arial"/>
                <a:cs typeface="Arial"/>
              </a:rPr>
              <a:t>Casua</a:t>
            </a:r>
            <a:r>
              <a:rPr sz="2000" b="1" spc="-5" dirty="0">
                <a:solidFill>
                  <a:srgbClr val="921828"/>
                </a:solidFill>
                <a:latin typeface="Arial"/>
                <a:cs typeface="Arial"/>
              </a:rPr>
              <a:t>lti</a:t>
            </a:r>
            <a:r>
              <a:rPr sz="2000" b="1" spc="-10" dirty="0">
                <a:solidFill>
                  <a:srgbClr val="921828"/>
                </a:solidFill>
                <a:latin typeface="Arial"/>
                <a:cs typeface="Arial"/>
              </a:rPr>
              <a:t>es</a:t>
            </a:r>
            <a:endParaRPr sz="2000">
              <a:latin typeface="Arial"/>
              <a:cs typeface="Arial"/>
            </a:endParaRPr>
          </a:p>
        </p:txBody>
      </p:sp>
      <p:grpSp>
        <p:nvGrpSpPr>
          <p:cNvPr id="12" name="object 12"/>
          <p:cNvGrpSpPr/>
          <p:nvPr/>
        </p:nvGrpSpPr>
        <p:grpSpPr>
          <a:xfrm>
            <a:off x="7001256" y="5000116"/>
            <a:ext cx="883919" cy="684530"/>
            <a:chOff x="7001256" y="5000116"/>
            <a:chExt cx="883919" cy="684530"/>
          </a:xfrm>
        </p:grpSpPr>
        <p:pic>
          <p:nvPicPr>
            <p:cNvPr id="13" name="object 13"/>
            <p:cNvPicPr/>
            <p:nvPr/>
          </p:nvPicPr>
          <p:blipFill>
            <a:blip r:embed="rId8" cstate="print"/>
            <a:stretch>
              <a:fillRect/>
            </a:stretch>
          </p:blipFill>
          <p:spPr>
            <a:xfrm>
              <a:off x="7214946" y="5000116"/>
              <a:ext cx="669721" cy="669721"/>
            </a:xfrm>
            <a:prstGeom prst="rect">
              <a:avLst/>
            </a:prstGeom>
          </p:spPr>
        </p:pic>
        <p:pic>
          <p:nvPicPr>
            <p:cNvPr id="14" name="object 14"/>
            <p:cNvPicPr/>
            <p:nvPr/>
          </p:nvPicPr>
          <p:blipFill>
            <a:blip r:embed="rId9" cstate="print"/>
            <a:stretch>
              <a:fillRect/>
            </a:stretch>
          </p:blipFill>
          <p:spPr>
            <a:xfrm>
              <a:off x="7001256" y="5070347"/>
              <a:ext cx="574547" cy="614171"/>
            </a:xfrm>
            <a:prstGeom prst="rect">
              <a:avLst/>
            </a:prstGeom>
          </p:spPr>
        </p:pic>
      </p:grpSp>
      <p:sp>
        <p:nvSpPr>
          <p:cNvPr id="15" name="object 15"/>
          <p:cNvSpPr txBox="1"/>
          <p:nvPr/>
        </p:nvSpPr>
        <p:spPr>
          <a:xfrm>
            <a:off x="6997960" y="4675229"/>
            <a:ext cx="1008380" cy="238760"/>
          </a:xfrm>
          <a:prstGeom prst="rect">
            <a:avLst/>
          </a:prstGeom>
        </p:spPr>
        <p:txBody>
          <a:bodyPr vert="horz" wrap="square" lIns="0" tIns="12065" rIns="0" bIns="0" rtlCol="0">
            <a:spAutoFit/>
          </a:bodyPr>
          <a:lstStyle/>
          <a:p>
            <a:pPr marL="12700">
              <a:lnSpc>
                <a:spcPct val="100000"/>
              </a:lnSpc>
              <a:spcBef>
                <a:spcPts val="95"/>
              </a:spcBef>
            </a:pPr>
            <a:r>
              <a:rPr sz="1400" b="1" spc="-20" dirty="0">
                <a:solidFill>
                  <a:srgbClr val="BC222C"/>
                </a:solidFill>
                <a:latin typeface="Arial"/>
                <a:cs typeface="Arial"/>
              </a:rPr>
              <a:t>IMMEDIATE</a:t>
            </a:r>
            <a:endParaRPr sz="1400">
              <a:latin typeface="Arial"/>
              <a:cs typeface="Arial"/>
            </a:endParaRPr>
          </a:p>
        </p:txBody>
      </p:sp>
      <p:sp>
        <p:nvSpPr>
          <p:cNvPr id="16" name="object 16"/>
          <p:cNvSpPr txBox="1"/>
          <p:nvPr/>
        </p:nvSpPr>
        <p:spPr>
          <a:xfrm>
            <a:off x="7026013" y="3829577"/>
            <a:ext cx="855980" cy="238760"/>
          </a:xfrm>
          <a:prstGeom prst="rect">
            <a:avLst/>
          </a:prstGeom>
        </p:spPr>
        <p:txBody>
          <a:bodyPr vert="horz" wrap="square" lIns="0" tIns="12065" rIns="0" bIns="0" rtlCol="0">
            <a:spAutoFit/>
          </a:bodyPr>
          <a:lstStyle/>
          <a:p>
            <a:pPr marL="12700">
              <a:lnSpc>
                <a:spcPct val="100000"/>
              </a:lnSpc>
              <a:spcBef>
                <a:spcPts val="95"/>
              </a:spcBef>
            </a:pPr>
            <a:r>
              <a:rPr sz="1400" b="1" spc="-10" dirty="0">
                <a:solidFill>
                  <a:srgbClr val="F4921F"/>
                </a:solidFill>
                <a:latin typeface="Arial"/>
                <a:cs typeface="Arial"/>
              </a:rPr>
              <a:t>DEL</a:t>
            </a:r>
            <a:r>
              <a:rPr sz="1400" b="1" spc="-135" dirty="0">
                <a:solidFill>
                  <a:srgbClr val="F4921F"/>
                </a:solidFill>
                <a:latin typeface="Arial"/>
                <a:cs typeface="Arial"/>
              </a:rPr>
              <a:t>A</a:t>
            </a:r>
            <a:r>
              <a:rPr sz="1400" b="1" spc="-10" dirty="0">
                <a:solidFill>
                  <a:srgbClr val="F4921F"/>
                </a:solidFill>
                <a:latin typeface="Arial"/>
                <a:cs typeface="Arial"/>
              </a:rPr>
              <a:t>YED</a:t>
            </a:r>
            <a:endParaRPr sz="1400">
              <a:latin typeface="Arial"/>
              <a:cs typeface="Arial"/>
            </a:endParaRPr>
          </a:p>
        </p:txBody>
      </p:sp>
      <p:grpSp>
        <p:nvGrpSpPr>
          <p:cNvPr id="17" name="object 17"/>
          <p:cNvGrpSpPr/>
          <p:nvPr/>
        </p:nvGrpSpPr>
        <p:grpSpPr>
          <a:xfrm>
            <a:off x="4529073" y="2113889"/>
            <a:ext cx="5290820" cy="2829560"/>
            <a:chOff x="4529073" y="2113889"/>
            <a:chExt cx="5290820" cy="2829560"/>
          </a:xfrm>
        </p:grpSpPr>
        <p:pic>
          <p:nvPicPr>
            <p:cNvPr id="18" name="object 18"/>
            <p:cNvPicPr/>
            <p:nvPr/>
          </p:nvPicPr>
          <p:blipFill>
            <a:blip r:embed="rId10" cstate="print"/>
            <a:stretch>
              <a:fillRect/>
            </a:stretch>
          </p:blipFill>
          <p:spPr>
            <a:xfrm>
              <a:off x="7507300" y="2929140"/>
              <a:ext cx="674814" cy="572426"/>
            </a:xfrm>
            <a:prstGeom prst="rect">
              <a:avLst/>
            </a:prstGeom>
          </p:spPr>
        </p:pic>
        <p:pic>
          <p:nvPicPr>
            <p:cNvPr id="19" name="object 19"/>
            <p:cNvPicPr/>
            <p:nvPr/>
          </p:nvPicPr>
          <p:blipFill>
            <a:blip r:embed="rId11" cstate="print"/>
            <a:stretch>
              <a:fillRect/>
            </a:stretch>
          </p:blipFill>
          <p:spPr>
            <a:xfrm>
              <a:off x="7700772" y="3300634"/>
              <a:ext cx="682262" cy="507587"/>
            </a:xfrm>
            <a:prstGeom prst="rect">
              <a:avLst/>
            </a:prstGeom>
          </p:spPr>
        </p:pic>
        <p:pic>
          <p:nvPicPr>
            <p:cNvPr id="20" name="object 20"/>
            <p:cNvPicPr/>
            <p:nvPr/>
          </p:nvPicPr>
          <p:blipFill>
            <a:blip r:embed="rId12" cstate="print"/>
            <a:stretch>
              <a:fillRect/>
            </a:stretch>
          </p:blipFill>
          <p:spPr>
            <a:xfrm>
              <a:off x="5405119" y="2225716"/>
              <a:ext cx="534949" cy="699915"/>
            </a:xfrm>
            <a:prstGeom prst="rect">
              <a:avLst/>
            </a:prstGeom>
          </p:spPr>
        </p:pic>
        <p:pic>
          <p:nvPicPr>
            <p:cNvPr id="21" name="object 21"/>
            <p:cNvPicPr/>
            <p:nvPr/>
          </p:nvPicPr>
          <p:blipFill>
            <a:blip r:embed="rId13" cstate="print"/>
            <a:stretch>
              <a:fillRect/>
            </a:stretch>
          </p:blipFill>
          <p:spPr>
            <a:xfrm>
              <a:off x="5780840" y="2113889"/>
              <a:ext cx="458060" cy="693801"/>
            </a:xfrm>
            <a:prstGeom prst="rect">
              <a:avLst/>
            </a:prstGeom>
          </p:spPr>
        </p:pic>
        <p:pic>
          <p:nvPicPr>
            <p:cNvPr id="22" name="object 22"/>
            <p:cNvPicPr/>
            <p:nvPr/>
          </p:nvPicPr>
          <p:blipFill>
            <a:blip r:embed="rId14" cstate="print"/>
            <a:stretch>
              <a:fillRect/>
            </a:stretch>
          </p:blipFill>
          <p:spPr>
            <a:xfrm>
              <a:off x="4529073" y="2987427"/>
              <a:ext cx="690537" cy="593839"/>
            </a:xfrm>
            <a:prstGeom prst="rect">
              <a:avLst/>
            </a:prstGeom>
          </p:spPr>
        </p:pic>
        <p:pic>
          <p:nvPicPr>
            <p:cNvPr id="23" name="object 23"/>
            <p:cNvPicPr/>
            <p:nvPr/>
          </p:nvPicPr>
          <p:blipFill>
            <a:blip r:embed="rId15" cstate="print"/>
            <a:stretch>
              <a:fillRect/>
            </a:stretch>
          </p:blipFill>
          <p:spPr>
            <a:xfrm>
              <a:off x="8431530" y="3245358"/>
              <a:ext cx="1388363" cy="1697735"/>
            </a:xfrm>
            <a:prstGeom prst="rect">
              <a:avLst/>
            </a:prstGeom>
          </p:spPr>
        </p:pic>
      </p:grpSp>
      <p:sp>
        <p:nvSpPr>
          <p:cNvPr id="24" name="object 24"/>
          <p:cNvSpPr txBox="1"/>
          <p:nvPr/>
        </p:nvSpPr>
        <p:spPr>
          <a:xfrm>
            <a:off x="5462344" y="3083084"/>
            <a:ext cx="1136015" cy="473709"/>
          </a:xfrm>
          <a:prstGeom prst="rect">
            <a:avLst/>
          </a:prstGeom>
        </p:spPr>
        <p:txBody>
          <a:bodyPr vert="horz" wrap="square" lIns="0" tIns="22860" rIns="0" bIns="0" rtlCol="0">
            <a:spAutoFit/>
          </a:bodyPr>
          <a:lstStyle/>
          <a:p>
            <a:pPr marL="60960" algn="ctr">
              <a:lnSpc>
                <a:spcPct val="100000"/>
              </a:lnSpc>
              <a:spcBef>
                <a:spcPts val="180"/>
              </a:spcBef>
            </a:pPr>
            <a:r>
              <a:rPr sz="1400" b="1" spc="-5" dirty="0">
                <a:solidFill>
                  <a:srgbClr val="938D5C"/>
                </a:solidFill>
                <a:latin typeface="Arial"/>
                <a:cs typeface="Arial"/>
              </a:rPr>
              <a:t>MINIMAL</a:t>
            </a:r>
            <a:endParaRPr sz="1400">
              <a:latin typeface="Arial"/>
              <a:cs typeface="Arial"/>
            </a:endParaRPr>
          </a:p>
          <a:p>
            <a:pPr algn="ctr">
              <a:lnSpc>
                <a:spcPct val="100000"/>
              </a:lnSpc>
              <a:spcBef>
                <a:spcPts val="85"/>
              </a:spcBef>
            </a:pPr>
            <a:r>
              <a:rPr sz="1400" b="1" spc="-15" dirty="0">
                <a:solidFill>
                  <a:srgbClr val="BBB5A3"/>
                </a:solidFill>
                <a:latin typeface="Arial"/>
                <a:cs typeface="Arial"/>
              </a:rPr>
              <a:t>/EXPECTANT</a:t>
            </a:r>
            <a:endParaRPr sz="1400">
              <a:latin typeface="Arial"/>
              <a:cs typeface="Arial"/>
            </a:endParaRPr>
          </a:p>
        </p:txBody>
      </p:sp>
      <p:sp>
        <p:nvSpPr>
          <p:cNvPr id="25" name="object 25"/>
          <p:cNvSpPr txBox="1"/>
          <p:nvPr/>
        </p:nvSpPr>
        <p:spPr>
          <a:xfrm>
            <a:off x="9604871" y="3747470"/>
            <a:ext cx="1294130" cy="635000"/>
          </a:xfrm>
          <a:prstGeom prst="rect">
            <a:avLst/>
          </a:prstGeom>
        </p:spPr>
        <p:txBody>
          <a:bodyPr vert="horz" wrap="square" lIns="0" tIns="12065" rIns="0" bIns="0" rtlCol="0">
            <a:spAutoFit/>
          </a:bodyPr>
          <a:lstStyle/>
          <a:p>
            <a:pPr marL="12700" marR="5080">
              <a:lnSpc>
                <a:spcPct val="100000"/>
              </a:lnSpc>
              <a:spcBef>
                <a:spcPts val="95"/>
              </a:spcBef>
            </a:pPr>
            <a:r>
              <a:rPr sz="2000" b="1" spc="-5" dirty="0">
                <a:solidFill>
                  <a:srgbClr val="7E7E7E"/>
                </a:solidFill>
                <a:latin typeface="Arial"/>
                <a:cs typeface="Arial"/>
              </a:rPr>
              <a:t>Outgoing </a:t>
            </a:r>
            <a:r>
              <a:rPr sz="2000" b="1" dirty="0">
                <a:solidFill>
                  <a:srgbClr val="7E7E7E"/>
                </a:solidFill>
                <a:latin typeface="Arial"/>
                <a:cs typeface="Arial"/>
              </a:rPr>
              <a:t> </a:t>
            </a:r>
            <a:r>
              <a:rPr sz="2000" b="1" spc="-10" dirty="0">
                <a:solidFill>
                  <a:srgbClr val="7E7E7E"/>
                </a:solidFill>
                <a:latin typeface="Arial"/>
                <a:cs typeface="Arial"/>
              </a:rPr>
              <a:t>Casua</a:t>
            </a:r>
            <a:r>
              <a:rPr sz="2000" b="1" spc="-5" dirty="0">
                <a:solidFill>
                  <a:srgbClr val="7E7E7E"/>
                </a:solidFill>
                <a:latin typeface="Arial"/>
                <a:cs typeface="Arial"/>
              </a:rPr>
              <a:t>lti</a:t>
            </a:r>
            <a:r>
              <a:rPr sz="2000" b="1" spc="-10" dirty="0">
                <a:solidFill>
                  <a:srgbClr val="7E7E7E"/>
                </a:solidFill>
                <a:latin typeface="Arial"/>
                <a:cs typeface="Arial"/>
              </a:rPr>
              <a:t>es</a:t>
            </a:r>
            <a:endParaRPr sz="2000">
              <a:latin typeface="Arial"/>
              <a:cs typeface="Arial"/>
            </a:endParaRPr>
          </a:p>
        </p:txBody>
      </p:sp>
      <p:sp>
        <p:nvSpPr>
          <p:cNvPr id="26" name="object 26"/>
          <p:cNvSpPr txBox="1"/>
          <p:nvPr/>
        </p:nvSpPr>
        <p:spPr>
          <a:xfrm>
            <a:off x="8566472" y="2837679"/>
            <a:ext cx="1040130" cy="391160"/>
          </a:xfrm>
          <a:prstGeom prst="rect">
            <a:avLst/>
          </a:prstGeom>
        </p:spPr>
        <p:txBody>
          <a:bodyPr vert="horz" wrap="square" lIns="0" tIns="12700" rIns="0" bIns="0" rtlCol="0">
            <a:spAutoFit/>
          </a:bodyPr>
          <a:lstStyle/>
          <a:p>
            <a:pPr marL="12700" marR="5080" indent="337820">
              <a:lnSpc>
                <a:spcPct val="100000"/>
              </a:lnSpc>
              <a:spcBef>
                <a:spcPts val="100"/>
              </a:spcBef>
            </a:pPr>
            <a:r>
              <a:rPr sz="1200" b="1" spc="-5" dirty="0">
                <a:latin typeface="Arial"/>
                <a:cs typeface="Arial"/>
              </a:rPr>
              <a:t>EXIT </a:t>
            </a:r>
            <a:r>
              <a:rPr sz="1200" b="1" dirty="0">
                <a:latin typeface="Arial"/>
                <a:cs typeface="Arial"/>
              </a:rPr>
              <a:t> </a:t>
            </a:r>
            <a:r>
              <a:rPr sz="1200" b="1" spc="-5" dirty="0">
                <a:latin typeface="Arial"/>
                <a:cs typeface="Arial"/>
              </a:rPr>
              <a:t>CH</a:t>
            </a:r>
            <a:r>
              <a:rPr sz="1200" b="1" dirty="0">
                <a:latin typeface="Arial"/>
                <a:cs typeface="Arial"/>
              </a:rPr>
              <a:t>O</a:t>
            </a:r>
            <a:r>
              <a:rPr sz="1200" b="1" spc="-5" dirty="0">
                <a:latin typeface="Arial"/>
                <a:cs typeface="Arial"/>
              </a:rPr>
              <a:t>KEP</a:t>
            </a:r>
            <a:r>
              <a:rPr sz="1200" b="1" dirty="0">
                <a:latin typeface="Arial"/>
                <a:cs typeface="Arial"/>
              </a:rPr>
              <a:t>OI</a:t>
            </a:r>
            <a:r>
              <a:rPr sz="1200" b="1" spc="-5" dirty="0">
                <a:latin typeface="Arial"/>
                <a:cs typeface="Arial"/>
              </a:rPr>
              <a:t>NT</a:t>
            </a:r>
            <a:endParaRPr sz="1200">
              <a:latin typeface="Arial"/>
              <a:cs typeface="Arial"/>
            </a:endParaRPr>
          </a:p>
        </p:txBody>
      </p:sp>
      <p:sp>
        <p:nvSpPr>
          <p:cNvPr id="27" name="object 27"/>
          <p:cNvSpPr/>
          <p:nvPr/>
        </p:nvSpPr>
        <p:spPr>
          <a:xfrm>
            <a:off x="10989564" y="3544061"/>
            <a:ext cx="967740" cy="260350"/>
          </a:xfrm>
          <a:custGeom>
            <a:avLst/>
            <a:gdLst/>
            <a:ahLst/>
            <a:cxnLst/>
            <a:rect l="l" t="t" r="r" b="b"/>
            <a:pathLst>
              <a:path w="967740" h="260350">
                <a:moveTo>
                  <a:pt x="837819" y="0"/>
                </a:moveTo>
                <a:lnTo>
                  <a:pt x="129921" y="0"/>
                </a:lnTo>
                <a:lnTo>
                  <a:pt x="79349" y="10209"/>
                </a:lnTo>
                <a:lnTo>
                  <a:pt x="38052" y="38052"/>
                </a:lnTo>
                <a:lnTo>
                  <a:pt x="10209" y="79349"/>
                </a:lnTo>
                <a:lnTo>
                  <a:pt x="0" y="129920"/>
                </a:lnTo>
                <a:lnTo>
                  <a:pt x="10209" y="180492"/>
                </a:lnTo>
                <a:lnTo>
                  <a:pt x="38052" y="221789"/>
                </a:lnTo>
                <a:lnTo>
                  <a:pt x="79349" y="249632"/>
                </a:lnTo>
                <a:lnTo>
                  <a:pt x="129921" y="259841"/>
                </a:lnTo>
                <a:lnTo>
                  <a:pt x="837819" y="259841"/>
                </a:lnTo>
                <a:lnTo>
                  <a:pt x="888390" y="249632"/>
                </a:lnTo>
                <a:lnTo>
                  <a:pt x="929687" y="221789"/>
                </a:lnTo>
                <a:lnTo>
                  <a:pt x="957530" y="180492"/>
                </a:lnTo>
                <a:lnTo>
                  <a:pt x="967740" y="129920"/>
                </a:lnTo>
                <a:lnTo>
                  <a:pt x="957530" y="79349"/>
                </a:lnTo>
                <a:lnTo>
                  <a:pt x="929687" y="38052"/>
                </a:lnTo>
                <a:lnTo>
                  <a:pt x="888390" y="10209"/>
                </a:lnTo>
                <a:lnTo>
                  <a:pt x="837819" y="0"/>
                </a:lnTo>
                <a:close/>
              </a:path>
            </a:pathLst>
          </a:custGeom>
          <a:solidFill>
            <a:srgbClr val="BC232C"/>
          </a:solidFill>
        </p:spPr>
        <p:txBody>
          <a:bodyPr wrap="square" lIns="0" tIns="0" rIns="0" bIns="0" rtlCol="0"/>
          <a:lstStyle/>
          <a:p>
            <a:endParaRPr/>
          </a:p>
        </p:txBody>
      </p:sp>
      <p:sp>
        <p:nvSpPr>
          <p:cNvPr id="28" name="object 28"/>
          <p:cNvSpPr txBox="1"/>
          <p:nvPr/>
        </p:nvSpPr>
        <p:spPr>
          <a:xfrm>
            <a:off x="11139594" y="3564900"/>
            <a:ext cx="668020"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FFFFFF"/>
                </a:solidFill>
                <a:latin typeface="Arial"/>
                <a:cs typeface="Arial"/>
              </a:rPr>
              <a:t>UR</a:t>
            </a:r>
            <a:r>
              <a:rPr sz="1200" b="1" dirty="0">
                <a:solidFill>
                  <a:srgbClr val="FFFFFF"/>
                </a:solidFill>
                <a:latin typeface="Arial"/>
                <a:cs typeface="Arial"/>
              </a:rPr>
              <a:t>G</a:t>
            </a:r>
            <a:r>
              <a:rPr sz="1200" b="1" spc="-5" dirty="0">
                <a:solidFill>
                  <a:srgbClr val="FFFFFF"/>
                </a:solidFill>
                <a:latin typeface="Arial"/>
                <a:cs typeface="Arial"/>
              </a:rPr>
              <a:t>ENT</a:t>
            </a:r>
            <a:endParaRPr sz="1200">
              <a:latin typeface="Arial"/>
              <a:cs typeface="Arial"/>
            </a:endParaRPr>
          </a:p>
        </p:txBody>
      </p:sp>
      <p:sp>
        <p:nvSpPr>
          <p:cNvPr id="29" name="object 29"/>
          <p:cNvSpPr/>
          <p:nvPr/>
        </p:nvSpPr>
        <p:spPr>
          <a:xfrm>
            <a:off x="10992611" y="3950970"/>
            <a:ext cx="967740" cy="259079"/>
          </a:xfrm>
          <a:custGeom>
            <a:avLst/>
            <a:gdLst/>
            <a:ahLst/>
            <a:cxnLst/>
            <a:rect l="l" t="t" r="r" b="b"/>
            <a:pathLst>
              <a:path w="967740" h="259079">
                <a:moveTo>
                  <a:pt x="838200" y="0"/>
                </a:moveTo>
                <a:lnTo>
                  <a:pt x="129539" y="0"/>
                </a:lnTo>
                <a:lnTo>
                  <a:pt x="79118" y="10180"/>
                </a:lnTo>
                <a:lnTo>
                  <a:pt x="37942" y="37942"/>
                </a:lnTo>
                <a:lnTo>
                  <a:pt x="10180" y="79118"/>
                </a:lnTo>
                <a:lnTo>
                  <a:pt x="0" y="129539"/>
                </a:lnTo>
                <a:lnTo>
                  <a:pt x="10180" y="179961"/>
                </a:lnTo>
                <a:lnTo>
                  <a:pt x="37942" y="221137"/>
                </a:lnTo>
                <a:lnTo>
                  <a:pt x="79118" y="248899"/>
                </a:lnTo>
                <a:lnTo>
                  <a:pt x="129539" y="259079"/>
                </a:lnTo>
                <a:lnTo>
                  <a:pt x="838200" y="259079"/>
                </a:lnTo>
                <a:lnTo>
                  <a:pt x="888621" y="248899"/>
                </a:lnTo>
                <a:lnTo>
                  <a:pt x="929797" y="221137"/>
                </a:lnTo>
                <a:lnTo>
                  <a:pt x="957559" y="179961"/>
                </a:lnTo>
                <a:lnTo>
                  <a:pt x="967740" y="129539"/>
                </a:lnTo>
                <a:lnTo>
                  <a:pt x="957559" y="79118"/>
                </a:lnTo>
                <a:lnTo>
                  <a:pt x="929797" y="37942"/>
                </a:lnTo>
                <a:lnTo>
                  <a:pt x="888621" y="10180"/>
                </a:lnTo>
                <a:lnTo>
                  <a:pt x="838200" y="0"/>
                </a:lnTo>
                <a:close/>
              </a:path>
            </a:pathLst>
          </a:custGeom>
          <a:solidFill>
            <a:srgbClr val="F4921F"/>
          </a:solidFill>
        </p:spPr>
        <p:txBody>
          <a:bodyPr wrap="square" lIns="0" tIns="0" rIns="0" bIns="0" rtlCol="0"/>
          <a:lstStyle/>
          <a:p>
            <a:endParaRPr/>
          </a:p>
        </p:txBody>
      </p:sp>
      <p:sp>
        <p:nvSpPr>
          <p:cNvPr id="30" name="object 30"/>
          <p:cNvSpPr txBox="1"/>
          <p:nvPr/>
        </p:nvSpPr>
        <p:spPr>
          <a:xfrm>
            <a:off x="11103819" y="3971437"/>
            <a:ext cx="745490"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FFFFFF"/>
                </a:solidFill>
                <a:latin typeface="Arial"/>
                <a:cs typeface="Arial"/>
              </a:rPr>
              <a:t>PRIORITY</a:t>
            </a:r>
            <a:endParaRPr sz="1200">
              <a:latin typeface="Arial"/>
              <a:cs typeface="Arial"/>
            </a:endParaRPr>
          </a:p>
        </p:txBody>
      </p:sp>
      <p:sp>
        <p:nvSpPr>
          <p:cNvPr id="31" name="object 31"/>
          <p:cNvSpPr/>
          <p:nvPr/>
        </p:nvSpPr>
        <p:spPr>
          <a:xfrm>
            <a:off x="10989564" y="4365497"/>
            <a:ext cx="970915" cy="260350"/>
          </a:xfrm>
          <a:custGeom>
            <a:avLst/>
            <a:gdLst/>
            <a:ahLst/>
            <a:cxnLst/>
            <a:rect l="l" t="t" r="r" b="b"/>
            <a:pathLst>
              <a:path w="970915" h="260350">
                <a:moveTo>
                  <a:pt x="840866" y="0"/>
                </a:moveTo>
                <a:lnTo>
                  <a:pt x="129921" y="0"/>
                </a:lnTo>
                <a:lnTo>
                  <a:pt x="79349" y="10209"/>
                </a:lnTo>
                <a:lnTo>
                  <a:pt x="38052" y="38052"/>
                </a:lnTo>
                <a:lnTo>
                  <a:pt x="10209" y="79349"/>
                </a:lnTo>
                <a:lnTo>
                  <a:pt x="0" y="129920"/>
                </a:lnTo>
                <a:lnTo>
                  <a:pt x="10209" y="180492"/>
                </a:lnTo>
                <a:lnTo>
                  <a:pt x="38052" y="221789"/>
                </a:lnTo>
                <a:lnTo>
                  <a:pt x="79349" y="249632"/>
                </a:lnTo>
                <a:lnTo>
                  <a:pt x="129921" y="259841"/>
                </a:lnTo>
                <a:lnTo>
                  <a:pt x="840866" y="259841"/>
                </a:lnTo>
                <a:lnTo>
                  <a:pt x="891438" y="249632"/>
                </a:lnTo>
                <a:lnTo>
                  <a:pt x="932735" y="221789"/>
                </a:lnTo>
                <a:lnTo>
                  <a:pt x="960578" y="180492"/>
                </a:lnTo>
                <a:lnTo>
                  <a:pt x="970788" y="129920"/>
                </a:lnTo>
                <a:lnTo>
                  <a:pt x="960578" y="79349"/>
                </a:lnTo>
                <a:lnTo>
                  <a:pt x="932735" y="38052"/>
                </a:lnTo>
                <a:lnTo>
                  <a:pt x="891438" y="10209"/>
                </a:lnTo>
                <a:lnTo>
                  <a:pt x="840866" y="0"/>
                </a:lnTo>
                <a:close/>
              </a:path>
            </a:pathLst>
          </a:custGeom>
          <a:solidFill>
            <a:srgbClr val="938D5C"/>
          </a:solidFill>
        </p:spPr>
        <p:txBody>
          <a:bodyPr wrap="square" lIns="0" tIns="0" rIns="0" bIns="0" rtlCol="0"/>
          <a:lstStyle/>
          <a:p>
            <a:endParaRPr/>
          </a:p>
        </p:txBody>
      </p:sp>
      <p:sp>
        <p:nvSpPr>
          <p:cNvPr id="32" name="object 32"/>
          <p:cNvSpPr txBox="1"/>
          <p:nvPr/>
        </p:nvSpPr>
        <p:spPr>
          <a:xfrm>
            <a:off x="11119755" y="4386479"/>
            <a:ext cx="710565"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FFFFFF"/>
                </a:solidFill>
                <a:latin typeface="Arial"/>
                <a:cs typeface="Arial"/>
              </a:rPr>
              <a:t>R</a:t>
            </a:r>
            <a:r>
              <a:rPr sz="1200" b="1" dirty="0">
                <a:solidFill>
                  <a:srgbClr val="FFFFFF"/>
                </a:solidFill>
                <a:latin typeface="Arial"/>
                <a:cs typeface="Arial"/>
              </a:rPr>
              <a:t>O</a:t>
            </a:r>
            <a:r>
              <a:rPr sz="1200" b="1" spc="-5" dirty="0">
                <a:solidFill>
                  <a:srgbClr val="FFFFFF"/>
                </a:solidFill>
                <a:latin typeface="Arial"/>
                <a:cs typeface="Arial"/>
              </a:rPr>
              <a:t>UT</a:t>
            </a:r>
            <a:r>
              <a:rPr sz="1200" b="1" dirty="0">
                <a:solidFill>
                  <a:srgbClr val="FFFFFF"/>
                </a:solidFill>
                <a:latin typeface="Arial"/>
                <a:cs typeface="Arial"/>
              </a:rPr>
              <a:t>I</a:t>
            </a:r>
            <a:r>
              <a:rPr sz="1200" b="1" spc="-5" dirty="0">
                <a:solidFill>
                  <a:srgbClr val="FFFFFF"/>
                </a:solidFill>
                <a:latin typeface="Arial"/>
                <a:cs typeface="Arial"/>
              </a:rPr>
              <a:t>NE</a:t>
            </a:r>
            <a:endParaRPr sz="1200">
              <a:latin typeface="Arial"/>
              <a:cs typeface="Arial"/>
            </a:endParaRPr>
          </a:p>
        </p:txBody>
      </p:sp>
      <p:sp>
        <p:nvSpPr>
          <p:cNvPr id="33" name="object 33"/>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437765" algn="l"/>
              </a:tabLst>
            </a:pPr>
            <a:r>
              <a:rPr spc="-5" dirty="0"/>
              <a:t>#TCCC-CPP-PPT-04-01</a:t>
            </a:r>
            <a:r>
              <a:rPr spc="3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34</a:t>
            </a:fld>
            <a:endParaRPr sz="12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2611534" y="282920"/>
            <a:ext cx="696912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606667"/>
                </a:solidFill>
                <a:latin typeface="Arial"/>
                <a:cs typeface="Arial"/>
              </a:rPr>
              <a:t>Module</a:t>
            </a:r>
            <a:r>
              <a:rPr sz="2000" b="1" spc="5" dirty="0">
                <a:solidFill>
                  <a:srgbClr val="606667"/>
                </a:solidFill>
                <a:latin typeface="Arial"/>
                <a:cs typeface="Arial"/>
              </a:rPr>
              <a:t> </a:t>
            </a:r>
            <a:r>
              <a:rPr sz="2000" b="1" spc="-5" dirty="0">
                <a:solidFill>
                  <a:srgbClr val="606667"/>
                </a:solidFill>
                <a:latin typeface="Arial"/>
                <a:cs typeface="Arial"/>
              </a:rPr>
              <a:t>8:</a:t>
            </a:r>
            <a:r>
              <a:rPr sz="2000" b="1" dirty="0">
                <a:solidFill>
                  <a:srgbClr val="606667"/>
                </a:solidFill>
                <a:latin typeface="Arial"/>
                <a:cs typeface="Arial"/>
              </a:rPr>
              <a:t> </a:t>
            </a:r>
            <a:r>
              <a:rPr sz="2000" b="1" spc="-5" dirty="0">
                <a:solidFill>
                  <a:srgbClr val="606667"/>
                </a:solidFill>
                <a:latin typeface="Arial"/>
                <a:cs typeface="Arial"/>
              </a:rPr>
              <a:t>Respiration</a:t>
            </a:r>
            <a:r>
              <a:rPr sz="2000" b="1" spc="-60" dirty="0">
                <a:solidFill>
                  <a:srgbClr val="606667"/>
                </a:solidFill>
                <a:latin typeface="Arial"/>
                <a:cs typeface="Arial"/>
              </a:rPr>
              <a:t> </a:t>
            </a:r>
            <a:r>
              <a:rPr sz="2000" b="1" spc="-10" dirty="0">
                <a:solidFill>
                  <a:srgbClr val="606667"/>
                </a:solidFill>
                <a:latin typeface="Arial"/>
                <a:cs typeface="Arial"/>
              </a:rPr>
              <a:t>Assessment</a:t>
            </a:r>
            <a:r>
              <a:rPr sz="2000" b="1" spc="25" dirty="0">
                <a:solidFill>
                  <a:srgbClr val="606667"/>
                </a:solidFill>
                <a:latin typeface="Arial"/>
                <a:cs typeface="Arial"/>
              </a:rPr>
              <a:t> </a:t>
            </a:r>
            <a:r>
              <a:rPr sz="2000" b="1" spc="-5" dirty="0">
                <a:solidFill>
                  <a:srgbClr val="606667"/>
                </a:solidFill>
                <a:latin typeface="Arial"/>
                <a:cs typeface="Arial"/>
              </a:rPr>
              <a:t>&amp;</a:t>
            </a:r>
            <a:r>
              <a:rPr sz="2000" b="1" dirty="0">
                <a:solidFill>
                  <a:srgbClr val="606667"/>
                </a:solidFill>
                <a:latin typeface="Arial"/>
                <a:cs typeface="Arial"/>
              </a:rPr>
              <a:t> </a:t>
            </a:r>
            <a:r>
              <a:rPr sz="2000" b="1" spc="-10" dirty="0">
                <a:solidFill>
                  <a:srgbClr val="606667"/>
                </a:solidFill>
                <a:latin typeface="Arial"/>
                <a:cs typeface="Arial"/>
              </a:rPr>
              <a:t>Management</a:t>
            </a:r>
            <a:r>
              <a:rPr sz="2000" b="1" spc="25" dirty="0">
                <a:solidFill>
                  <a:srgbClr val="606667"/>
                </a:solidFill>
                <a:latin typeface="Arial"/>
                <a:cs typeface="Arial"/>
              </a:rPr>
              <a:t> </a:t>
            </a:r>
            <a:r>
              <a:rPr sz="2000" b="1" spc="-5" dirty="0">
                <a:solidFill>
                  <a:srgbClr val="606667"/>
                </a:solidFill>
                <a:latin typeface="Arial"/>
                <a:cs typeface="Arial"/>
              </a:rPr>
              <a:t>in </a:t>
            </a:r>
            <a:r>
              <a:rPr sz="2000" b="1" spc="-10" dirty="0">
                <a:solidFill>
                  <a:srgbClr val="606667"/>
                </a:solidFill>
                <a:latin typeface="Arial"/>
                <a:cs typeface="Arial"/>
              </a:rPr>
              <a:t>TFC</a:t>
            </a:r>
            <a:endParaRPr sz="2000">
              <a:latin typeface="Arial"/>
              <a:cs typeface="Arial"/>
            </a:endParaRPr>
          </a:p>
        </p:txBody>
      </p:sp>
      <p:sp>
        <p:nvSpPr>
          <p:cNvPr id="5" name="object 5"/>
          <p:cNvSpPr txBox="1"/>
          <p:nvPr/>
        </p:nvSpPr>
        <p:spPr>
          <a:xfrm>
            <a:off x="3773220" y="2787364"/>
            <a:ext cx="7379970" cy="124460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FFFF"/>
                </a:solidFill>
                <a:latin typeface="Arial"/>
                <a:cs typeface="Arial"/>
              </a:rPr>
              <a:t>Communication</a:t>
            </a:r>
            <a:r>
              <a:rPr sz="2400" b="1" spc="-20" dirty="0">
                <a:solidFill>
                  <a:srgbClr val="FFFFFF"/>
                </a:solidFill>
                <a:latin typeface="Arial"/>
                <a:cs typeface="Arial"/>
              </a:rPr>
              <a:t> </a:t>
            </a:r>
            <a:r>
              <a:rPr sz="2400" b="1" spc="-5" dirty="0">
                <a:solidFill>
                  <a:srgbClr val="FFFFFF"/>
                </a:solidFill>
                <a:latin typeface="Arial"/>
                <a:cs typeface="Arial"/>
              </a:rPr>
              <a:t>of</a:t>
            </a:r>
            <a:r>
              <a:rPr sz="2400" b="1" spc="-20" dirty="0">
                <a:solidFill>
                  <a:srgbClr val="FFFFFF"/>
                </a:solidFill>
                <a:latin typeface="Arial"/>
                <a:cs typeface="Arial"/>
              </a:rPr>
              <a:t> </a:t>
            </a:r>
            <a:r>
              <a:rPr sz="2400" b="1" spc="-5" dirty="0">
                <a:solidFill>
                  <a:srgbClr val="FFFFFF"/>
                </a:solidFill>
                <a:latin typeface="Arial"/>
                <a:cs typeface="Arial"/>
              </a:rPr>
              <a:t>Casualty</a:t>
            </a:r>
            <a:r>
              <a:rPr sz="2400" b="1" dirty="0">
                <a:solidFill>
                  <a:srgbClr val="FFFFFF"/>
                </a:solidFill>
                <a:latin typeface="Arial"/>
                <a:cs typeface="Arial"/>
              </a:rPr>
              <a:t> </a:t>
            </a:r>
            <a:r>
              <a:rPr sz="2400" b="1" spc="-5" dirty="0">
                <a:solidFill>
                  <a:srgbClr val="FFFFFF"/>
                </a:solidFill>
                <a:latin typeface="Arial"/>
                <a:cs typeface="Arial"/>
              </a:rPr>
              <a:t>Information</a:t>
            </a:r>
            <a:endParaRPr sz="2400">
              <a:latin typeface="Arial"/>
              <a:cs typeface="Arial"/>
            </a:endParaRPr>
          </a:p>
          <a:p>
            <a:pPr>
              <a:lnSpc>
                <a:spcPct val="100000"/>
              </a:lnSpc>
              <a:spcBef>
                <a:spcPts val="45"/>
              </a:spcBef>
            </a:pPr>
            <a:endParaRPr sz="3300">
              <a:latin typeface="Arial"/>
              <a:cs typeface="Arial"/>
            </a:endParaRPr>
          </a:p>
          <a:p>
            <a:pPr marL="12700">
              <a:lnSpc>
                <a:spcPct val="100000"/>
              </a:lnSpc>
            </a:pPr>
            <a:r>
              <a:rPr sz="2400" b="1" spc="-30" dirty="0">
                <a:solidFill>
                  <a:srgbClr val="FFFFFF"/>
                </a:solidFill>
                <a:latin typeface="Arial"/>
                <a:cs typeface="Arial"/>
              </a:rPr>
              <a:t>Tactical</a:t>
            </a:r>
            <a:r>
              <a:rPr sz="2400" b="1" dirty="0">
                <a:solidFill>
                  <a:srgbClr val="FFFFFF"/>
                </a:solidFill>
                <a:latin typeface="Arial"/>
                <a:cs typeface="Arial"/>
              </a:rPr>
              <a:t> </a:t>
            </a:r>
            <a:r>
              <a:rPr sz="2400" b="1" spc="-5" dirty="0">
                <a:solidFill>
                  <a:srgbClr val="FFFFFF"/>
                </a:solidFill>
                <a:latin typeface="Arial"/>
                <a:cs typeface="Arial"/>
              </a:rPr>
              <a:t>Field</a:t>
            </a:r>
            <a:r>
              <a:rPr sz="2400" b="1" spc="-10" dirty="0">
                <a:solidFill>
                  <a:srgbClr val="FFFFFF"/>
                </a:solidFill>
                <a:latin typeface="Arial"/>
                <a:cs typeface="Arial"/>
              </a:rPr>
              <a:t> </a:t>
            </a:r>
            <a:r>
              <a:rPr sz="2400" b="1" spc="-5" dirty="0">
                <a:solidFill>
                  <a:srgbClr val="FFFFFF"/>
                </a:solidFill>
                <a:latin typeface="Arial"/>
                <a:cs typeface="Arial"/>
              </a:rPr>
              <a:t>Care</a:t>
            </a:r>
            <a:r>
              <a:rPr sz="2400" b="1" spc="5" dirty="0">
                <a:solidFill>
                  <a:srgbClr val="FFFFFF"/>
                </a:solidFill>
                <a:latin typeface="Arial"/>
                <a:cs typeface="Arial"/>
              </a:rPr>
              <a:t> </a:t>
            </a:r>
            <a:r>
              <a:rPr sz="2400" b="1" spc="-5" dirty="0">
                <a:solidFill>
                  <a:srgbClr val="FFFFFF"/>
                </a:solidFill>
                <a:latin typeface="Arial"/>
                <a:cs typeface="Arial"/>
              </a:rPr>
              <a:t>Casualty</a:t>
            </a:r>
            <a:r>
              <a:rPr sz="2400" b="1" spc="10" dirty="0">
                <a:solidFill>
                  <a:srgbClr val="FFFFFF"/>
                </a:solidFill>
                <a:latin typeface="Arial"/>
                <a:cs typeface="Arial"/>
              </a:rPr>
              <a:t> </a:t>
            </a:r>
            <a:r>
              <a:rPr sz="2400" b="1" spc="-5" dirty="0">
                <a:solidFill>
                  <a:srgbClr val="FFFFFF"/>
                </a:solidFill>
                <a:latin typeface="Arial"/>
                <a:cs typeface="Arial"/>
              </a:rPr>
              <a:t>Collection Point</a:t>
            </a:r>
            <a:r>
              <a:rPr sz="2400" b="1" spc="-15" dirty="0">
                <a:solidFill>
                  <a:srgbClr val="FFFFFF"/>
                </a:solidFill>
                <a:latin typeface="Arial"/>
                <a:cs typeface="Arial"/>
              </a:rPr>
              <a:t> </a:t>
            </a:r>
            <a:r>
              <a:rPr sz="2400" b="1" spc="-5" dirty="0">
                <a:solidFill>
                  <a:srgbClr val="FFFFFF"/>
                </a:solidFill>
                <a:latin typeface="Arial"/>
                <a:cs typeface="Arial"/>
              </a:rPr>
              <a:t>(CCP)</a:t>
            </a:r>
            <a:endParaRPr sz="2400">
              <a:latin typeface="Arial"/>
              <a:cs typeface="Arial"/>
            </a:endParaRPr>
          </a:p>
        </p:txBody>
      </p:sp>
      <p:sp>
        <p:nvSpPr>
          <p:cNvPr id="6" name="object 6"/>
          <p:cNvSpPr txBox="1">
            <a:spLocks noGrp="1"/>
          </p:cNvSpPr>
          <p:nvPr>
            <p:ph type="title"/>
          </p:nvPr>
        </p:nvSpPr>
        <p:spPr>
          <a:xfrm>
            <a:off x="4235110" y="930635"/>
            <a:ext cx="3709035" cy="574040"/>
          </a:xfrm>
          <a:prstGeom prst="rect">
            <a:avLst/>
          </a:prstGeom>
        </p:spPr>
        <p:txBody>
          <a:bodyPr vert="horz" wrap="square" lIns="0" tIns="12700" rIns="0" bIns="0" rtlCol="0">
            <a:spAutoFit/>
          </a:bodyPr>
          <a:lstStyle/>
          <a:p>
            <a:pPr marL="12700">
              <a:lnSpc>
                <a:spcPct val="100000"/>
              </a:lnSpc>
              <a:spcBef>
                <a:spcPts val="100"/>
              </a:spcBef>
            </a:pPr>
            <a:r>
              <a:rPr spc="-5" dirty="0">
                <a:solidFill>
                  <a:srgbClr val="FFFFFF"/>
                </a:solidFill>
              </a:rPr>
              <a:t>SKILL</a:t>
            </a:r>
            <a:r>
              <a:rPr spc="-140" dirty="0">
                <a:solidFill>
                  <a:srgbClr val="FFFFFF"/>
                </a:solidFill>
              </a:rPr>
              <a:t> </a:t>
            </a:r>
            <a:r>
              <a:rPr spc="-70" dirty="0">
                <a:solidFill>
                  <a:srgbClr val="FFFFFF"/>
                </a:solidFill>
              </a:rPr>
              <a:t>STATIONS</a:t>
            </a:r>
          </a:p>
        </p:txBody>
      </p:sp>
      <p:pic>
        <p:nvPicPr>
          <p:cNvPr id="7" name="object 7"/>
          <p:cNvPicPr/>
          <p:nvPr/>
        </p:nvPicPr>
        <p:blipFill>
          <a:blip r:embed="rId4" cstate="print"/>
          <a:stretch>
            <a:fillRect/>
          </a:stretch>
        </p:blipFill>
        <p:spPr>
          <a:xfrm>
            <a:off x="2903220" y="2647950"/>
            <a:ext cx="662939" cy="672083"/>
          </a:xfrm>
          <a:prstGeom prst="rect">
            <a:avLst/>
          </a:prstGeom>
        </p:spPr>
      </p:pic>
      <p:pic>
        <p:nvPicPr>
          <p:cNvPr id="8" name="object 8"/>
          <p:cNvPicPr/>
          <p:nvPr/>
        </p:nvPicPr>
        <p:blipFill>
          <a:blip r:embed="rId4" cstate="print"/>
          <a:stretch>
            <a:fillRect/>
          </a:stretch>
        </p:blipFill>
        <p:spPr>
          <a:xfrm>
            <a:off x="2903220" y="3514344"/>
            <a:ext cx="662939" cy="672083"/>
          </a:xfrm>
          <a:prstGeom prst="rect">
            <a:avLst/>
          </a:prstGeom>
        </p:spPr>
      </p:pic>
      <p:sp>
        <p:nvSpPr>
          <p:cNvPr id="9" name="object 9"/>
          <p:cNvSpPr txBox="1"/>
          <p:nvPr/>
        </p:nvSpPr>
        <p:spPr>
          <a:xfrm>
            <a:off x="9407745" y="6567096"/>
            <a:ext cx="2019300" cy="174625"/>
          </a:xfrm>
          <a:prstGeom prst="rect">
            <a:avLst/>
          </a:prstGeom>
        </p:spPr>
        <p:txBody>
          <a:bodyPr vert="horz" wrap="square" lIns="0" tIns="0" rIns="0" bIns="0" rtlCol="0">
            <a:spAutoFit/>
          </a:bodyPr>
          <a:lstStyle/>
          <a:p>
            <a:pPr marL="12700">
              <a:lnSpc>
                <a:spcPct val="100000"/>
              </a:lnSpc>
            </a:pPr>
            <a:r>
              <a:rPr sz="1050" spc="-5" dirty="0">
                <a:solidFill>
                  <a:srgbClr val="606667"/>
                </a:solidFill>
                <a:latin typeface="Arial MT"/>
                <a:cs typeface="Arial MT"/>
              </a:rPr>
              <a:t>#TCCC-CPP-PPT-08</a:t>
            </a:r>
            <a:r>
              <a:rPr sz="1050" spc="285" dirty="0">
                <a:solidFill>
                  <a:srgbClr val="606667"/>
                </a:solidFill>
                <a:latin typeface="Arial MT"/>
                <a:cs typeface="Arial MT"/>
              </a:rPr>
              <a:t> </a:t>
            </a:r>
            <a:r>
              <a:rPr sz="1050" spc="-5" dirty="0">
                <a:solidFill>
                  <a:srgbClr val="606667"/>
                </a:solidFill>
                <a:latin typeface="Arial MT"/>
                <a:cs typeface="Arial MT"/>
              </a:rPr>
              <a:t>08 AUG</a:t>
            </a:r>
            <a:r>
              <a:rPr sz="1050" spc="-15" dirty="0">
                <a:solidFill>
                  <a:srgbClr val="606667"/>
                </a:solidFill>
                <a:latin typeface="Arial MT"/>
                <a:cs typeface="Arial MT"/>
              </a:rPr>
              <a:t> </a:t>
            </a:r>
            <a:r>
              <a:rPr sz="1050" spc="-5" dirty="0">
                <a:solidFill>
                  <a:srgbClr val="606667"/>
                </a:solidFill>
                <a:latin typeface="Arial MT"/>
                <a:cs typeface="Arial MT"/>
              </a:rPr>
              <a:t>23</a:t>
            </a:r>
            <a:endParaRPr sz="1050">
              <a:latin typeface="Arial MT"/>
              <a:cs typeface="Arial MT"/>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2437765">
              <a:lnSpc>
                <a:spcPts val="1425"/>
              </a:lnSpc>
            </a:pPr>
            <a:fld id="{81D60167-4931-47E6-BA6A-407CBD079E47}" type="slidenum">
              <a:rPr sz="1200" dirty="0">
                <a:solidFill>
                  <a:srgbClr val="606667"/>
                </a:solidFill>
              </a:rPr>
              <a:t>35</a:t>
            </a:fld>
            <a:endParaRPr sz="12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67070"/>
                </a:solidFill>
                <a:latin typeface="Arial"/>
                <a:cs typeface="Arial"/>
              </a:rPr>
              <a:t>Module 4:</a:t>
            </a:r>
            <a:r>
              <a:rPr sz="2000" b="1" spc="-15" dirty="0">
                <a:solidFill>
                  <a:srgbClr val="767070"/>
                </a:solidFill>
                <a:latin typeface="Arial"/>
                <a:cs typeface="Arial"/>
              </a:rPr>
              <a:t> </a:t>
            </a:r>
            <a:r>
              <a:rPr sz="2000" b="1" spc="-5" dirty="0">
                <a:solidFill>
                  <a:srgbClr val="767070"/>
                </a:solidFill>
                <a:latin typeface="Arial"/>
                <a:cs typeface="Arial"/>
              </a:rPr>
              <a:t>Principles</a:t>
            </a:r>
            <a:r>
              <a:rPr sz="2000" b="1" spc="-20" dirty="0">
                <a:solidFill>
                  <a:srgbClr val="767070"/>
                </a:solidFill>
                <a:latin typeface="Arial"/>
                <a:cs typeface="Arial"/>
              </a:rPr>
              <a:t> </a:t>
            </a:r>
            <a:r>
              <a:rPr sz="2000" b="1" spc="-5" dirty="0">
                <a:solidFill>
                  <a:srgbClr val="767070"/>
                </a:solidFill>
                <a:latin typeface="Arial"/>
                <a:cs typeface="Arial"/>
              </a:rPr>
              <a:t>and</a:t>
            </a:r>
            <a:r>
              <a:rPr sz="2000" b="1" spc="-80" dirty="0">
                <a:solidFill>
                  <a:srgbClr val="767070"/>
                </a:solidFill>
                <a:latin typeface="Arial"/>
                <a:cs typeface="Arial"/>
              </a:rPr>
              <a:t> </a:t>
            </a:r>
            <a:r>
              <a:rPr sz="2000" b="1" spc="-5" dirty="0">
                <a:solidFill>
                  <a:srgbClr val="767070"/>
                </a:solidFill>
                <a:latin typeface="Arial"/>
                <a:cs typeface="Arial"/>
              </a:rPr>
              <a:t>Application</a:t>
            </a:r>
            <a:r>
              <a:rPr sz="2000" b="1" dirty="0">
                <a:solidFill>
                  <a:srgbClr val="767070"/>
                </a:solidFill>
                <a:latin typeface="Arial"/>
                <a:cs typeface="Arial"/>
              </a:rPr>
              <a:t> </a:t>
            </a:r>
            <a:r>
              <a:rPr sz="2000" b="1" spc="-5" dirty="0">
                <a:solidFill>
                  <a:srgbClr val="767070"/>
                </a:solidFill>
                <a:latin typeface="Arial"/>
                <a:cs typeface="Arial"/>
              </a:rPr>
              <a:t>of</a:t>
            </a:r>
            <a:r>
              <a:rPr sz="2000" b="1" spc="-10" dirty="0">
                <a:solidFill>
                  <a:srgbClr val="767070"/>
                </a:solidFill>
                <a:latin typeface="Arial"/>
                <a:cs typeface="Arial"/>
              </a:rPr>
              <a:t> TFC</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6759535" y="1530340"/>
            <a:ext cx="4788535" cy="2328545"/>
          </a:xfrm>
          <a:prstGeom prst="rect">
            <a:avLst/>
          </a:prstGeom>
        </p:spPr>
        <p:txBody>
          <a:bodyPr vert="horz" wrap="square" lIns="0" tIns="158750" rIns="0" bIns="0" rtlCol="0">
            <a:spAutoFit/>
          </a:bodyPr>
          <a:lstStyle/>
          <a:p>
            <a:pPr marL="12700">
              <a:lnSpc>
                <a:spcPct val="100000"/>
              </a:lnSpc>
              <a:spcBef>
                <a:spcPts val="1250"/>
              </a:spcBef>
            </a:pPr>
            <a:r>
              <a:rPr sz="2800" b="1" dirty="0">
                <a:latin typeface="Arial"/>
                <a:cs typeface="Arial"/>
              </a:rPr>
              <a:t>Skills</a:t>
            </a:r>
            <a:r>
              <a:rPr sz="2800" b="1" spc="-30" dirty="0">
                <a:latin typeface="Arial"/>
                <a:cs typeface="Arial"/>
              </a:rPr>
              <a:t> </a:t>
            </a:r>
            <a:r>
              <a:rPr sz="2800" b="1" spc="-5" dirty="0">
                <a:latin typeface="Arial"/>
                <a:cs typeface="Arial"/>
              </a:rPr>
              <a:t>and</a:t>
            </a:r>
            <a:r>
              <a:rPr sz="2800" b="1" spc="-120" dirty="0">
                <a:latin typeface="Arial"/>
                <a:cs typeface="Arial"/>
              </a:rPr>
              <a:t> </a:t>
            </a:r>
            <a:r>
              <a:rPr sz="2800" b="1" spc="-5" dirty="0">
                <a:latin typeface="Arial"/>
                <a:cs typeface="Arial"/>
              </a:rPr>
              <a:t>Abilities</a:t>
            </a:r>
            <a:endParaRPr sz="2800">
              <a:latin typeface="Arial"/>
              <a:cs typeface="Arial"/>
            </a:endParaRPr>
          </a:p>
          <a:p>
            <a:pPr marL="287655" marR="120014">
              <a:lnSpc>
                <a:spcPct val="100000"/>
              </a:lnSpc>
              <a:spcBef>
                <a:spcPts val="820"/>
              </a:spcBef>
            </a:pPr>
            <a:r>
              <a:rPr sz="2000" spc="-5" dirty="0">
                <a:latin typeface="Arial MT"/>
                <a:cs typeface="Arial MT"/>
              </a:rPr>
              <a:t>Communication of casualty information </a:t>
            </a:r>
            <a:r>
              <a:rPr sz="2000" spc="-545" dirty="0">
                <a:latin typeface="Arial MT"/>
                <a:cs typeface="Arial MT"/>
              </a:rPr>
              <a:t> </a:t>
            </a:r>
            <a:r>
              <a:rPr sz="2000" spc="-5" dirty="0">
                <a:latin typeface="Arial MT"/>
                <a:cs typeface="Arial MT"/>
              </a:rPr>
              <a:t>to tactical leadership and medical </a:t>
            </a:r>
            <a:r>
              <a:rPr sz="2000" dirty="0">
                <a:latin typeface="Arial MT"/>
                <a:cs typeface="Arial MT"/>
              </a:rPr>
              <a:t> </a:t>
            </a:r>
            <a:r>
              <a:rPr sz="2000" spc="-5" dirty="0">
                <a:latin typeface="Arial MT"/>
                <a:cs typeface="Arial MT"/>
              </a:rPr>
              <a:t>personnel</a:t>
            </a:r>
            <a:endParaRPr sz="2000">
              <a:latin typeface="Arial MT"/>
              <a:cs typeface="Arial MT"/>
            </a:endParaRPr>
          </a:p>
          <a:p>
            <a:pPr marL="287655" marR="5080">
              <a:lnSpc>
                <a:spcPct val="100000"/>
              </a:lnSpc>
              <a:spcBef>
                <a:spcPts val="800"/>
              </a:spcBef>
            </a:pPr>
            <a:r>
              <a:rPr sz="2000" spc="-5" dirty="0">
                <a:latin typeface="Arial MT"/>
                <a:cs typeface="Arial MT"/>
              </a:rPr>
              <a:t>Consolidation and triage of casualties in </a:t>
            </a:r>
            <a:r>
              <a:rPr sz="2000" spc="-545" dirty="0">
                <a:latin typeface="Arial MT"/>
                <a:cs typeface="Arial MT"/>
              </a:rPr>
              <a:t> </a:t>
            </a:r>
            <a:r>
              <a:rPr sz="2000" spc="-5" dirty="0">
                <a:latin typeface="Arial MT"/>
                <a:cs typeface="Arial MT"/>
              </a:rPr>
              <a:t>a</a:t>
            </a:r>
            <a:r>
              <a:rPr sz="2000" spc="-15" dirty="0">
                <a:latin typeface="Arial MT"/>
                <a:cs typeface="Arial MT"/>
              </a:rPr>
              <a:t> </a:t>
            </a:r>
            <a:r>
              <a:rPr sz="2000" spc="-10" dirty="0">
                <a:latin typeface="Arial MT"/>
                <a:cs typeface="Arial MT"/>
              </a:rPr>
              <a:t>CCP</a:t>
            </a:r>
            <a:endParaRPr sz="2000">
              <a:latin typeface="Arial MT"/>
              <a:cs typeface="Arial MT"/>
            </a:endParaRPr>
          </a:p>
        </p:txBody>
      </p:sp>
      <p:sp>
        <p:nvSpPr>
          <p:cNvPr id="5" name="object 5"/>
          <p:cNvSpPr txBox="1">
            <a:spLocks noGrp="1"/>
          </p:cNvSpPr>
          <p:nvPr>
            <p:ph type="title"/>
          </p:nvPr>
        </p:nvSpPr>
        <p:spPr>
          <a:xfrm>
            <a:off x="4616875" y="675111"/>
            <a:ext cx="2371090" cy="574040"/>
          </a:xfrm>
          <a:prstGeom prst="rect">
            <a:avLst/>
          </a:prstGeom>
        </p:spPr>
        <p:txBody>
          <a:bodyPr vert="horz" wrap="square" lIns="0" tIns="12700" rIns="0" bIns="0" rtlCol="0">
            <a:spAutoFit/>
          </a:bodyPr>
          <a:lstStyle/>
          <a:p>
            <a:pPr marL="12700">
              <a:lnSpc>
                <a:spcPct val="100000"/>
              </a:lnSpc>
              <a:spcBef>
                <a:spcPts val="100"/>
              </a:spcBef>
            </a:pPr>
            <a:r>
              <a:rPr dirty="0">
                <a:solidFill>
                  <a:srgbClr val="000000"/>
                </a:solidFill>
              </a:rPr>
              <a:t>SUMMA</a:t>
            </a:r>
            <a:r>
              <a:rPr spc="-135" dirty="0">
                <a:solidFill>
                  <a:srgbClr val="000000"/>
                </a:solidFill>
              </a:rPr>
              <a:t>R</a:t>
            </a:r>
            <a:r>
              <a:rPr dirty="0">
                <a:solidFill>
                  <a:srgbClr val="000000"/>
                </a:solidFill>
              </a:rPr>
              <a:t>Y</a:t>
            </a:r>
          </a:p>
        </p:txBody>
      </p:sp>
      <p:sp>
        <p:nvSpPr>
          <p:cNvPr id="6" name="object 6"/>
          <p:cNvSpPr/>
          <p:nvPr/>
        </p:nvSpPr>
        <p:spPr>
          <a:xfrm>
            <a:off x="6859523" y="2306573"/>
            <a:ext cx="114300" cy="822960"/>
          </a:xfrm>
          <a:custGeom>
            <a:avLst/>
            <a:gdLst/>
            <a:ahLst/>
            <a:cxnLst/>
            <a:rect l="l" t="t" r="r" b="b"/>
            <a:pathLst>
              <a:path w="114300" h="822960">
                <a:moveTo>
                  <a:pt x="0" y="822960"/>
                </a:moveTo>
                <a:lnTo>
                  <a:pt x="114300" y="822960"/>
                </a:lnTo>
                <a:lnTo>
                  <a:pt x="114300" y="0"/>
                </a:lnTo>
                <a:lnTo>
                  <a:pt x="0" y="0"/>
                </a:lnTo>
                <a:lnTo>
                  <a:pt x="0" y="822960"/>
                </a:lnTo>
                <a:close/>
              </a:path>
            </a:pathLst>
          </a:custGeom>
          <a:solidFill>
            <a:srgbClr val="BB8542"/>
          </a:solidFill>
        </p:spPr>
        <p:txBody>
          <a:bodyPr wrap="square" lIns="0" tIns="0" rIns="0" bIns="0" rtlCol="0"/>
          <a:lstStyle/>
          <a:p>
            <a:endParaRPr/>
          </a:p>
        </p:txBody>
      </p:sp>
      <p:sp>
        <p:nvSpPr>
          <p:cNvPr id="7" name="object 7"/>
          <p:cNvSpPr txBox="1"/>
          <p:nvPr/>
        </p:nvSpPr>
        <p:spPr>
          <a:xfrm>
            <a:off x="761064" y="1433838"/>
            <a:ext cx="5737860" cy="3547745"/>
          </a:xfrm>
          <a:prstGeom prst="rect">
            <a:avLst/>
          </a:prstGeom>
        </p:spPr>
        <p:txBody>
          <a:bodyPr vert="horz" wrap="square" lIns="0" tIns="158750" rIns="0" bIns="0" rtlCol="0">
            <a:spAutoFit/>
          </a:bodyPr>
          <a:lstStyle/>
          <a:p>
            <a:pPr marL="12700">
              <a:lnSpc>
                <a:spcPct val="100000"/>
              </a:lnSpc>
              <a:spcBef>
                <a:spcPts val="1250"/>
              </a:spcBef>
            </a:pPr>
            <a:r>
              <a:rPr sz="2800" b="1" spc="-5" dirty="0">
                <a:latin typeface="Arial"/>
                <a:cs typeface="Arial"/>
              </a:rPr>
              <a:t>Knowledge</a:t>
            </a:r>
            <a:r>
              <a:rPr sz="2800" b="1" spc="-15" dirty="0">
                <a:latin typeface="Arial"/>
                <a:cs typeface="Arial"/>
              </a:rPr>
              <a:t> </a:t>
            </a:r>
            <a:r>
              <a:rPr sz="2800" b="1" spc="-40" dirty="0">
                <a:latin typeface="Arial"/>
                <a:cs typeface="Arial"/>
              </a:rPr>
              <a:t>Topics</a:t>
            </a:r>
            <a:endParaRPr sz="2800">
              <a:latin typeface="Arial"/>
              <a:cs typeface="Arial"/>
            </a:endParaRPr>
          </a:p>
          <a:p>
            <a:pPr marL="287655">
              <a:lnSpc>
                <a:spcPct val="100000"/>
              </a:lnSpc>
              <a:spcBef>
                <a:spcPts val="820"/>
              </a:spcBef>
            </a:pPr>
            <a:r>
              <a:rPr sz="2000" spc="-5" dirty="0">
                <a:latin typeface="Arial MT"/>
                <a:cs typeface="Arial MT"/>
              </a:rPr>
              <a:t>Importance</a:t>
            </a:r>
            <a:r>
              <a:rPr sz="2000" spc="-25" dirty="0">
                <a:latin typeface="Arial MT"/>
                <a:cs typeface="Arial MT"/>
              </a:rPr>
              <a:t> </a:t>
            </a:r>
            <a:r>
              <a:rPr sz="2000" spc="-5" dirty="0">
                <a:latin typeface="Arial MT"/>
                <a:cs typeface="Arial MT"/>
              </a:rPr>
              <a:t>of</a:t>
            </a:r>
            <a:r>
              <a:rPr sz="2000" spc="-15" dirty="0">
                <a:latin typeface="Arial MT"/>
                <a:cs typeface="Arial MT"/>
              </a:rPr>
              <a:t> </a:t>
            </a:r>
            <a:r>
              <a:rPr sz="2000" spc="-5" dirty="0">
                <a:latin typeface="Arial MT"/>
                <a:cs typeface="Arial MT"/>
              </a:rPr>
              <a:t>security</a:t>
            </a:r>
            <a:r>
              <a:rPr sz="2000" spc="-10" dirty="0">
                <a:latin typeface="Arial MT"/>
                <a:cs typeface="Arial MT"/>
              </a:rPr>
              <a:t> </a:t>
            </a:r>
            <a:r>
              <a:rPr sz="2000" spc="-5" dirty="0">
                <a:latin typeface="Arial MT"/>
                <a:cs typeface="Arial MT"/>
              </a:rPr>
              <a:t>and safety</a:t>
            </a:r>
            <a:r>
              <a:rPr sz="2000" spc="-25" dirty="0">
                <a:latin typeface="Arial MT"/>
                <a:cs typeface="Arial MT"/>
              </a:rPr>
              <a:t> </a:t>
            </a:r>
            <a:r>
              <a:rPr sz="2000" spc="-5" dirty="0">
                <a:latin typeface="Arial MT"/>
                <a:cs typeface="Arial MT"/>
              </a:rPr>
              <a:t>in</a:t>
            </a:r>
            <a:r>
              <a:rPr sz="2000" spc="-40" dirty="0">
                <a:latin typeface="Arial MT"/>
                <a:cs typeface="Arial MT"/>
              </a:rPr>
              <a:t> </a:t>
            </a:r>
            <a:r>
              <a:rPr sz="2000" spc="-10" dirty="0">
                <a:latin typeface="Arial MT"/>
                <a:cs typeface="Arial MT"/>
              </a:rPr>
              <a:t>TFC</a:t>
            </a:r>
            <a:endParaRPr sz="2000">
              <a:latin typeface="Arial MT"/>
              <a:cs typeface="Arial MT"/>
            </a:endParaRPr>
          </a:p>
          <a:p>
            <a:pPr marL="287655" marR="970915">
              <a:lnSpc>
                <a:spcPct val="100000"/>
              </a:lnSpc>
              <a:spcBef>
                <a:spcPts val="805"/>
              </a:spcBef>
            </a:pPr>
            <a:r>
              <a:rPr sz="2000" spc="-5" dirty="0">
                <a:latin typeface="Arial MT"/>
                <a:cs typeface="Arial MT"/>
              </a:rPr>
              <a:t>Basic principles of removal/extraction </a:t>
            </a:r>
            <a:r>
              <a:rPr sz="2000" spc="-10" dirty="0">
                <a:latin typeface="Arial MT"/>
                <a:cs typeface="Arial MT"/>
              </a:rPr>
              <a:t>of </a:t>
            </a:r>
            <a:r>
              <a:rPr sz="2000" spc="-545" dirty="0">
                <a:latin typeface="Arial MT"/>
                <a:cs typeface="Arial MT"/>
              </a:rPr>
              <a:t> </a:t>
            </a:r>
            <a:r>
              <a:rPr sz="2000" spc="-5" dirty="0">
                <a:latin typeface="Arial MT"/>
                <a:cs typeface="Arial MT"/>
              </a:rPr>
              <a:t>casualties</a:t>
            </a:r>
            <a:r>
              <a:rPr sz="2000" dirty="0">
                <a:latin typeface="Arial MT"/>
                <a:cs typeface="Arial MT"/>
              </a:rPr>
              <a:t> </a:t>
            </a:r>
            <a:r>
              <a:rPr sz="2000" spc="-5" dirty="0">
                <a:latin typeface="Arial MT"/>
                <a:cs typeface="Arial MT"/>
              </a:rPr>
              <a:t>from</a:t>
            </a:r>
            <a:r>
              <a:rPr sz="2000" spc="-20" dirty="0">
                <a:latin typeface="Arial MT"/>
                <a:cs typeface="Arial MT"/>
              </a:rPr>
              <a:t> </a:t>
            </a:r>
            <a:r>
              <a:rPr sz="2000" spc="-5" dirty="0">
                <a:latin typeface="Arial MT"/>
                <a:cs typeface="Arial MT"/>
              </a:rPr>
              <a:t>a</a:t>
            </a:r>
            <a:r>
              <a:rPr sz="2000" spc="-15" dirty="0">
                <a:latin typeface="Arial MT"/>
                <a:cs typeface="Arial MT"/>
              </a:rPr>
              <a:t> </a:t>
            </a:r>
            <a:r>
              <a:rPr sz="2000" spc="-5" dirty="0">
                <a:latin typeface="Arial MT"/>
                <a:cs typeface="Arial MT"/>
              </a:rPr>
              <a:t>unit</a:t>
            </a:r>
            <a:r>
              <a:rPr sz="2000" spc="5" dirty="0">
                <a:latin typeface="Arial MT"/>
                <a:cs typeface="Arial MT"/>
              </a:rPr>
              <a:t> </a:t>
            </a:r>
            <a:r>
              <a:rPr sz="2000" spc="-5" dirty="0">
                <a:latin typeface="Arial MT"/>
                <a:cs typeface="Arial MT"/>
              </a:rPr>
              <a:t>specific</a:t>
            </a:r>
            <a:r>
              <a:rPr sz="2000" spc="-10" dirty="0">
                <a:latin typeface="Arial MT"/>
                <a:cs typeface="Arial MT"/>
              </a:rPr>
              <a:t> </a:t>
            </a:r>
            <a:r>
              <a:rPr sz="2000" spc="-5" dirty="0">
                <a:latin typeface="Arial MT"/>
                <a:cs typeface="Arial MT"/>
              </a:rPr>
              <a:t>platform</a:t>
            </a:r>
            <a:endParaRPr sz="2000">
              <a:latin typeface="Arial MT"/>
              <a:cs typeface="Arial MT"/>
            </a:endParaRPr>
          </a:p>
          <a:p>
            <a:pPr marL="287655" marR="135890">
              <a:lnSpc>
                <a:spcPct val="100000"/>
              </a:lnSpc>
              <a:spcBef>
                <a:spcPts val="795"/>
              </a:spcBef>
            </a:pPr>
            <a:r>
              <a:rPr sz="2000" spc="-5" dirty="0">
                <a:latin typeface="Arial MT"/>
                <a:cs typeface="Arial MT"/>
              </a:rPr>
              <a:t>Identify the relevant tactical and casualty data </a:t>
            </a:r>
            <a:r>
              <a:rPr sz="2000" dirty="0">
                <a:latin typeface="Arial MT"/>
                <a:cs typeface="Arial MT"/>
              </a:rPr>
              <a:t> </a:t>
            </a:r>
            <a:r>
              <a:rPr sz="2000" spc="-5" dirty="0">
                <a:latin typeface="Arial MT"/>
                <a:cs typeface="Arial MT"/>
              </a:rPr>
              <a:t>involved</a:t>
            </a:r>
            <a:r>
              <a:rPr sz="2000" spc="5" dirty="0">
                <a:latin typeface="Arial MT"/>
                <a:cs typeface="Arial MT"/>
              </a:rPr>
              <a:t> </a:t>
            </a:r>
            <a:r>
              <a:rPr sz="2000" spc="-5" dirty="0">
                <a:latin typeface="Arial MT"/>
                <a:cs typeface="Arial MT"/>
              </a:rPr>
              <a:t>in</a:t>
            </a:r>
            <a:r>
              <a:rPr sz="2000" spc="-10" dirty="0">
                <a:latin typeface="Arial MT"/>
                <a:cs typeface="Arial MT"/>
              </a:rPr>
              <a:t> </a:t>
            </a:r>
            <a:r>
              <a:rPr sz="2000" spc="-5" dirty="0">
                <a:latin typeface="Arial MT"/>
                <a:cs typeface="Arial MT"/>
              </a:rPr>
              <a:t>communicating</a:t>
            </a:r>
            <a:r>
              <a:rPr sz="2000" dirty="0">
                <a:latin typeface="Arial MT"/>
                <a:cs typeface="Arial MT"/>
              </a:rPr>
              <a:t> </a:t>
            </a:r>
            <a:r>
              <a:rPr sz="2000" spc="-5" dirty="0">
                <a:latin typeface="Arial MT"/>
                <a:cs typeface="Arial MT"/>
              </a:rPr>
              <a:t>casualty</a:t>
            </a:r>
            <a:r>
              <a:rPr sz="2000" spc="-10" dirty="0">
                <a:latin typeface="Arial MT"/>
                <a:cs typeface="Arial MT"/>
              </a:rPr>
              <a:t> </a:t>
            </a:r>
            <a:r>
              <a:rPr sz="2000" spc="-5" dirty="0">
                <a:latin typeface="Arial MT"/>
                <a:cs typeface="Arial MT"/>
              </a:rPr>
              <a:t>information</a:t>
            </a:r>
            <a:endParaRPr sz="2000">
              <a:latin typeface="Arial MT"/>
              <a:cs typeface="Arial MT"/>
            </a:endParaRPr>
          </a:p>
          <a:p>
            <a:pPr marL="287655">
              <a:lnSpc>
                <a:spcPct val="100000"/>
              </a:lnSpc>
              <a:spcBef>
                <a:spcPts val="800"/>
              </a:spcBef>
            </a:pPr>
            <a:r>
              <a:rPr sz="2000" spc="-20" dirty="0">
                <a:latin typeface="Arial MT"/>
                <a:cs typeface="Arial MT"/>
              </a:rPr>
              <a:t>Triage</a:t>
            </a:r>
            <a:r>
              <a:rPr sz="2000" spc="-5" dirty="0">
                <a:latin typeface="Arial MT"/>
                <a:cs typeface="Arial MT"/>
              </a:rPr>
              <a:t> consideration</a:t>
            </a:r>
            <a:r>
              <a:rPr sz="2000" dirty="0">
                <a:latin typeface="Arial MT"/>
                <a:cs typeface="Arial MT"/>
              </a:rPr>
              <a:t> </a:t>
            </a:r>
            <a:r>
              <a:rPr sz="2000" spc="-5" dirty="0">
                <a:latin typeface="Arial MT"/>
                <a:cs typeface="Arial MT"/>
              </a:rPr>
              <a:t>in</a:t>
            </a:r>
            <a:r>
              <a:rPr sz="2000" spc="-45" dirty="0">
                <a:latin typeface="Arial MT"/>
                <a:cs typeface="Arial MT"/>
              </a:rPr>
              <a:t> </a:t>
            </a:r>
            <a:r>
              <a:rPr sz="2000" spc="-10" dirty="0">
                <a:latin typeface="Arial MT"/>
                <a:cs typeface="Arial MT"/>
              </a:rPr>
              <a:t>TFC</a:t>
            </a:r>
            <a:endParaRPr sz="2000">
              <a:latin typeface="Arial MT"/>
              <a:cs typeface="Arial MT"/>
            </a:endParaRPr>
          </a:p>
          <a:p>
            <a:pPr marL="287655" marR="5080">
              <a:lnSpc>
                <a:spcPct val="100000"/>
              </a:lnSpc>
              <a:spcBef>
                <a:spcPts val="805"/>
              </a:spcBef>
            </a:pPr>
            <a:r>
              <a:rPr sz="2000" spc="-5" dirty="0">
                <a:latin typeface="Arial MT"/>
                <a:cs typeface="Arial MT"/>
              </a:rPr>
              <a:t>Roles,</a:t>
            </a:r>
            <a:r>
              <a:rPr sz="2000" spc="5" dirty="0">
                <a:latin typeface="Arial MT"/>
                <a:cs typeface="Arial MT"/>
              </a:rPr>
              <a:t> </a:t>
            </a:r>
            <a:r>
              <a:rPr sz="2000" spc="-5" dirty="0">
                <a:latin typeface="Arial MT"/>
                <a:cs typeface="Arial MT"/>
              </a:rPr>
              <a:t>Responsibilities,</a:t>
            </a:r>
            <a:r>
              <a:rPr sz="2000" spc="10" dirty="0">
                <a:latin typeface="Arial MT"/>
                <a:cs typeface="Arial MT"/>
              </a:rPr>
              <a:t> </a:t>
            </a:r>
            <a:r>
              <a:rPr sz="2000" spc="-5" dirty="0">
                <a:latin typeface="Arial MT"/>
                <a:cs typeface="Arial MT"/>
              </a:rPr>
              <a:t>planning</a:t>
            </a:r>
            <a:r>
              <a:rPr sz="2000" spc="10" dirty="0">
                <a:latin typeface="Arial MT"/>
                <a:cs typeface="Arial MT"/>
              </a:rPr>
              <a:t> </a:t>
            </a:r>
            <a:r>
              <a:rPr sz="2000" spc="-5" dirty="0">
                <a:latin typeface="Arial MT"/>
                <a:cs typeface="Arial MT"/>
              </a:rPr>
              <a:t>considerations, </a:t>
            </a:r>
            <a:r>
              <a:rPr sz="2000" spc="-540" dirty="0">
                <a:latin typeface="Arial MT"/>
                <a:cs typeface="Arial MT"/>
              </a:rPr>
              <a:t> </a:t>
            </a:r>
            <a:r>
              <a:rPr sz="2000" spc="-5" dirty="0">
                <a:latin typeface="Arial MT"/>
                <a:cs typeface="Arial MT"/>
              </a:rPr>
              <a:t>and </a:t>
            </a:r>
            <a:r>
              <a:rPr sz="2000" spc="-10" dirty="0">
                <a:latin typeface="Arial MT"/>
                <a:cs typeface="Arial MT"/>
              </a:rPr>
              <a:t>management</a:t>
            </a:r>
            <a:r>
              <a:rPr sz="2000" spc="5" dirty="0">
                <a:latin typeface="Arial MT"/>
                <a:cs typeface="Arial MT"/>
              </a:rPr>
              <a:t> </a:t>
            </a:r>
            <a:r>
              <a:rPr sz="2000" spc="-5" dirty="0">
                <a:latin typeface="Arial MT"/>
                <a:cs typeface="Arial MT"/>
              </a:rPr>
              <a:t>of</a:t>
            </a:r>
            <a:r>
              <a:rPr sz="2000" spc="-10" dirty="0">
                <a:latin typeface="Arial MT"/>
                <a:cs typeface="Arial MT"/>
              </a:rPr>
              <a:t> </a:t>
            </a:r>
            <a:r>
              <a:rPr sz="2000" spc="-5" dirty="0">
                <a:latin typeface="Arial MT"/>
                <a:cs typeface="Arial MT"/>
              </a:rPr>
              <a:t>a</a:t>
            </a:r>
            <a:r>
              <a:rPr sz="2000" spc="-10" dirty="0">
                <a:latin typeface="Arial MT"/>
                <a:cs typeface="Arial MT"/>
              </a:rPr>
              <a:t> CCP</a:t>
            </a:r>
            <a:endParaRPr sz="2000">
              <a:latin typeface="Arial MT"/>
              <a:cs typeface="Arial MT"/>
            </a:endParaRPr>
          </a:p>
        </p:txBody>
      </p:sp>
      <p:sp>
        <p:nvSpPr>
          <p:cNvPr id="8" name="object 8"/>
          <p:cNvSpPr/>
          <p:nvPr/>
        </p:nvSpPr>
        <p:spPr>
          <a:xfrm>
            <a:off x="827532" y="3959357"/>
            <a:ext cx="114300" cy="299085"/>
          </a:xfrm>
          <a:custGeom>
            <a:avLst/>
            <a:gdLst/>
            <a:ahLst/>
            <a:cxnLst/>
            <a:rect l="l" t="t" r="r" b="b"/>
            <a:pathLst>
              <a:path w="114300" h="299085">
                <a:moveTo>
                  <a:pt x="0" y="298729"/>
                </a:moveTo>
                <a:lnTo>
                  <a:pt x="114300" y="298729"/>
                </a:lnTo>
                <a:lnTo>
                  <a:pt x="114300" y="0"/>
                </a:lnTo>
                <a:lnTo>
                  <a:pt x="0" y="0"/>
                </a:lnTo>
                <a:lnTo>
                  <a:pt x="0" y="298729"/>
                </a:lnTo>
                <a:close/>
              </a:path>
            </a:pathLst>
          </a:custGeom>
          <a:solidFill>
            <a:srgbClr val="BB8542"/>
          </a:solidFill>
        </p:spPr>
        <p:txBody>
          <a:bodyPr wrap="square" lIns="0" tIns="0" rIns="0" bIns="0" rtlCol="0"/>
          <a:lstStyle/>
          <a:p>
            <a:endParaRPr/>
          </a:p>
        </p:txBody>
      </p:sp>
      <p:sp>
        <p:nvSpPr>
          <p:cNvPr id="9" name="object 9"/>
          <p:cNvSpPr/>
          <p:nvPr/>
        </p:nvSpPr>
        <p:spPr>
          <a:xfrm>
            <a:off x="6862571" y="3305555"/>
            <a:ext cx="114300" cy="502920"/>
          </a:xfrm>
          <a:custGeom>
            <a:avLst/>
            <a:gdLst/>
            <a:ahLst/>
            <a:cxnLst/>
            <a:rect l="l" t="t" r="r" b="b"/>
            <a:pathLst>
              <a:path w="114300" h="502920">
                <a:moveTo>
                  <a:pt x="0" y="502920"/>
                </a:moveTo>
                <a:lnTo>
                  <a:pt x="114300" y="502920"/>
                </a:lnTo>
                <a:lnTo>
                  <a:pt x="114300" y="0"/>
                </a:lnTo>
                <a:lnTo>
                  <a:pt x="0" y="0"/>
                </a:lnTo>
                <a:lnTo>
                  <a:pt x="0" y="502920"/>
                </a:lnTo>
                <a:close/>
              </a:path>
            </a:pathLst>
          </a:custGeom>
          <a:solidFill>
            <a:srgbClr val="BB8542"/>
          </a:solidFill>
        </p:spPr>
        <p:txBody>
          <a:bodyPr wrap="square" lIns="0" tIns="0" rIns="0" bIns="0" rtlCol="0"/>
          <a:lstStyle/>
          <a:p>
            <a:endParaRPr/>
          </a:p>
        </p:txBody>
      </p:sp>
      <p:sp>
        <p:nvSpPr>
          <p:cNvPr id="10" name="object 10"/>
          <p:cNvSpPr/>
          <p:nvPr/>
        </p:nvSpPr>
        <p:spPr>
          <a:xfrm>
            <a:off x="827532" y="2626614"/>
            <a:ext cx="114300" cy="502920"/>
          </a:xfrm>
          <a:custGeom>
            <a:avLst/>
            <a:gdLst/>
            <a:ahLst/>
            <a:cxnLst/>
            <a:rect l="l" t="t" r="r" b="b"/>
            <a:pathLst>
              <a:path w="114300" h="502919">
                <a:moveTo>
                  <a:pt x="0" y="502920"/>
                </a:moveTo>
                <a:lnTo>
                  <a:pt x="114300" y="502920"/>
                </a:lnTo>
                <a:lnTo>
                  <a:pt x="114300" y="0"/>
                </a:lnTo>
                <a:lnTo>
                  <a:pt x="0" y="0"/>
                </a:lnTo>
                <a:lnTo>
                  <a:pt x="0" y="502920"/>
                </a:lnTo>
                <a:close/>
              </a:path>
            </a:pathLst>
          </a:custGeom>
          <a:solidFill>
            <a:srgbClr val="BB8542"/>
          </a:solidFill>
        </p:spPr>
        <p:txBody>
          <a:bodyPr wrap="square" lIns="0" tIns="0" rIns="0" bIns="0" rtlCol="0"/>
          <a:lstStyle/>
          <a:p>
            <a:endParaRPr/>
          </a:p>
        </p:txBody>
      </p:sp>
      <p:sp>
        <p:nvSpPr>
          <p:cNvPr id="11" name="object 11"/>
          <p:cNvSpPr/>
          <p:nvPr/>
        </p:nvSpPr>
        <p:spPr>
          <a:xfrm>
            <a:off x="827532" y="4438650"/>
            <a:ext cx="114300" cy="502920"/>
          </a:xfrm>
          <a:custGeom>
            <a:avLst/>
            <a:gdLst/>
            <a:ahLst/>
            <a:cxnLst/>
            <a:rect l="l" t="t" r="r" b="b"/>
            <a:pathLst>
              <a:path w="114300" h="502920">
                <a:moveTo>
                  <a:pt x="0" y="502919"/>
                </a:moveTo>
                <a:lnTo>
                  <a:pt x="114300" y="502919"/>
                </a:lnTo>
                <a:lnTo>
                  <a:pt x="114300" y="0"/>
                </a:lnTo>
                <a:lnTo>
                  <a:pt x="0" y="0"/>
                </a:lnTo>
                <a:lnTo>
                  <a:pt x="0" y="502919"/>
                </a:lnTo>
                <a:close/>
              </a:path>
            </a:pathLst>
          </a:custGeom>
          <a:solidFill>
            <a:srgbClr val="BB8542"/>
          </a:solidFill>
        </p:spPr>
        <p:txBody>
          <a:bodyPr wrap="square" lIns="0" tIns="0" rIns="0" bIns="0" rtlCol="0"/>
          <a:lstStyle/>
          <a:p>
            <a:endParaRPr/>
          </a:p>
        </p:txBody>
      </p:sp>
      <p:sp>
        <p:nvSpPr>
          <p:cNvPr id="12" name="object 12"/>
          <p:cNvSpPr/>
          <p:nvPr/>
        </p:nvSpPr>
        <p:spPr>
          <a:xfrm>
            <a:off x="827532" y="3305555"/>
            <a:ext cx="114300" cy="502920"/>
          </a:xfrm>
          <a:custGeom>
            <a:avLst/>
            <a:gdLst/>
            <a:ahLst/>
            <a:cxnLst/>
            <a:rect l="l" t="t" r="r" b="b"/>
            <a:pathLst>
              <a:path w="114300" h="502920">
                <a:moveTo>
                  <a:pt x="0" y="502920"/>
                </a:moveTo>
                <a:lnTo>
                  <a:pt x="114300" y="502920"/>
                </a:lnTo>
                <a:lnTo>
                  <a:pt x="114300" y="0"/>
                </a:lnTo>
                <a:lnTo>
                  <a:pt x="0" y="0"/>
                </a:lnTo>
                <a:lnTo>
                  <a:pt x="0" y="502920"/>
                </a:lnTo>
                <a:close/>
              </a:path>
            </a:pathLst>
          </a:custGeom>
          <a:solidFill>
            <a:srgbClr val="BB8542"/>
          </a:solidFill>
        </p:spPr>
        <p:txBody>
          <a:bodyPr wrap="square" lIns="0" tIns="0" rIns="0" bIns="0" rtlCol="0"/>
          <a:lstStyle/>
          <a:p>
            <a:endParaRPr/>
          </a:p>
        </p:txBody>
      </p:sp>
      <p:sp>
        <p:nvSpPr>
          <p:cNvPr id="13" name="object 13"/>
          <p:cNvSpPr/>
          <p:nvPr/>
        </p:nvSpPr>
        <p:spPr>
          <a:xfrm>
            <a:off x="827532" y="2145797"/>
            <a:ext cx="114300" cy="299085"/>
          </a:xfrm>
          <a:custGeom>
            <a:avLst/>
            <a:gdLst/>
            <a:ahLst/>
            <a:cxnLst/>
            <a:rect l="l" t="t" r="r" b="b"/>
            <a:pathLst>
              <a:path w="114300" h="299085">
                <a:moveTo>
                  <a:pt x="0" y="298729"/>
                </a:moveTo>
                <a:lnTo>
                  <a:pt x="114300" y="298729"/>
                </a:lnTo>
                <a:lnTo>
                  <a:pt x="114300" y="0"/>
                </a:lnTo>
                <a:lnTo>
                  <a:pt x="0" y="0"/>
                </a:lnTo>
                <a:lnTo>
                  <a:pt x="0" y="298729"/>
                </a:lnTo>
                <a:close/>
              </a:path>
            </a:pathLst>
          </a:custGeom>
          <a:solidFill>
            <a:srgbClr val="BB8542"/>
          </a:solidFill>
        </p:spPr>
        <p:txBody>
          <a:bodyPr wrap="square" lIns="0" tIns="0" rIns="0" bIns="0" rtlCol="0"/>
          <a:lstStyle/>
          <a:p>
            <a:endParaRP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437765" algn="l"/>
              </a:tabLst>
            </a:pPr>
            <a:r>
              <a:rPr spc="-5" dirty="0"/>
              <a:t>#TCCC-CPP-PPT-04-01</a:t>
            </a:r>
            <a:r>
              <a:rPr spc="3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36</a:t>
            </a:fld>
            <a:endParaRPr sz="12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sp>
        <p:nvSpPr>
          <p:cNvPr id="3" name="object 3"/>
          <p:cNvSpPr txBox="1"/>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67070"/>
                </a:solidFill>
                <a:latin typeface="Arial"/>
                <a:cs typeface="Arial"/>
              </a:rPr>
              <a:t>Module 4:</a:t>
            </a:r>
            <a:r>
              <a:rPr sz="2000" b="1" spc="-15" dirty="0">
                <a:solidFill>
                  <a:srgbClr val="767070"/>
                </a:solidFill>
                <a:latin typeface="Arial"/>
                <a:cs typeface="Arial"/>
              </a:rPr>
              <a:t> </a:t>
            </a:r>
            <a:r>
              <a:rPr sz="2000" b="1" spc="-5" dirty="0">
                <a:solidFill>
                  <a:srgbClr val="767070"/>
                </a:solidFill>
                <a:latin typeface="Arial"/>
                <a:cs typeface="Arial"/>
              </a:rPr>
              <a:t>Principles</a:t>
            </a:r>
            <a:r>
              <a:rPr sz="2000" b="1" spc="-20" dirty="0">
                <a:solidFill>
                  <a:srgbClr val="767070"/>
                </a:solidFill>
                <a:latin typeface="Arial"/>
                <a:cs typeface="Arial"/>
              </a:rPr>
              <a:t> </a:t>
            </a:r>
            <a:r>
              <a:rPr sz="2000" b="1" spc="-5" dirty="0">
                <a:solidFill>
                  <a:srgbClr val="767070"/>
                </a:solidFill>
                <a:latin typeface="Arial"/>
                <a:cs typeface="Arial"/>
              </a:rPr>
              <a:t>and</a:t>
            </a:r>
            <a:r>
              <a:rPr sz="2000" b="1" spc="-80" dirty="0">
                <a:solidFill>
                  <a:srgbClr val="767070"/>
                </a:solidFill>
                <a:latin typeface="Arial"/>
                <a:cs typeface="Arial"/>
              </a:rPr>
              <a:t> </a:t>
            </a:r>
            <a:r>
              <a:rPr sz="2000" b="1" spc="-5" dirty="0">
                <a:solidFill>
                  <a:srgbClr val="767070"/>
                </a:solidFill>
                <a:latin typeface="Arial"/>
                <a:cs typeface="Arial"/>
              </a:rPr>
              <a:t>Application</a:t>
            </a:r>
            <a:r>
              <a:rPr sz="2000" b="1" dirty="0">
                <a:solidFill>
                  <a:srgbClr val="767070"/>
                </a:solidFill>
                <a:latin typeface="Arial"/>
                <a:cs typeface="Arial"/>
              </a:rPr>
              <a:t> </a:t>
            </a:r>
            <a:r>
              <a:rPr sz="2000" b="1" spc="-5" dirty="0">
                <a:solidFill>
                  <a:srgbClr val="767070"/>
                </a:solidFill>
                <a:latin typeface="Arial"/>
                <a:cs typeface="Arial"/>
              </a:rPr>
              <a:t>of</a:t>
            </a:r>
            <a:r>
              <a:rPr sz="2000" b="1" spc="-10" dirty="0">
                <a:solidFill>
                  <a:srgbClr val="767070"/>
                </a:solidFill>
                <a:latin typeface="Arial"/>
                <a:cs typeface="Arial"/>
              </a:rPr>
              <a:t> TFC</a:t>
            </a:r>
            <a:endParaRPr sz="2000">
              <a:latin typeface="Arial"/>
              <a:cs typeface="Arial"/>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a:spLocks noGrp="1"/>
          </p:cNvSpPr>
          <p:nvPr>
            <p:ph type="title"/>
          </p:nvPr>
        </p:nvSpPr>
        <p:spPr>
          <a:xfrm>
            <a:off x="3756818" y="819277"/>
            <a:ext cx="4979670" cy="574040"/>
          </a:xfrm>
          <a:prstGeom prst="rect">
            <a:avLst/>
          </a:prstGeom>
        </p:spPr>
        <p:txBody>
          <a:bodyPr vert="horz" wrap="square" lIns="0" tIns="12700" rIns="0" bIns="0" rtlCol="0">
            <a:spAutoFit/>
          </a:bodyPr>
          <a:lstStyle/>
          <a:p>
            <a:pPr marL="12700">
              <a:lnSpc>
                <a:spcPct val="100000"/>
              </a:lnSpc>
              <a:spcBef>
                <a:spcPts val="100"/>
              </a:spcBef>
            </a:pPr>
            <a:r>
              <a:rPr spc="-5" dirty="0">
                <a:solidFill>
                  <a:srgbClr val="FFFFFF"/>
                </a:solidFill>
              </a:rPr>
              <a:t>CHECK</a:t>
            </a:r>
            <a:r>
              <a:rPr spc="-40" dirty="0">
                <a:solidFill>
                  <a:srgbClr val="FFFFFF"/>
                </a:solidFill>
              </a:rPr>
              <a:t> </a:t>
            </a:r>
            <a:r>
              <a:rPr dirty="0">
                <a:solidFill>
                  <a:srgbClr val="FFFFFF"/>
                </a:solidFill>
              </a:rPr>
              <a:t>ON</a:t>
            </a:r>
            <a:r>
              <a:rPr spc="-45" dirty="0">
                <a:solidFill>
                  <a:srgbClr val="FFFFFF"/>
                </a:solidFill>
              </a:rPr>
              <a:t> </a:t>
            </a:r>
            <a:r>
              <a:rPr dirty="0">
                <a:solidFill>
                  <a:srgbClr val="FFFFFF"/>
                </a:solidFill>
              </a:rPr>
              <a:t>LEARNING</a:t>
            </a:r>
          </a:p>
        </p:txBody>
      </p:sp>
      <p:sp>
        <p:nvSpPr>
          <p:cNvPr id="6" name="object 6"/>
          <p:cNvSpPr txBox="1"/>
          <p:nvPr/>
        </p:nvSpPr>
        <p:spPr>
          <a:xfrm>
            <a:off x="2331209" y="1841100"/>
            <a:ext cx="8919845" cy="37439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FFFF"/>
                </a:solidFill>
                <a:latin typeface="Arial"/>
                <a:cs typeface="Arial"/>
              </a:rPr>
              <a:t>What</a:t>
            </a:r>
            <a:r>
              <a:rPr sz="2400" b="1" spc="-15" dirty="0">
                <a:solidFill>
                  <a:srgbClr val="FFFFFF"/>
                </a:solidFill>
                <a:latin typeface="Arial"/>
                <a:cs typeface="Arial"/>
              </a:rPr>
              <a:t> </a:t>
            </a:r>
            <a:r>
              <a:rPr sz="2400" b="1" spc="-5" dirty="0">
                <a:solidFill>
                  <a:srgbClr val="FFFFFF"/>
                </a:solidFill>
                <a:latin typeface="Arial"/>
                <a:cs typeface="Arial"/>
              </a:rPr>
              <a:t>is</a:t>
            </a:r>
            <a:r>
              <a:rPr sz="2400" b="1" spc="-15" dirty="0">
                <a:solidFill>
                  <a:srgbClr val="FFFFFF"/>
                </a:solidFill>
                <a:latin typeface="Arial"/>
                <a:cs typeface="Arial"/>
              </a:rPr>
              <a:t> </a:t>
            </a:r>
            <a:r>
              <a:rPr sz="2400" b="1" spc="-5" dirty="0">
                <a:solidFill>
                  <a:srgbClr val="FFFFFF"/>
                </a:solidFill>
                <a:latin typeface="Arial"/>
                <a:cs typeface="Arial"/>
              </a:rPr>
              <a:t>the difference</a:t>
            </a:r>
            <a:r>
              <a:rPr sz="2400" b="1" spc="5" dirty="0">
                <a:solidFill>
                  <a:srgbClr val="FFFFFF"/>
                </a:solidFill>
                <a:latin typeface="Arial"/>
                <a:cs typeface="Arial"/>
              </a:rPr>
              <a:t> </a:t>
            </a:r>
            <a:r>
              <a:rPr sz="2400" b="1" spc="-5" dirty="0">
                <a:solidFill>
                  <a:srgbClr val="FFFFFF"/>
                </a:solidFill>
                <a:latin typeface="Arial"/>
                <a:cs typeface="Arial"/>
              </a:rPr>
              <a:t>between TFC and</a:t>
            </a:r>
            <a:r>
              <a:rPr sz="2400" b="1" spc="-15" dirty="0">
                <a:solidFill>
                  <a:srgbClr val="FFFFFF"/>
                </a:solidFill>
                <a:latin typeface="Arial"/>
                <a:cs typeface="Arial"/>
              </a:rPr>
              <a:t> </a:t>
            </a:r>
            <a:r>
              <a:rPr sz="2400" b="1" spc="-5" dirty="0">
                <a:solidFill>
                  <a:srgbClr val="FFFFFF"/>
                </a:solidFill>
                <a:latin typeface="Arial"/>
                <a:cs typeface="Arial"/>
              </a:rPr>
              <a:t>CUF?</a:t>
            </a:r>
            <a:endParaRPr sz="2400">
              <a:latin typeface="Arial"/>
              <a:cs typeface="Arial"/>
            </a:endParaRPr>
          </a:p>
          <a:p>
            <a:pPr>
              <a:lnSpc>
                <a:spcPct val="100000"/>
              </a:lnSpc>
              <a:spcBef>
                <a:spcPts val="10"/>
              </a:spcBef>
            </a:pPr>
            <a:endParaRPr sz="2600">
              <a:latin typeface="Arial"/>
              <a:cs typeface="Arial"/>
            </a:endParaRPr>
          </a:p>
          <a:p>
            <a:pPr marL="12700" marR="5080">
              <a:lnSpc>
                <a:spcPct val="100000"/>
              </a:lnSpc>
            </a:pPr>
            <a:r>
              <a:rPr sz="2400" b="1" spc="-35" dirty="0">
                <a:solidFill>
                  <a:srgbClr val="FFFFFF"/>
                </a:solidFill>
                <a:latin typeface="Arial"/>
                <a:cs typeface="Arial"/>
              </a:rPr>
              <a:t>True </a:t>
            </a:r>
            <a:r>
              <a:rPr sz="2400" b="1" spc="-5" dirty="0">
                <a:solidFill>
                  <a:srgbClr val="FFFFFF"/>
                </a:solidFill>
                <a:latin typeface="Arial"/>
                <a:cs typeface="Arial"/>
              </a:rPr>
              <a:t>or False: During TFC, the tactical situation could change </a:t>
            </a:r>
            <a:r>
              <a:rPr sz="2400" b="1" spc="-655" dirty="0">
                <a:solidFill>
                  <a:srgbClr val="FFFFFF"/>
                </a:solidFill>
                <a:latin typeface="Arial"/>
                <a:cs typeface="Arial"/>
              </a:rPr>
              <a:t> </a:t>
            </a:r>
            <a:r>
              <a:rPr sz="2400" b="1" spc="-5" dirty="0">
                <a:solidFill>
                  <a:srgbClr val="FFFFFF"/>
                </a:solidFill>
                <a:latin typeface="Arial"/>
                <a:cs typeface="Arial"/>
              </a:rPr>
              <a:t>back</a:t>
            </a:r>
            <a:r>
              <a:rPr sz="2400" b="1" dirty="0">
                <a:solidFill>
                  <a:srgbClr val="FFFFFF"/>
                </a:solidFill>
                <a:latin typeface="Arial"/>
                <a:cs typeface="Arial"/>
              </a:rPr>
              <a:t> </a:t>
            </a:r>
            <a:r>
              <a:rPr sz="2400" b="1" spc="-5" dirty="0">
                <a:solidFill>
                  <a:srgbClr val="FFFFFF"/>
                </a:solidFill>
                <a:latin typeface="Arial"/>
                <a:cs typeface="Arial"/>
              </a:rPr>
              <a:t>to</a:t>
            </a:r>
            <a:r>
              <a:rPr sz="2400" b="1" spc="-10" dirty="0">
                <a:solidFill>
                  <a:srgbClr val="FFFFFF"/>
                </a:solidFill>
                <a:latin typeface="Arial"/>
                <a:cs typeface="Arial"/>
              </a:rPr>
              <a:t> </a:t>
            </a:r>
            <a:r>
              <a:rPr sz="2400" b="1" dirty="0">
                <a:solidFill>
                  <a:srgbClr val="FFFFFF"/>
                </a:solidFill>
                <a:latin typeface="Arial"/>
                <a:cs typeface="Arial"/>
              </a:rPr>
              <a:t>CUF </a:t>
            </a:r>
            <a:r>
              <a:rPr sz="2400" b="1" spc="-5" dirty="0">
                <a:solidFill>
                  <a:srgbClr val="FFFFFF"/>
                </a:solidFill>
                <a:latin typeface="Arial"/>
                <a:cs typeface="Arial"/>
              </a:rPr>
              <a:t>again at any</a:t>
            </a:r>
            <a:r>
              <a:rPr sz="2400" b="1" dirty="0">
                <a:solidFill>
                  <a:srgbClr val="FFFFFF"/>
                </a:solidFill>
                <a:latin typeface="Arial"/>
                <a:cs typeface="Arial"/>
              </a:rPr>
              <a:t> </a:t>
            </a:r>
            <a:r>
              <a:rPr sz="2400" b="1" spc="-5" dirty="0">
                <a:solidFill>
                  <a:srgbClr val="FFFFFF"/>
                </a:solidFill>
                <a:latin typeface="Arial"/>
                <a:cs typeface="Arial"/>
              </a:rPr>
              <a:t>time?</a:t>
            </a:r>
            <a:endParaRPr sz="2400">
              <a:latin typeface="Arial"/>
              <a:cs typeface="Arial"/>
            </a:endParaRPr>
          </a:p>
          <a:p>
            <a:pPr marL="12700" marR="5450840">
              <a:lnSpc>
                <a:spcPct val="204199"/>
              </a:lnSpc>
            </a:pPr>
            <a:r>
              <a:rPr sz="2400" b="1" spc="-5" dirty="0">
                <a:solidFill>
                  <a:srgbClr val="FFFFFF"/>
                </a:solidFill>
                <a:latin typeface="Arial"/>
                <a:cs typeface="Arial"/>
              </a:rPr>
              <a:t>What</a:t>
            </a:r>
            <a:r>
              <a:rPr sz="2400" b="1" spc="-30" dirty="0">
                <a:solidFill>
                  <a:srgbClr val="FFFFFF"/>
                </a:solidFill>
                <a:latin typeface="Arial"/>
                <a:cs typeface="Arial"/>
              </a:rPr>
              <a:t> </a:t>
            </a:r>
            <a:r>
              <a:rPr sz="2400" b="1" spc="-5" dirty="0">
                <a:solidFill>
                  <a:srgbClr val="FFFFFF"/>
                </a:solidFill>
                <a:latin typeface="Arial"/>
                <a:cs typeface="Arial"/>
              </a:rPr>
              <a:t>is</a:t>
            </a:r>
            <a:r>
              <a:rPr sz="2400" b="1" spc="-30" dirty="0">
                <a:solidFill>
                  <a:srgbClr val="FFFFFF"/>
                </a:solidFill>
                <a:latin typeface="Arial"/>
                <a:cs typeface="Arial"/>
              </a:rPr>
              <a:t> </a:t>
            </a:r>
            <a:r>
              <a:rPr sz="2400" b="1" spc="-5" dirty="0">
                <a:solidFill>
                  <a:srgbClr val="FFFFFF"/>
                </a:solidFill>
                <a:latin typeface="Arial"/>
                <a:cs typeface="Arial"/>
              </a:rPr>
              <a:t>MARCH</a:t>
            </a:r>
            <a:r>
              <a:rPr sz="2400" b="1" spc="-15" dirty="0">
                <a:solidFill>
                  <a:srgbClr val="FFFFFF"/>
                </a:solidFill>
                <a:latin typeface="Arial"/>
                <a:cs typeface="Arial"/>
              </a:rPr>
              <a:t> </a:t>
            </a:r>
            <a:r>
              <a:rPr sz="2400" b="1" spc="-65" dirty="0">
                <a:solidFill>
                  <a:srgbClr val="FFFFFF"/>
                </a:solidFill>
                <a:latin typeface="Arial"/>
                <a:cs typeface="Arial"/>
              </a:rPr>
              <a:t>PAWS? </a:t>
            </a:r>
            <a:r>
              <a:rPr sz="2400" b="1" spc="-650" dirty="0">
                <a:solidFill>
                  <a:srgbClr val="FFFFFF"/>
                </a:solidFill>
                <a:latin typeface="Arial"/>
                <a:cs typeface="Arial"/>
              </a:rPr>
              <a:t> </a:t>
            </a:r>
            <a:r>
              <a:rPr sz="2400" b="1" spc="-5" dirty="0">
                <a:solidFill>
                  <a:srgbClr val="FFFFFF"/>
                </a:solidFill>
                <a:latin typeface="Arial"/>
                <a:cs typeface="Arial"/>
              </a:rPr>
              <a:t>What</a:t>
            </a:r>
            <a:r>
              <a:rPr sz="2400" b="1" spc="-10" dirty="0">
                <a:solidFill>
                  <a:srgbClr val="FFFFFF"/>
                </a:solidFill>
                <a:latin typeface="Arial"/>
                <a:cs typeface="Arial"/>
              </a:rPr>
              <a:t> </a:t>
            </a:r>
            <a:r>
              <a:rPr sz="2400" b="1" spc="-5" dirty="0">
                <a:solidFill>
                  <a:srgbClr val="FFFFFF"/>
                </a:solidFill>
                <a:latin typeface="Arial"/>
                <a:cs typeface="Arial"/>
              </a:rPr>
              <a:t>is</a:t>
            </a:r>
            <a:r>
              <a:rPr sz="2400" b="1" spc="-15" dirty="0">
                <a:solidFill>
                  <a:srgbClr val="FFFFFF"/>
                </a:solidFill>
                <a:latin typeface="Arial"/>
                <a:cs typeface="Arial"/>
              </a:rPr>
              <a:t> </a:t>
            </a:r>
            <a:r>
              <a:rPr sz="2400" b="1" spc="-5" dirty="0">
                <a:solidFill>
                  <a:srgbClr val="FFFFFF"/>
                </a:solidFill>
                <a:latin typeface="Arial"/>
                <a:cs typeface="Arial"/>
              </a:rPr>
              <a:t>triage?</a:t>
            </a:r>
            <a:endParaRPr sz="2400">
              <a:latin typeface="Arial"/>
              <a:cs typeface="Arial"/>
            </a:endParaRPr>
          </a:p>
          <a:p>
            <a:pPr>
              <a:lnSpc>
                <a:spcPct val="100000"/>
              </a:lnSpc>
              <a:spcBef>
                <a:spcPts val="5"/>
              </a:spcBef>
            </a:pPr>
            <a:endParaRPr sz="2600">
              <a:latin typeface="Arial"/>
              <a:cs typeface="Arial"/>
            </a:endParaRPr>
          </a:p>
          <a:p>
            <a:pPr marL="12700">
              <a:lnSpc>
                <a:spcPct val="100000"/>
              </a:lnSpc>
              <a:spcBef>
                <a:spcPts val="5"/>
              </a:spcBef>
            </a:pPr>
            <a:r>
              <a:rPr sz="2400" b="1" spc="-5" dirty="0">
                <a:solidFill>
                  <a:srgbClr val="FFFFFF"/>
                </a:solidFill>
                <a:latin typeface="Arial"/>
                <a:cs typeface="Arial"/>
              </a:rPr>
              <a:t>What</a:t>
            </a:r>
            <a:r>
              <a:rPr sz="2400" b="1" spc="-30" dirty="0">
                <a:solidFill>
                  <a:srgbClr val="FFFFFF"/>
                </a:solidFill>
                <a:latin typeface="Arial"/>
                <a:cs typeface="Arial"/>
              </a:rPr>
              <a:t> </a:t>
            </a:r>
            <a:r>
              <a:rPr sz="2400" b="1" spc="-5" dirty="0">
                <a:solidFill>
                  <a:srgbClr val="FFFFFF"/>
                </a:solidFill>
                <a:latin typeface="Arial"/>
                <a:cs typeface="Arial"/>
              </a:rPr>
              <a:t>is</a:t>
            </a:r>
            <a:r>
              <a:rPr sz="2400" b="1" spc="-30" dirty="0">
                <a:solidFill>
                  <a:srgbClr val="FFFFFF"/>
                </a:solidFill>
                <a:latin typeface="Arial"/>
                <a:cs typeface="Arial"/>
              </a:rPr>
              <a:t> </a:t>
            </a:r>
            <a:r>
              <a:rPr sz="2400" b="1" dirty="0">
                <a:solidFill>
                  <a:srgbClr val="FFFFFF"/>
                </a:solidFill>
                <a:latin typeface="Arial"/>
                <a:cs typeface="Arial"/>
              </a:rPr>
              <a:t>a</a:t>
            </a:r>
            <a:r>
              <a:rPr sz="2400" b="1" spc="-20" dirty="0">
                <a:solidFill>
                  <a:srgbClr val="FFFFFF"/>
                </a:solidFill>
                <a:latin typeface="Arial"/>
                <a:cs typeface="Arial"/>
              </a:rPr>
              <a:t> </a:t>
            </a:r>
            <a:r>
              <a:rPr sz="2400" b="1" dirty="0">
                <a:solidFill>
                  <a:srgbClr val="FFFFFF"/>
                </a:solidFill>
                <a:latin typeface="Arial"/>
                <a:cs typeface="Arial"/>
              </a:rPr>
              <a:t>CCP?</a:t>
            </a:r>
            <a:endParaRPr sz="2400">
              <a:latin typeface="Arial"/>
              <a:cs typeface="Arial"/>
            </a:endParaRPr>
          </a:p>
        </p:txBody>
      </p:sp>
      <p:pic>
        <p:nvPicPr>
          <p:cNvPr id="7" name="object 7"/>
          <p:cNvPicPr/>
          <p:nvPr/>
        </p:nvPicPr>
        <p:blipFill>
          <a:blip r:embed="rId4" cstate="print"/>
          <a:stretch>
            <a:fillRect/>
          </a:stretch>
        </p:blipFill>
        <p:spPr>
          <a:xfrm>
            <a:off x="1354836" y="5152644"/>
            <a:ext cx="634745" cy="676655"/>
          </a:xfrm>
          <a:prstGeom prst="rect">
            <a:avLst/>
          </a:prstGeom>
        </p:spPr>
      </p:pic>
      <p:pic>
        <p:nvPicPr>
          <p:cNvPr id="8" name="object 8"/>
          <p:cNvPicPr/>
          <p:nvPr/>
        </p:nvPicPr>
        <p:blipFill>
          <a:blip r:embed="rId4" cstate="print"/>
          <a:stretch>
            <a:fillRect/>
          </a:stretch>
        </p:blipFill>
        <p:spPr>
          <a:xfrm>
            <a:off x="1354836" y="4371594"/>
            <a:ext cx="634745" cy="677405"/>
          </a:xfrm>
          <a:prstGeom prst="rect">
            <a:avLst/>
          </a:prstGeom>
        </p:spPr>
      </p:pic>
      <p:pic>
        <p:nvPicPr>
          <p:cNvPr id="9" name="object 9"/>
          <p:cNvPicPr/>
          <p:nvPr/>
        </p:nvPicPr>
        <p:blipFill>
          <a:blip r:embed="rId5" cstate="print"/>
          <a:stretch>
            <a:fillRect/>
          </a:stretch>
        </p:blipFill>
        <p:spPr>
          <a:xfrm>
            <a:off x="1351025" y="1745742"/>
            <a:ext cx="638555" cy="675893"/>
          </a:xfrm>
          <a:prstGeom prst="rect">
            <a:avLst/>
          </a:prstGeom>
        </p:spPr>
      </p:pic>
      <p:pic>
        <p:nvPicPr>
          <p:cNvPr id="10" name="object 10"/>
          <p:cNvPicPr/>
          <p:nvPr/>
        </p:nvPicPr>
        <p:blipFill>
          <a:blip r:embed="rId5" cstate="print"/>
          <a:stretch>
            <a:fillRect/>
          </a:stretch>
        </p:blipFill>
        <p:spPr>
          <a:xfrm>
            <a:off x="1351025" y="2644140"/>
            <a:ext cx="638555" cy="675893"/>
          </a:xfrm>
          <a:prstGeom prst="rect">
            <a:avLst/>
          </a:prstGeom>
        </p:spPr>
      </p:pic>
      <p:pic>
        <p:nvPicPr>
          <p:cNvPr id="11" name="object 11"/>
          <p:cNvPicPr/>
          <p:nvPr/>
        </p:nvPicPr>
        <p:blipFill>
          <a:blip r:embed="rId5" cstate="print"/>
          <a:stretch>
            <a:fillRect/>
          </a:stretch>
        </p:blipFill>
        <p:spPr>
          <a:xfrm>
            <a:off x="1351025" y="3566159"/>
            <a:ext cx="638555" cy="675893"/>
          </a:xfrm>
          <a:prstGeom prst="rect">
            <a:avLst/>
          </a:prstGeom>
        </p:spPr>
      </p:pic>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437765" algn="l"/>
              </a:tabLst>
            </a:pPr>
            <a:r>
              <a:rPr spc="-5" dirty="0"/>
              <a:t>#TCCC-CPP-PPT-04-01</a:t>
            </a:r>
            <a:r>
              <a:rPr spc="3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37</a:t>
            </a:fld>
            <a:endParaRPr sz="12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67070"/>
                </a:solidFill>
                <a:latin typeface="Arial"/>
                <a:cs typeface="Arial"/>
              </a:rPr>
              <a:t>Module 4:</a:t>
            </a:r>
            <a:r>
              <a:rPr sz="2000" b="1" spc="-15" dirty="0">
                <a:solidFill>
                  <a:srgbClr val="767070"/>
                </a:solidFill>
                <a:latin typeface="Arial"/>
                <a:cs typeface="Arial"/>
              </a:rPr>
              <a:t> </a:t>
            </a:r>
            <a:r>
              <a:rPr sz="2000" b="1" spc="-5" dirty="0">
                <a:solidFill>
                  <a:srgbClr val="767070"/>
                </a:solidFill>
                <a:latin typeface="Arial"/>
                <a:cs typeface="Arial"/>
              </a:rPr>
              <a:t>Principles</a:t>
            </a:r>
            <a:r>
              <a:rPr sz="2000" b="1" spc="-20" dirty="0">
                <a:solidFill>
                  <a:srgbClr val="767070"/>
                </a:solidFill>
                <a:latin typeface="Arial"/>
                <a:cs typeface="Arial"/>
              </a:rPr>
              <a:t> </a:t>
            </a:r>
            <a:r>
              <a:rPr sz="2000" b="1" spc="-5" dirty="0">
                <a:solidFill>
                  <a:srgbClr val="767070"/>
                </a:solidFill>
                <a:latin typeface="Arial"/>
                <a:cs typeface="Arial"/>
              </a:rPr>
              <a:t>and</a:t>
            </a:r>
            <a:r>
              <a:rPr sz="2000" b="1" spc="-80" dirty="0">
                <a:solidFill>
                  <a:srgbClr val="767070"/>
                </a:solidFill>
                <a:latin typeface="Arial"/>
                <a:cs typeface="Arial"/>
              </a:rPr>
              <a:t> </a:t>
            </a:r>
            <a:r>
              <a:rPr sz="2000" b="1" spc="-5" dirty="0">
                <a:solidFill>
                  <a:srgbClr val="767070"/>
                </a:solidFill>
                <a:latin typeface="Arial"/>
                <a:cs typeface="Arial"/>
              </a:rPr>
              <a:t>Application</a:t>
            </a:r>
            <a:r>
              <a:rPr sz="2000" b="1" dirty="0">
                <a:solidFill>
                  <a:srgbClr val="767070"/>
                </a:solidFill>
                <a:latin typeface="Arial"/>
                <a:cs typeface="Arial"/>
              </a:rPr>
              <a:t> </a:t>
            </a:r>
            <a:r>
              <a:rPr sz="2000" b="1" spc="-5" dirty="0">
                <a:solidFill>
                  <a:srgbClr val="767070"/>
                </a:solidFill>
                <a:latin typeface="Arial"/>
                <a:cs typeface="Arial"/>
              </a:rPr>
              <a:t>of</a:t>
            </a:r>
            <a:r>
              <a:rPr sz="2000" b="1" spc="-10" dirty="0">
                <a:solidFill>
                  <a:srgbClr val="767070"/>
                </a:solidFill>
                <a:latin typeface="Arial"/>
                <a:cs typeface="Arial"/>
              </a:rPr>
              <a:t> TFC</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2702972" y="2915923"/>
            <a:ext cx="6786245" cy="939800"/>
          </a:xfrm>
          <a:prstGeom prst="rect">
            <a:avLst/>
          </a:prstGeom>
        </p:spPr>
        <p:txBody>
          <a:bodyPr vert="horz" wrap="square" lIns="0" tIns="12700" rIns="0" bIns="0" rtlCol="0">
            <a:spAutoFit/>
          </a:bodyPr>
          <a:lstStyle/>
          <a:p>
            <a:pPr marL="12700">
              <a:lnSpc>
                <a:spcPct val="100000"/>
              </a:lnSpc>
              <a:spcBef>
                <a:spcPts val="100"/>
              </a:spcBef>
            </a:pPr>
            <a:r>
              <a:rPr sz="6000" b="1" spc="-5" dirty="0">
                <a:solidFill>
                  <a:srgbClr val="FFFFFF"/>
                </a:solidFill>
                <a:latin typeface="Arial"/>
                <a:cs typeface="Arial"/>
              </a:rPr>
              <a:t>ANY</a:t>
            </a:r>
            <a:r>
              <a:rPr sz="6000" b="1" spc="-165" dirty="0">
                <a:solidFill>
                  <a:srgbClr val="FFFFFF"/>
                </a:solidFill>
                <a:latin typeface="Arial"/>
                <a:cs typeface="Arial"/>
              </a:rPr>
              <a:t> </a:t>
            </a:r>
            <a:r>
              <a:rPr sz="6000" b="1" spc="-5" dirty="0">
                <a:solidFill>
                  <a:srgbClr val="FFFFFF"/>
                </a:solidFill>
                <a:latin typeface="Arial"/>
                <a:cs typeface="Arial"/>
              </a:rPr>
              <a:t>QUESTIONS?</a:t>
            </a:r>
            <a:endParaRPr sz="6000">
              <a:latin typeface="Arial"/>
              <a:cs typeface="Arial"/>
            </a:endParaRPr>
          </a:p>
        </p:txBody>
      </p:sp>
      <p:pic>
        <p:nvPicPr>
          <p:cNvPr id="5" name="object 5"/>
          <p:cNvPicPr/>
          <p:nvPr/>
        </p:nvPicPr>
        <p:blipFill>
          <a:blip r:embed="rId4" cstate="print"/>
          <a:stretch>
            <a:fillRect/>
          </a:stretch>
        </p:blipFill>
        <p:spPr>
          <a:xfrm>
            <a:off x="8596121" y="1441703"/>
            <a:ext cx="1523999" cy="1434702"/>
          </a:xfrm>
          <a:prstGeom prst="rect">
            <a:avLst/>
          </a:prstGeom>
        </p:spPr>
      </p:pic>
      <p:pic>
        <p:nvPicPr>
          <p:cNvPr id="6" name="object 6"/>
          <p:cNvPicPr/>
          <p:nvPr/>
        </p:nvPicPr>
        <p:blipFill>
          <a:blip r:embed="rId5" cstate="print"/>
          <a:stretch>
            <a:fillRect/>
          </a:stretch>
        </p:blipFill>
        <p:spPr>
          <a:xfrm>
            <a:off x="7223759" y="4335030"/>
            <a:ext cx="2514599" cy="1828638"/>
          </a:xfrm>
          <a:prstGeom prst="rect">
            <a:avLst/>
          </a:prstGeom>
        </p:spPr>
      </p:pic>
      <p:grpSp>
        <p:nvGrpSpPr>
          <p:cNvPr id="7" name="object 7"/>
          <p:cNvGrpSpPr/>
          <p:nvPr/>
        </p:nvGrpSpPr>
        <p:grpSpPr>
          <a:xfrm>
            <a:off x="199110" y="1300127"/>
            <a:ext cx="3277235" cy="3007360"/>
            <a:chOff x="199110" y="1300127"/>
            <a:chExt cx="3277235" cy="3007360"/>
          </a:xfrm>
        </p:grpSpPr>
        <p:pic>
          <p:nvPicPr>
            <p:cNvPr id="8" name="object 8"/>
            <p:cNvPicPr/>
            <p:nvPr/>
          </p:nvPicPr>
          <p:blipFill>
            <a:blip r:embed="rId6" cstate="print"/>
            <a:stretch>
              <a:fillRect/>
            </a:stretch>
          </p:blipFill>
          <p:spPr>
            <a:xfrm>
              <a:off x="1329834" y="1300127"/>
              <a:ext cx="2146257" cy="2128872"/>
            </a:xfrm>
            <a:prstGeom prst="rect">
              <a:avLst/>
            </a:prstGeom>
          </p:spPr>
        </p:pic>
        <p:pic>
          <p:nvPicPr>
            <p:cNvPr id="9" name="object 9"/>
            <p:cNvPicPr/>
            <p:nvPr/>
          </p:nvPicPr>
          <p:blipFill>
            <a:blip r:embed="rId7" cstate="print"/>
            <a:stretch>
              <a:fillRect/>
            </a:stretch>
          </p:blipFill>
          <p:spPr>
            <a:xfrm>
              <a:off x="199110" y="2094814"/>
              <a:ext cx="2203843" cy="2212390"/>
            </a:xfrm>
            <a:prstGeom prst="rect">
              <a:avLst/>
            </a:prstGeom>
          </p:spPr>
        </p:pic>
      </p:gr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437765" algn="l"/>
              </a:tabLst>
            </a:pPr>
            <a:r>
              <a:rPr spc="-5" dirty="0"/>
              <a:t>#TCCC-CPP-PPT-04-01</a:t>
            </a:r>
            <a:r>
              <a:rPr spc="3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38</a:t>
            </a:fld>
            <a:endParaRPr sz="12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67070"/>
                </a:solidFill>
                <a:latin typeface="Arial"/>
                <a:cs typeface="Arial"/>
              </a:rPr>
              <a:t>Module 4:</a:t>
            </a:r>
            <a:r>
              <a:rPr sz="2000" b="1" spc="-15" dirty="0">
                <a:solidFill>
                  <a:srgbClr val="767070"/>
                </a:solidFill>
                <a:latin typeface="Arial"/>
                <a:cs typeface="Arial"/>
              </a:rPr>
              <a:t> </a:t>
            </a:r>
            <a:r>
              <a:rPr sz="2000" b="1" spc="-5" dirty="0">
                <a:solidFill>
                  <a:srgbClr val="767070"/>
                </a:solidFill>
                <a:latin typeface="Arial"/>
                <a:cs typeface="Arial"/>
              </a:rPr>
              <a:t>Principles</a:t>
            </a:r>
            <a:r>
              <a:rPr sz="2000" b="1" spc="-20" dirty="0">
                <a:solidFill>
                  <a:srgbClr val="767070"/>
                </a:solidFill>
                <a:latin typeface="Arial"/>
                <a:cs typeface="Arial"/>
              </a:rPr>
              <a:t> </a:t>
            </a:r>
            <a:r>
              <a:rPr sz="2000" b="1" spc="-5" dirty="0">
                <a:solidFill>
                  <a:srgbClr val="767070"/>
                </a:solidFill>
                <a:latin typeface="Arial"/>
                <a:cs typeface="Arial"/>
              </a:rPr>
              <a:t>and</a:t>
            </a:r>
            <a:r>
              <a:rPr sz="2000" b="1" spc="-80" dirty="0">
                <a:solidFill>
                  <a:srgbClr val="767070"/>
                </a:solidFill>
                <a:latin typeface="Arial"/>
                <a:cs typeface="Arial"/>
              </a:rPr>
              <a:t> </a:t>
            </a:r>
            <a:r>
              <a:rPr sz="2000" b="1" spc="-5" dirty="0">
                <a:solidFill>
                  <a:srgbClr val="767070"/>
                </a:solidFill>
                <a:latin typeface="Arial"/>
                <a:cs typeface="Arial"/>
              </a:rPr>
              <a:t>Application</a:t>
            </a:r>
            <a:r>
              <a:rPr sz="2000" b="1" dirty="0">
                <a:solidFill>
                  <a:srgbClr val="767070"/>
                </a:solidFill>
                <a:latin typeface="Arial"/>
                <a:cs typeface="Arial"/>
              </a:rPr>
              <a:t> </a:t>
            </a:r>
            <a:r>
              <a:rPr sz="2000" b="1" spc="-5" dirty="0">
                <a:solidFill>
                  <a:srgbClr val="767070"/>
                </a:solidFill>
                <a:latin typeface="Arial"/>
                <a:cs typeface="Arial"/>
              </a:rPr>
              <a:t>of</a:t>
            </a:r>
            <a:r>
              <a:rPr sz="2000" b="1" spc="-10" dirty="0">
                <a:solidFill>
                  <a:srgbClr val="767070"/>
                </a:solidFill>
                <a:latin typeface="Arial"/>
                <a:cs typeface="Arial"/>
              </a:rPr>
              <a:t> TFC</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583692" y="1714414"/>
            <a:ext cx="5702300" cy="4363720"/>
            <a:chOff x="583692" y="1714414"/>
            <a:chExt cx="5702300" cy="4363720"/>
          </a:xfrm>
        </p:grpSpPr>
        <p:pic>
          <p:nvPicPr>
            <p:cNvPr id="5" name="object 5"/>
            <p:cNvPicPr/>
            <p:nvPr/>
          </p:nvPicPr>
          <p:blipFill>
            <a:blip r:embed="rId4" cstate="print"/>
            <a:stretch>
              <a:fillRect/>
            </a:stretch>
          </p:blipFill>
          <p:spPr>
            <a:xfrm>
              <a:off x="583692" y="1714414"/>
              <a:ext cx="5702033" cy="4363652"/>
            </a:xfrm>
            <a:prstGeom prst="rect">
              <a:avLst/>
            </a:prstGeom>
          </p:spPr>
        </p:pic>
        <p:pic>
          <p:nvPicPr>
            <p:cNvPr id="6" name="object 6"/>
            <p:cNvPicPr/>
            <p:nvPr/>
          </p:nvPicPr>
          <p:blipFill>
            <a:blip r:embed="rId5" cstate="print"/>
            <a:stretch>
              <a:fillRect/>
            </a:stretch>
          </p:blipFill>
          <p:spPr>
            <a:xfrm>
              <a:off x="3430844" y="4728984"/>
              <a:ext cx="1616328" cy="510819"/>
            </a:xfrm>
            <a:prstGeom prst="rect">
              <a:avLst/>
            </a:prstGeom>
          </p:spPr>
        </p:pic>
      </p:grpSp>
      <p:sp>
        <p:nvSpPr>
          <p:cNvPr id="7" name="object 7"/>
          <p:cNvSpPr txBox="1">
            <a:spLocks noGrp="1"/>
          </p:cNvSpPr>
          <p:nvPr>
            <p:ph type="title"/>
          </p:nvPr>
        </p:nvSpPr>
        <p:spPr>
          <a:xfrm>
            <a:off x="4521072" y="936908"/>
            <a:ext cx="3150235" cy="574040"/>
          </a:xfrm>
          <a:prstGeom prst="rect">
            <a:avLst/>
          </a:prstGeom>
        </p:spPr>
        <p:txBody>
          <a:bodyPr vert="horz" wrap="square" lIns="0" tIns="12700" rIns="0" bIns="0" rtlCol="0">
            <a:spAutoFit/>
          </a:bodyPr>
          <a:lstStyle/>
          <a:p>
            <a:pPr marL="12700">
              <a:lnSpc>
                <a:spcPct val="100000"/>
              </a:lnSpc>
              <a:spcBef>
                <a:spcPts val="100"/>
              </a:spcBef>
            </a:pPr>
            <a:r>
              <a:rPr spc="-5" dirty="0">
                <a:solidFill>
                  <a:srgbClr val="000000"/>
                </a:solidFill>
              </a:rPr>
              <a:t>REFERENCES</a:t>
            </a: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437765" algn="l"/>
              </a:tabLst>
            </a:pPr>
            <a:r>
              <a:rPr spc="-5" dirty="0"/>
              <a:t>#TCCC-CPP-PPT-04-01</a:t>
            </a:r>
            <a:r>
              <a:rPr spc="3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39</a:t>
            </a:fld>
            <a:endParaRPr sz="1200"/>
          </a:p>
        </p:txBody>
      </p:sp>
      <p:sp>
        <p:nvSpPr>
          <p:cNvPr id="8" name="object 8"/>
          <p:cNvSpPr txBox="1"/>
          <p:nvPr/>
        </p:nvSpPr>
        <p:spPr>
          <a:xfrm>
            <a:off x="6364490" y="2053692"/>
            <a:ext cx="4959985" cy="4017645"/>
          </a:xfrm>
          <a:prstGeom prst="rect">
            <a:avLst/>
          </a:prstGeom>
        </p:spPr>
        <p:txBody>
          <a:bodyPr vert="horz" wrap="square" lIns="0" tIns="12700" rIns="0" bIns="0" rtlCol="0">
            <a:spAutoFit/>
          </a:bodyPr>
          <a:lstStyle/>
          <a:p>
            <a:pPr marL="12700">
              <a:lnSpc>
                <a:spcPct val="100000"/>
              </a:lnSpc>
              <a:spcBef>
                <a:spcPts val="100"/>
              </a:spcBef>
            </a:pPr>
            <a:r>
              <a:rPr sz="2100" b="1" dirty="0">
                <a:solidFill>
                  <a:srgbClr val="2D3334"/>
                </a:solidFill>
                <a:latin typeface="Arial"/>
                <a:cs typeface="Arial"/>
              </a:rPr>
              <a:t>TCCC:</a:t>
            </a:r>
            <a:r>
              <a:rPr sz="2100" b="1" spc="-50" dirty="0">
                <a:solidFill>
                  <a:srgbClr val="2D3334"/>
                </a:solidFill>
                <a:latin typeface="Arial"/>
                <a:cs typeface="Arial"/>
              </a:rPr>
              <a:t> </a:t>
            </a:r>
            <a:r>
              <a:rPr sz="2100" b="1" spc="-5" dirty="0">
                <a:solidFill>
                  <a:srgbClr val="2D3334"/>
                </a:solidFill>
                <a:latin typeface="Arial"/>
                <a:cs typeface="Arial"/>
              </a:rPr>
              <a:t>Guidelines</a:t>
            </a:r>
            <a:endParaRPr sz="2100">
              <a:latin typeface="Arial"/>
              <a:cs typeface="Arial"/>
            </a:endParaRPr>
          </a:p>
          <a:p>
            <a:pPr marL="12700">
              <a:lnSpc>
                <a:spcPct val="100000"/>
              </a:lnSpc>
              <a:spcBef>
                <a:spcPts val="10"/>
              </a:spcBef>
            </a:pPr>
            <a:r>
              <a:rPr sz="1600" spc="-5" dirty="0">
                <a:solidFill>
                  <a:srgbClr val="2D3334"/>
                </a:solidFill>
                <a:latin typeface="Arial MT"/>
                <a:cs typeface="Arial MT"/>
              </a:rPr>
              <a:t>by</a:t>
            </a:r>
            <a:r>
              <a:rPr sz="1600" spc="-30" dirty="0">
                <a:solidFill>
                  <a:srgbClr val="2D3334"/>
                </a:solidFill>
                <a:latin typeface="Arial MT"/>
                <a:cs typeface="Arial MT"/>
              </a:rPr>
              <a:t> </a:t>
            </a:r>
            <a:r>
              <a:rPr sz="1600" spc="-5" dirty="0">
                <a:solidFill>
                  <a:srgbClr val="2D3334"/>
                </a:solidFill>
                <a:latin typeface="Arial MT"/>
                <a:cs typeface="Arial MT"/>
              </a:rPr>
              <a:t>JTS/CoTCCC</a:t>
            </a:r>
            <a:endParaRPr sz="1600">
              <a:latin typeface="Arial MT"/>
              <a:cs typeface="Arial MT"/>
            </a:endParaRPr>
          </a:p>
          <a:p>
            <a:pPr marL="12700" marR="5080">
              <a:lnSpc>
                <a:spcPct val="100000"/>
              </a:lnSpc>
              <a:spcBef>
                <a:spcPts val="509"/>
              </a:spcBef>
            </a:pPr>
            <a:r>
              <a:rPr sz="2000" spc="-5" dirty="0">
                <a:latin typeface="Arial MT"/>
                <a:cs typeface="Arial MT"/>
              </a:rPr>
              <a:t>These guidelines,</a:t>
            </a:r>
            <a:r>
              <a:rPr sz="2000" spc="5" dirty="0">
                <a:latin typeface="Arial MT"/>
                <a:cs typeface="Arial MT"/>
              </a:rPr>
              <a:t> </a:t>
            </a:r>
            <a:r>
              <a:rPr sz="2000" spc="-5" dirty="0">
                <a:latin typeface="Arial MT"/>
                <a:cs typeface="Arial MT"/>
              </a:rPr>
              <a:t>updated </a:t>
            </a:r>
            <a:r>
              <a:rPr sz="2000" spc="-20" dirty="0">
                <a:latin typeface="Arial MT"/>
                <a:cs typeface="Arial MT"/>
              </a:rPr>
              <a:t>regularly,</a:t>
            </a:r>
            <a:r>
              <a:rPr sz="2000" spc="-5" dirty="0">
                <a:latin typeface="Arial MT"/>
                <a:cs typeface="Arial MT"/>
              </a:rPr>
              <a:t> are</a:t>
            </a:r>
            <a:r>
              <a:rPr sz="2000" spc="-15" dirty="0">
                <a:latin typeface="Arial MT"/>
                <a:cs typeface="Arial MT"/>
              </a:rPr>
              <a:t> </a:t>
            </a:r>
            <a:r>
              <a:rPr sz="2000" spc="-5" dirty="0">
                <a:latin typeface="Arial MT"/>
                <a:cs typeface="Arial MT"/>
              </a:rPr>
              <a:t>the </a:t>
            </a:r>
            <a:r>
              <a:rPr sz="2000" spc="-545" dirty="0">
                <a:latin typeface="Arial MT"/>
                <a:cs typeface="Arial MT"/>
              </a:rPr>
              <a:t> </a:t>
            </a:r>
            <a:r>
              <a:rPr sz="2000" spc="-5" dirty="0">
                <a:latin typeface="Arial MT"/>
                <a:cs typeface="Arial MT"/>
              </a:rPr>
              <a:t>result</a:t>
            </a:r>
            <a:r>
              <a:rPr sz="2000" spc="-15" dirty="0">
                <a:latin typeface="Arial MT"/>
                <a:cs typeface="Arial MT"/>
              </a:rPr>
              <a:t> </a:t>
            </a:r>
            <a:r>
              <a:rPr sz="2000" spc="-5" dirty="0">
                <a:latin typeface="Arial MT"/>
                <a:cs typeface="Arial MT"/>
              </a:rPr>
              <a:t>of</a:t>
            </a:r>
            <a:r>
              <a:rPr sz="2000" spc="-15" dirty="0">
                <a:latin typeface="Arial MT"/>
                <a:cs typeface="Arial MT"/>
              </a:rPr>
              <a:t> </a:t>
            </a:r>
            <a:r>
              <a:rPr sz="2000" spc="-5" dirty="0">
                <a:latin typeface="Arial MT"/>
                <a:cs typeface="Arial MT"/>
              </a:rPr>
              <a:t>decisions</a:t>
            </a:r>
            <a:r>
              <a:rPr sz="2000" spc="10" dirty="0">
                <a:latin typeface="Arial MT"/>
                <a:cs typeface="Arial MT"/>
              </a:rPr>
              <a:t> </a:t>
            </a:r>
            <a:r>
              <a:rPr sz="2000" spc="-5" dirty="0">
                <a:latin typeface="Arial MT"/>
                <a:cs typeface="Arial MT"/>
              </a:rPr>
              <a:t>made</a:t>
            </a:r>
            <a:r>
              <a:rPr sz="2000" spc="-10" dirty="0">
                <a:latin typeface="Arial MT"/>
                <a:cs typeface="Arial MT"/>
              </a:rPr>
              <a:t> </a:t>
            </a:r>
            <a:r>
              <a:rPr sz="2000" spc="-5" dirty="0">
                <a:latin typeface="Arial MT"/>
                <a:cs typeface="Arial MT"/>
              </a:rPr>
              <a:t>by</a:t>
            </a:r>
            <a:r>
              <a:rPr sz="2000" dirty="0">
                <a:latin typeface="Arial MT"/>
                <a:cs typeface="Arial MT"/>
              </a:rPr>
              <a:t> </a:t>
            </a:r>
            <a:r>
              <a:rPr sz="2000" spc="-5" dirty="0">
                <a:latin typeface="Arial MT"/>
                <a:cs typeface="Arial MT"/>
              </a:rPr>
              <a:t>CoTCCC</a:t>
            </a:r>
            <a:r>
              <a:rPr sz="2000" spc="20" dirty="0">
                <a:latin typeface="Arial MT"/>
                <a:cs typeface="Arial MT"/>
              </a:rPr>
              <a:t> </a:t>
            </a:r>
            <a:r>
              <a:rPr sz="2000" spc="-5" dirty="0">
                <a:latin typeface="Arial MT"/>
                <a:cs typeface="Arial MT"/>
              </a:rPr>
              <a:t>in </a:t>
            </a:r>
            <a:r>
              <a:rPr sz="2000" dirty="0">
                <a:latin typeface="Arial MT"/>
                <a:cs typeface="Arial MT"/>
              </a:rPr>
              <a:t> </a:t>
            </a:r>
            <a:r>
              <a:rPr sz="2000" spc="-5" dirty="0">
                <a:latin typeface="Arial MT"/>
                <a:cs typeface="Arial MT"/>
              </a:rPr>
              <a:t>exploring evidence-based research on best </a:t>
            </a:r>
            <a:r>
              <a:rPr sz="2000" dirty="0">
                <a:latin typeface="Arial MT"/>
                <a:cs typeface="Arial MT"/>
              </a:rPr>
              <a:t> </a:t>
            </a:r>
            <a:r>
              <a:rPr sz="2000" spc="-5" dirty="0">
                <a:latin typeface="Arial MT"/>
                <a:cs typeface="Arial MT"/>
              </a:rPr>
              <a:t>practices.</a:t>
            </a:r>
            <a:endParaRPr sz="2000">
              <a:latin typeface="Arial MT"/>
              <a:cs typeface="Arial MT"/>
            </a:endParaRPr>
          </a:p>
          <a:p>
            <a:pPr>
              <a:lnSpc>
                <a:spcPct val="100000"/>
              </a:lnSpc>
              <a:spcBef>
                <a:spcPts val="15"/>
              </a:spcBef>
            </a:pPr>
            <a:endParaRPr sz="2250">
              <a:latin typeface="Arial MT"/>
              <a:cs typeface="Arial MT"/>
            </a:endParaRPr>
          </a:p>
          <a:p>
            <a:pPr marL="12700">
              <a:lnSpc>
                <a:spcPct val="100000"/>
              </a:lnSpc>
            </a:pPr>
            <a:r>
              <a:rPr sz="2100" b="1" spc="-5" dirty="0">
                <a:solidFill>
                  <a:srgbClr val="2D3334"/>
                </a:solidFill>
                <a:latin typeface="Arial"/>
                <a:cs typeface="Arial"/>
              </a:rPr>
              <a:t>PHTLS:</a:t>
            </a:r>
            <a:r>
              <a:rPr sz="2100" b="1" spc="5" dirty="0">
                <a:solidFill>
                  <a:srgbClr val="2D3334"/>
                </a:solidFill>
                <a:latin typeface="Arial"/>
                <a:cs typeface="Arial"/>
              </a:rPr>
              <a:t> </a:t>
            </a:r>
            <a:r>
              <a:rPr sz="2100" b="1" spc="-5" dirty="0">
                <a:solidFill>
                  <a:srgbClr val="2D3334"/>
                </a:solidFill>
                <a:latin typeface="Arial"/>
                <a:cs typeface="Arial"/>
              </a:rPr>
              <a:t>Military</a:t>
            </a:r>
            <a:r>
              <a:rPr sz="2100" b="1" spc="-10" dirty="0">
                <a:solidFill>
                  <a:srgbClr val="2D3334"/>
                </a:solidFill>
                <a:latin typeface="Arial"/>
                <a:cs typeface="Arial"/>
              </a:rPr>
              <a:t> </a:t>
            </a:r>
            <a:r>
              <a:rPr sz="2100" b="1" spc="-5" dirty="0">
                <a:solidFill>
                  <a:srgbClr val="2D3334"/>
                </a:solidFill>
                <a:latin typeface="Arial"/>
                <a:cs typeface="Arial"/>
              </a:rPr>
              <a:t>Edition</a:t>
            </a:r>
            <a:r>
              <a:rPr sz="2100" b="1" spc="25" dirty="0">
                <a:solidFill>
                  <a:srgbClr val="2D3334"/>
                </a:solidFill>
                <a:latin typeface="Arial"/>
                <a:cs typeface="Arial"/>
              </a:rPr>
              <a:t> </a:t>
            </a:r>
            <a:r>
              <a:rPr sz="2100" b="1" spc="-5" dirty="0">
                <a:solidFill>
                  <a:srgbClr val="2D3334"/>
                </a:solidFill>
                <a:latin typeface="Arial"/>
                <a:cs typeface="Arial"/>
              </a:rPr>
              <a:t>Chapters</a:t>
            </a:r>
            <a:r>
              <a:rPr sz="2100" b="1" spc="-25" dirty="0">
                <a:solidFill>
                  <a:srgbClr val="2D3334"/>
                </a:solidFill>
                <a:latin typeface="Arial"/>
                <a:cs typeface="Arial"/>
              </a:rPr>
              <a:t> </a:t>
            </a:r>
            <a:r>
              <a:rPr sz="2100" b="1" dirty="0">
                <a:solidFill>
                  <a:srgbClr val="2D3334"/>
                </a:solidFill>
                <a:latin typeface="Arial"/>
                <a:cs typeface="Arial"/>
              </a:rPr>
              <a:t>25</a:t>
            </a:r>
            <a:endParaRPr sz="2100">
              <a:latin typeface="Arial"/>
              <a:cs typeface="Arial"/>
            </a:endParaRPr>
          </a:p>
          <a:p>
            <a:pPr marL="12700">
              <a:lnSpc>
                <a:spcPct val="100000"/>
              </a:lnSpc>
              <a:spcBef>
                <a:spcPts val="15"/>
              </a:spcBef>
            </a:pPr>
            <a:r>
              <a:rPr sz="1600" spc="-5" dirty="0">
                <a:solidFill>
                  <a:srgbClr val="2D3334"/>
                </a:solidFill>
                <a:latin typeface="Arial MT"/>
                <a:cs typeface="Arial MT"/>
              </a:rPr>
              <a:t>by</a:t>
            </a:r>
            <a:r>
              <a:rPr sz="1600" spc="-40" dirty="0">
                <a:solidFill>
                  <a:srgbClr val="2D3334"/>
                </a:solidFill>
                <a:latin typeface="Arial MT"/>
                <a:cs typeface="Arial MT"/>
              </a:rPr>
              <a:t> </a:t>
            </a:r>
            <a:r>
              <a:rPr sz="1600" spc="-5" dirty="0">
                <a:solidFill>
                  <a:srgbClr val="2D3334"/>
                </a:solidFill>
                <a:latin typeface="Arial MT"/>
                <a:cs typeface="Arial MT"/>
              </a:rPr>
              <a:t>NAEMT</a:t>
            </a:r>
            <a:endParaRPr sz="1600">
              <a:latin typeface="Arial MT"/>
              <a:cs typeface="Arial MT"/>
            </a:endParaRPr>
          </a:p>
          <a:p>
            <a:pPr marL="12700" marR="157480">
              <a:lnSpc>
                <a:spcPct val="99200"/>
              </a:lnSpc>
              <a:spcBef>
                <a:spcPts val="290"/>
              </a:spcBef>
            </a:pPr>
            <a:r>
              <a:rPr sz="2000" spc="-5" dirty="0">
                <a:latin typeface="Arial MT"/>
                <a:cs typeface="Arial MT"/>
              </a:rPr>
              <a:t>Prehospital </a:t>
            </a:r>
            <a:r>
              <a:rPr sz="2000" spc="-20" dirty="0">
                <a:latin typeface="Arial MT"/>
                <a:cs typeface="Arial MT"/>
              </a:rPr>
              <a:t>Trauma </a:t>
            </a:r>
            <a:r>
              <a:rPr sz="2000" spc="-5" dirty="0">
                <a:latin typeface="Arial MT"/>
                <a:cs typeface="Arial MT"/>
              </a:rPr>
              <a:t>Life Support (PHTLS), </a:t>
            </a:r>
            <a:r>
              <a:rPr sz="2000" spc="-545" dirty="0">
                <a:latin typeface="Arial MT"/>
                <a:cs typeface="Arial MT"/>
              </a:rPr>
              <a:t> </a:t>
            </a:r>
            <a:r>
              <a:rPr sz="2000" spc="-5" dirty="0">
                <a:latin typeface="Arial MT"/>
                <a:cs typeface="Arial MT"/>
              </a:rPr>
              <a:t>Military Edition, teaches and reinforces the </a:t>
            </a:r>
            <a:r>
              <a:rPr sz="2000" spc="-545" dirty="0">
                <a:latin typeface="Arial MT"/>
                <a:cs typeface="Arial MT"/>
              </a:rPr>
              <a:t> </a:t>
            </a:r>
            <a:r>
              <a:rPr sz="2000" spc="-5" dirty="0">
                <a:latin typeface="Arial MT"/>
                <a:cs typeface="Arial MT"/>
              </a:rPr>
              <a:t>principles</a:t>
            </a:r>
            <a:r>
              <a:rPr sz="2000" spc="10" dirty="0">
                <a:latin typeface="Arial MT"/>
                <a:cs typeface="Arial MT"/>
              </a:rPr>
              <a:t> </a:t>
            </a:r>
            <a:r>
              <a:rPr sz="2000" spc="-5" dirty="0">
                <a:latin typeface="Arial MT"/>
                <a:cs typeface="Arial MT"/>
              </a:rPr>
              <a:t>of</a:t>
            </a:r>
            <a:r>
              <a:rPr sz="2000" spc="-15" dirty="0">
                <a:latin typeface="Arial MT"/>
                <a:cs typeface="Arial MT"/>
              </a:rPr>
              <a:t> </a:t>
            </a:r>
            <a:r>
              <a:rPr sz="2000" spc="-5" dirty="0">
                <a:latin typeface="Arial MT"/>
                <a:cs typeface="Arial MT"/>
              </a:rPr>
              <a:t>rapidly</a:t>
            </a:r>
            <a:r>
              <a:rPr sz="2000" spc="10" dirty="0">
                <a:latin typeface="Arial MT"/>
                <a:cs typeface="Arial MT"/>
              </a:rPr>
              <a:t> </a:t>
            </a:r>
            <a:r>
              <a:rPr sz="2000" spc="-5" dirty="0">
                <a:latin typeface="Arial MT"/>
                <a:cs typeface="Arial MT"/>
              </a:rPr>
              <a:t>assessing</a:t>
            </a:r>
            <a:r>
              <a:rPr sz="2000" spc="-10" dirty="0">
                <a:latin typeface="Arial MT"/>
                <a:cs typeface="Arial MT"/>
              </a:rPr>
              <a:t> </a:t>
            </a:r>
            <a:r>
              <a:rPr sz="2000" spc="-5" dirty="0">
                <a:latin typeface="Arial MT"/>
                <a:cs typeface="Arial MT"/>
              </a:rPr>
              <a:t>a</a:t>
            </a:r>
            <a:r>
              <a:rPr sz="2000" spc="-10" dirty="0">
                <a:latin typeface="Arial MT"/>
                <a:cs typeface="Arial MT"/>
              </a:rPr>
              <a:t> </a:t>
            </a:r>
            <a:r>
              <a:rPr sz="2000" spc="-5" dirty="0">
                <a:latin typeface="Arial MT"/>
                <a:cs typeface="Arial MT"/>
              </a:rPr>
              <a:t>trauma </a:t>
            </a:r>
            <a:r>
              <a:rPr sz="2000" dirty="0">
                <a:latin typeface="Arial MT"/>
                <a:cs typeface="Arial MT"/>
              </a:rPr>
              <a:t> </a:t>
            </a:r>
            <a:r>
              <a:rPr sz="2000" spc="-5" dirty="0">
                <a:latin typeface="Arial MT"/>
                <a:cs typeface="Arial MT"/>
              </a:rPr>
              <a:t>patient</a:t>
            </a:r>
            <a:r>
              <a:rPr sz="2000" spc="-10" dirty="0">
                <a:latin typeface="Arial MT"/>
                <a:cs typeface="Arial MT"/>
              </a:rPr>
              <a:t> </a:t>
            </a:r>
            <a:r>
              <a:rPr sz="2000" spc="-5" dirty="0">
                <a:latin typeface="Arial MT"/>
                <a:cs typeface="Arial MT"/>
              </a:rPr>
              <a:t>using an</a:t>
            </a:r>
            <a:r>
              <a:rPr sz="2000" dirty="0">
                <a:latin typeface="Arial MT"/>
                <a:cs typeface="Arial MT"/>
              </a:rPr>
              <a:t> </a:t>
            </a:r>
            <a:r>
              <a:rPr sz="2000" spc="-5" dirty="0">
                <a:latin typeface="Arial MT"/>
                <a:cs typeface="Arial MT"/>
              </a:rPr>
              <a:t>orderly</a:t>
            </a:r>
            <a:r>
              <a:rPr sz="2000" spc="-10" dirty="0">
                <a:latin typeface="Arial MT"/>
                <a:cs typeface="Arial MT"/>
              </a:rPr>
              <a:t> </a:t>
            </a:r>
            <a:r>
              <a:rPr sz="2000" spc="-5" dirty="0">
                <a:latin typeface="Arial MT"/>
                <a:cs typeface="Arial MT"/>
              </a:rPr>
              <a:t>approach.</a:t>
            </a:r>
            <a:endParaRPr sz="2000">
              <a:latin typeface="Arial MT"/>
              <a:cs typeface="Arial M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sp>
        <p:nvSpPr>
          <p:cNvPr id="3" name="object 3"/>
          <p:cNvSpPr txBox="1"/>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67070"/>
                </a:solidFill>
                <a:latin typeface="Arial"/>
                <a:cs typeface="Arial"/>
              </a:rPr>
              <a:t>Module 4:</a:t>
            </a:r>
            <a:r>
              <a:rPr sz="2000" b="1" spc="-15" dirty="0">
                <a:solidFill>
                  <a:srgbClr val="767070"/>
                </a:solidFill>
                <a:latin typeface="Arial"/>
                <a:cs typeface="Arial"/>
              </a:rPr>
              <a:t> </a:t>
            </a:r>
            <a:r>
              <a:rPr sz="2000" b="1" spc="-5" dirty="0">
                <a:solidFill>
                  <a:srgbClr val="767070"/>
                </a:solidFill>
                <a:latin typeface="Arial"/>
                <a:cs typeface="Arial"/>
              </a:rPr>
              <a:t>Principles</a:t>
            </a:r>
            <a:r>
              <a:rPr sz="2000" b="1" spc="-20" dirty="0">
                <a:solidFill>
                  <a:srgbClr val="767070"/>
                </a:solidFill>
                <a:latin typeface="Arial"/>
                <a:cs typeface="Arial"/>
              </a:rPr>
              <a:t> </a:t>
            </a:r>
            <a:r>
              <a:rPr sz="2000" b="1" spc="-5" dirty="0">
                <a:solidFill>
                  <a:srgbClr val="767070"/>
                </a:solidFill>
                <a:latin typeface="Arial"/>
                <a:cs typeface="Arial"/>
              </a:rPr>
              <a:t>and</a:t>
            </a:r>
            <a:r>
              <a:rPr sz="2000" b="1" spc="-80" dirty="0">
                <a:solidFill>
                  <a:srgbClr val="767070"/>
                </a:solidFill>
                <a:latin typeface="Arial"/>
                <a:cs typeface="Arial"/>
              </a:rPr>
              <a:t> </a:t>
            </a:r>
            <a:r>
              <a:rPr sz="2000" b="1" spc="-5" dirty="0">
                <a:solidFill>
                  <a:srgbClr val="767070"/>
                </a:solidFill>
                <a:latin typeface="Arial"/>
                <a:cs typeface="Arial"/>
              </a:rPr>
              <a:t>Application</a:t>
            </a:r>
            <a:r>
              <a:rPr sz="2000" b="1" dirty="0">
                <a:solidFill>
                  <a:srgbClr val="767070"/>
                </a:solidFill>
                <a:latin typeface="Arial"/>
                <a:cs typeface="Arial"/>
              </a:rPr>
              <a:t> </a:t>
            </a:r>
            <a:r>
              <a:rPr sz="2000" b="1" spc="-5" dirty="0">
                <a:solidFill>
                  <a:srgbClr val="767070"/>
                </a:solidFill>
                <a:latin typeface="Arial"/>
                <a:cs typeface="Arial"/>
              </a:rPr>
              <a:t>of</a:t>
            </a:r>
            <a:r>
              <a:rPr sz="2000" b="1" spc="-10" dirty="0">
                <a:solidFill>
                  <a:srgbClr val="767070"/>
                </a:solidFill>
                <a:latin typeface="Arial"/>
                <a:cs typeface="Arial"/>
              </a:rPr>
              <a:t> TFC</a:t>
            </a:r>
            <a:endParaRPr sz="2000">
              <a:latin typeface="Arial"/>
              <a:cs typeface="Arial"/>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p:nvPr/>
        </p:nvSpPr>
        <p:spPr>
          <a:xfrm>
            <a:off x="8351819" y="2488859"/>
            <a:ext cx="3407410" cy="2875280"/>
          </a:xfrm>
          <a:prstGeom prst="rect">
            <a:avLst/>
          </a:prstGeom>
        </p:spPr>
        <p:txBody>
          <a:bodyPr vert="horz" wrap="square" lIns="0" tIns="15875" rIns="0" bIns="0" rtlCol="0">
            <a:spAutoFit/>
          </a:bodyPr>
          <a:lstStyle/>
          <a:p>
            <a:pPr marL="701675" marR="71120" indent="-702310">
              <a:lnSpc>
                <a:spcPts val="3460"/>
              </a:lnSpc>
              <a:spcBef>
                <a:spcPts val="125"/>
              </a:spcBef>
              <a:tabLst>
                <a:tab pos="701675" algn="l"/>
              </a:tabLst>
            </a:pPr>
            <a:r>
              <a:rPr sz="4800" spc="-7" baseline="-17361" dirty="0">
                <a:solidFill>
                  <a:srgbClr val="2D3334"/>
                </a:solidFill>
                <a:latin typeface="Arial Black"/>
                <a:cs typeface="Arial Black"/>
              </a:rPr>
              <a:t>3	</a:t>
            </a:r>
            <a:r>
              <a:rPr sz="3200" b="1" spc="-35" dirty="0">
                <a:solidFill>
                  <a:srgbClr val="FFFFFF"/>
                </a:solidFill>
                <a:latin typeface="Arial"/>
                <a:cs typeface="Arial"/>
              </a:rPr>
              <a:t>TACTICAL </a:t>
            </a:r>
            <a:r>
              <a:rPr sz="3200" b="1" spc="-30" dirty="0">
                <a:solidFill>
                  <a:srgbClr val="FFFFFF"/>
                </a:solidFill>
                <a:latin typeface="Arial"/>
                <a:cs typeface="Arial"/>
              </a:rPr>
              <a:t> </a:t>
            </a:r>
            <a:r>
              <a:rPr sz="3200" b="1" spc="-5" dirty="0">
                <a:solidFill>
                  <a:srgbClr val="FFFFFF"/>
                </a:solidFill>
                <a:latin typeface="Arial"/>
                <a:cs typeface="Arial"/>
              </a:rPr>
              <a:t>E</a:t>
            </a:r>
            <a:r>
              <a:rPr sz="3200" b="1" spc="-245" dirty="0">
                <a:solidFill>
                  <a:srgbClr val="FFFFFF"/>
                </a:solidFill>
                <a:latin typeface="Arial"/>
                <a:cs typeface="Arial"/>
              </a:rPr>
              <a:t>V</a:t>
            </a:r>
            <a:r>
              <a:rPr sz="3200" b="1" spc="-10" dirty="0">
                <a:solidFill>
                  <a:srgbClr val="FFFFFF"/>
                </a:solidFill>
                <a:latin typeface="Arial"/>
                <a:cs typeface="Arial"/>
              </a:rPr>
              <a:t>ACU</a:t>
            </a:r>
            <a:r>
              <a:rPr sz="3200" b="1" spc="-245" dirty="0">
                <a:solidFill>
                  <a:srgbClr val="FFFFFF"/>
                </a:solidFill>
                <a:latin typeface="Arial"/>
                <a:cs typeface="Arial"/>
              </a:rPr>
              <a:t>A</a:t>
            </a:r>
            <a:r>
              <a:rPr sz="3200" b="1" spc="-5" dirty="0">
                <a:solidFill>
                  <a:srgbClr val="FFFFFF"/>
                </a:solidFill>
                <a:latin typeface="Arial"/>
                <a:cs typeface="Arial"/>
              </a:rPr>
              <a:t>TION  </a:t>
            </a:r>
            <a:r>
              <a:rPr sz="3200" b="1" spc="-10" dirty="0">
                <a:solidFill>
                  <a:srgbClr val="FFFFFF"/>
                </a:solidFill>
                <a:latin typeface="Arial"/>
                <a:cs typeface="Arial"/>
              </a:rPr>
              <a:t>CARE </a:t>
            </a:r>
            <a:r>
              <a:rPr sz="3200" b="1" spc="-5" dirty="0">
                <a:solidFill>
                  <a:srgbClr val="FFFFFF"/>
                </a:solidFill>
                <a:latin typeface="Arial"/>
                <a:cs typeface="Arial"/>
              </a:rPr>
              <a:t> </a:t>
            </a:r>
            <a:r>
              <a:rPr sz="3200" b="1" spc="-60" dirty="0">
                <a:solidFill>
                  <a:srgbClr val="FFFFFF"/>
                </a:solidFill>
                <a:latin typeface="Arial"/>
                <a:cs typeface="Arial"/>
              </a:rPr>
              <a:t>(TACEVAC)</a:t>
            </a:r>
            <a:endParaRPr sz="3200">
              <a:latin typeface="Arial"/>
              <a:cs typeface="Arial"/>
            </a:endParaRPr>
          </a:p>
          <a:p>
            <a:pPr>
              <a:lnSpc>
                <a:spcPct val="100000"/>
              </a:lnSpc>
              <a:spcBef>
                <a:spcPts val="35"/>
              </a:spcBef>
            </a:pPr>
            <a:endParaRPr sz="2800">
              <a:latin typeface="Arial"/>
              <a:cs typeface="Arial"/>
            </a:endParaRPr>
          </a:p>
          <a:p>
            <a:pPr marL="775970" indent="-635" algn="ctr">
              <a:lnSpc>
                <a:spcPct val="100000"/>
              </a:lnSpc>
            </a:pPr>
            <a:r>
              <a:rPr sz="1500" b="1" spc="-5" dirty="0">
                <a:latin typeface="Arial"/>
                <a:cs typeface="Arial"/>
              </a:rPr>
              <a:t>MORE </a:t>
            </a:r>
            <a:r>
              <a:rPr sz="1500" b="1" spc="-15" dirty="0">
                <a:latin typeface="Arial"/>
                <a:cs typeface="Arial"/>
              </a:rPr>
              <a:t>DELIBERATE </a:t>
            </a:r>
            <a:r>
              <a:rPr sz="1500" b="1" spc="-10" dirty="0">
                <a:latin typeface="Arial"/>
                <a:cs typeface="Arial"/>
              </a:rPr>
              <a:t> </a:t>
            </a:r>
            <a:r>
              <a:rPr sz="1500" b="1" spc="-5" dirty="0">
                <a:latin typeface="Arial"/>
                <a:cs typeface="Arial"/>
              </a:rPr>
              <a:t>ASSESSMENT </a:t>
            </a:r>
            <a:r>
              <a:rPr sz="1500" b="1" dirty="0">
                <a:latin typeface="Arial"/>
                <a:cs typeface="Arial"/>
              </a:rPr>
              <a:t>AND PRE- </a:t>
            </a:r>
            <a:r>
              <a:rPr sz="1500" b="1" spc="5" dirty="0">
                <a:latin typeface="Arial"/>
                <a:cs typeface="Arial"/>
              </a:rPr>
              <a:t> </a:t>
            </a:r>
            <a:r>
              <a:rPr sz="1500" b="1" spc="-25" dirty="0">
                <a:latin typeface="Arial"/>
                <a:cs typeface="Arial"/>
              </a:rPr>
              <a:t>EVACUATION</a:t>
            </a:r>
            <a:r>
              <a:rPr sz="1500" b="1" spc="-45" dirty="0">
                <a:latin typeface="Arial"/>
                <a:cs typeface="Arial"/>
              </a:rPr>
              <a:t> </a:t>
            </a:r>
            <a:r>
              <a:rPr sz="1500" b="1" spc="-5" dirty="0">
                <a:latin typeface="Arial"/>
                <a:cs typeface="Arial"/>
              </a:rPr>
              <a:t>PROCEDURES</a:t>
            </a:r>
            <a:endParaRPr sz="1500">
              <a:latin typeface="Arial"/>
              <a:cs typeface="Arial"/>
            </a:endParaRPr>
          </a:p>
        </p:txBody>
      </p:sp>
      <p:grpSp>
        <p:nvGrpSpPr>
          <p:cNvPr id="6" name="object 6"/>
          <p:cNvGrpSpPr/>
          <p:nvPr/>
        </p:nvGrpSpPr>
        <p:grpSpPr>
          <a:xfrm>
            <a:off x="8154923" y="2510789"/>
            <a:ext cx="3759835" cy="3025140"/>
            <a:chOff x="8154923" y="2510789"/>
            <a:chExt cx="3759835" cy="3025140"/>
          </a:xfrm>
        </p:grpSpPr>
        <p:sp>
          <p:nvSpPr>
            <p:cNvPr id="7" name="object 7"/>
            <p:cNvSpPr/>
            <p:nvPr/>
          </p:nvSpPr>
          <p:spPr>
            <a:xfrm>
              <a:off x="8971787" y="4511801"/>
              <a:ext cx="2943225" cy="1024255"/>
            </a:xfrm>
            <a:custGeom>
              <a:avLst/>
              <a:gdLst/>
              <a:ahLst/>
              <a:cxnLst/>
              <a:rect l="l" t="t" r="r" b="b"/>
              <a:pathLst>
                <a:path w="2943225" h="1024254">
                  <a:moveTo>
                    <a:pt x="2430780" y="0"/>
                  </a:moveTo>
                  <a:lnTo>
                    <a:pt x="512064" y="0"/>
                  </a:lnTo>
                  <a:lnTo>
                    <a:pt x="465455" y="2092"/>
                  </a:lnTo>
                  <a:lnTo>
                    <a:pt x="420020" y="8250"/>
                  </a:lnTo>
                  <a:lnTo>
                    <a:pt x="375937" y="18291"/>
                  </a:lnTo>
                  <a:lnTo>
                    <a:pt x="333388" y="32036"/>
                  </a:lnTo>
                  <a:lnTo>
                    <a:pt x="292554" y="49303"/>
                  </a:lnTo>
                  <a:lnTo>
                    <a:pt x="253616" y="69912"/>
                  </a:lnTo>
                  <a:lnTo>
                    <a:pt x="216753" y="93681"/>
                  </a:lnTo>
                  <a:lnTo>
                    <a:pt x="182148" y="120431"/>
                  </a:lnTo>
                  <a:lnTo>
                    <a:pt x="149980" y="149980"/>
                  </a:lnTo>
                  <a:lnTo>
                    <a:pt x="120431" y="182148"/>
                  </a:lnTo>
                  <a:lnTo>
                    <a:pt x="93681" y="216753"/>
                  </a:lnTo>
                  <a:lnTo>
                    <a:pt x="69912" y="253616"/>
                  </a:lnTo>
                  <a:lnTo>
                    <a:pt x="49303" y="292554"/>
                  </a:lnTo>
                  <a:lnTo>
                    <a:pt x="32036" y="333388"/>
                  </a:lnTo>
                  <a:lnTo>
                    <a:pt x="18291" y="375937"/>
                  </a:lnTo>
                  <a:lnTo>
                    <a:pt x="8250" y="420020"/>
                  </a:lnTo>
                  <a:lnTo>
                    <a:pt x="2092" y="465455"/>
                  </a:lnTo>
                  <a:lnTo>
                    <a:pt x="0" y="512064"/>
                  </a:lnTo>
                  <a:lnTo>
                    <a:pt x="2092" y="558672"/>
                  </a:lnTo>
                  <a:lnTo>
                    <a:pt x="8250" y="604107"/>
                  </a:lnTo>
                  <a:lnTo>
                    <a:pt x="18291" y="648190"/>
                  </a:lnTo>
                  <a:lnTo>
                    <a:pt x="32036" y="690739"/>
                  </a:lnTo>
                  <a:lnTo>
                    <a:pt x="49303" y="731573"/>
                  </a:lnTo>
                  <a:lnTo>
                    <a:pt x="69912" y="770511"/>
                  </a:lnTo>
                  <a:lnTo>
                    <a:pt x="93681" y="807374"/>
                  </a:lnTo>
                  <a:lnTo>
                    <a:pt x="120431" y="841979"/>
                  </a:lnTo>
                  <a:lnTo>
                    <a:pt x="149980" y="874147"/>
                  </a:lnTo>
                  <a:lnTo>
                    <a:pt x="182148" y="903696"/>
                  </a:lnTo>
                  <a:lnTo>
                    <a:pt x="216753" y="930446"/>
                  </a:lnTo>
                  <a:lnTo>
                    <a:pt x="253616" y="954215"/>
                  </a:lnTo>
                  <a:lnTo>
                    <a:pt x="292554" y="974824"/>
                  </a:lnTo>
                  <a:lnTo>
                    <a:pt x="333388" y="992091"/>
                  </a:lnTo>
                  <a:lnTo>
                    <a:pt x="375937" y="1005836"/>
                  </a:lnTo>
                  <a:lnTo>
                    <a:pt x="420020" y="1015877"/>
                  </a:lnTo>
                  <a:lnTo>
                    <a:pt x="465455" y="1022035"/>
                  </a:lnTo>
                  <a:lnTo>
                    <a:pt x="512064" y="1024128"/>
                  </a:lnTo>
                  <a:lnTo>
                    <a:pt x="2430780" y="1024128"/>
                  </a:lnTo>
                  <a:lnTo>
                    <a:pt x="2477388" y="1022035"/>
                  </a:lnTo>
                  <a:lnTo>
                    <a:pt x="2522823" y="1015877"/>
                  </a:lnTo>
                  <a:lnTo>
                    <a:pt x="2566906" y="1005836"/>
                  </a:lnTo>
                  <a:lnTo>
                    <a:pt x="2609455" y="992091"/>
                  </a:lnTo>
                  <a:lnTo>
                    <a:pt x="2650289" y="974824"/>
                  </a:lnTo>
                  <a:lnTo>
                    <a:pt x="2689227" y="954215"/>
                  </a:lnTo>
                  <a:lnTo>
                    <a:pt x="2726090" y="930446"/>
                  </a:lnTo>
                  <a:lnTo>
                    <a:pt x="2760695" y="903696"/>
                  </a:lnTo>
                  <a:lnTo>
                    <a:pt x="2792863" y="874147"/>
                  </a:lnTo>
                  <a:lnTo>
                    <a:pt x="2822412" y="841979"/>
                  </a:lnTo>
                  <a:lnTo>
                    <a:pt x="2849162" y="807374"/>
                  </a:lnTo>
                  <a:lnTo>
                    <a:pt x="2872931" y="770511"/>
                  </a:lnTo>
                  <a:lnTo>
                    <a:pt x="2893540" y="731573"/>
                  </a:lnTo>
                  <a:lnTo>
                    <a:pt x="2910807" y="690739"/>
                  </a:lnTo>
                  <a:lnTo>
                    <a:pt x="2924552" y="648190"/>
                  </a:lnTo>
                  <a:lnTo>
                    <a:pt x="2934593" y="604107"/>
                  </a:lnTo>
                  <a:lnTo>
                    <a:pt x="2940751" y="558672"/>
                  </a:lnTo>
                  <a:lnTo>
                    <a:pt x="2942844" y="512064"/>
                  </a:lnTo>
                  <a:lnTo>
                    <a:pt x="2940751" y="465455"/>
                  </a:lnTo>
                  <a:lnTo>
                    <a:pt x="2934593" y="420020"/>
                  </a:lnTo>
                  <a:lnTo>
                    <a:pt x="2924552" y="375937"/>
                  </a:lnTo>
                  <a:lnTo>
                    <a:pt x="2910807" y="333388"/>
                  </a:lnTo>
                  <a:lnTo>
                    <a:pt x="2893540" y="292554"/>
                  </a:lnTo>
                  <a:lnTo>
                    <a:pt x="2872931" y="253616"/>
                  </a:lnTo>
                  <a:lnTo>
                    <a:pt x="2849162" y="216753"/>
                  </a:lnTo>
                  <a:lnTo>
                    <a:pt x="2822412" y="182148"/>
                  </a:lnTo>
                  <a:lnTo>
                    <a:pt x="2792863" y="149980"/>
                  </a:lnTo>
                  <a:lnTo>
                    <a:pt x="2760695" y="120431"/>
                  </a:lnTo>
                  <a:lnTo>
                    <a:pt x="2726090" y="93681"/>
                  </a:lnTo>
                  <a:lnTo>
                    <a:pt x="2689227" y="69912"/>
                  </a:lnTo>
                  <a:lnTo>
                    <a:pt x="2650289" y="49303"/>
                  </a:lnTo>
                  <a:lnTo>
                    <a:pt x="2609455" y="32036"/>
                  </a:lnTo>
                  <a:lnTo>
                    <a:pt x="2566906" y="18291"/>
                  </a:lnTo>
                  <a:lnTo>
                    <a:pt x="2522823" y="8250"/>
                  </a:lnTo>
                  <a:lnTo>
                    <a:pt x="2477388" y="2092"/>
                  </a:lnTo>
                  <a:lnTo>
                    <a:pt x="2430780" y="0"/>
                  </a:lnTo>
                  <a:close/>
                </a:path>
              </a:pathLst>
            </a:custGeom>
            <a:solidFill>
              <a:srgbClr val="FFC000"/>
            </a:solidFill>
          </p:spPr>
          <p:txBody>
            <a:bodyPr wrap="square" lIns="0" tIns="0" rIns="0" bIns="0" rtlCol="0"/>
            <a:lstStyle/>
            <a:p>
              <a:endParaRPr/>
            </a:p>
          </p:txBody>
        </p:sp>
        <p:sp>
          <p:nvSpPr>
            <p:cNvPr id="8" name="object 8"/>
            <p:cNvSpPr/>
            <p:nvPr/>
          </p:nvSpPr>
          <p:spPr>
            <a:xfrm>
              <a:off x="8154923" y="2510789"/>
              <a:ext cx="665480" cy="665480"/>
            </a:xfrm>
            <a:custGeom>
              <a:avLst/>
              <a:gdLst/>
              <a:ahLst/>
              <a:cxnLst/>
              <a:rect l="l" t="t" r="r" b="b"/>
              <a:pathLst>
                <a:path w="665479" h="665480">
                  <a:moveTo>
                    <a:pt x="332613" y="0"/>
                  </a:moveTo>
                  <a:lnTo>
                    <a:pt x="283462" y="3606"/>
                  </a:lnTo>
                  <a:lnTo>
                    <a:pt x="236551" y="14082"/>
                  </a:lnTo>
                  <a:lnTo>
                    <a:pt x="192393" y="30914"/>
                  </a:lnTo>
                  <a:lnTo>
                    <a:pt x="151503" y="53587"/>
                  </a:lnTo>
                  <a:lnTo>
                    <a:pt x="114396" y="81585"/>
                  </a:lnTo>
                  <a:lnTo>
                    <a:pt x="81585" y="114396"/>
                  </a:lnTo>
                  <a:lnTo>
                    <a:pt x="53587" y="151503"/>
                  </a:lnTo>
                  <a:lnTo>
                    <a:pt x="30914" y="192393"/>
                  </a:lnTo>
                  <a:lnTo>
                    <a:pt x="14082" y="236551"/>
                  </a:lnTo>
                  <a:lnTo>
                    <a:pt x="3606" y="283462"/>
                  </a:lnTo>
                  <a:lnTo>
                    <a:pt x="0" y="332613"/>
                  </a:lnTo>
                  <a:lnTo>
                    <a:pt x="3606" y="381763"/>
                  </a:lnTo>
                  <a:lnTo>
                    <a:pt x="14082" y="428674"/>
                  </a:lnTo>
                  <a:lnTo>
                    <a:pt x="30914" y="472832"/>
                  </a:lnTo>
                  <a:lnTo>
                    <a:pt x="53587" y="513722"/>
                  </a:lnTo>
                  <a:lnTo>
                    <a:pt x="81585" y="550829"/>
                  </a:lnTo>
                  <a:lnTo>
                    <a:pt x="114396" y="583640"/>
                  </a:lnTo>
                  <a:lnTo>
                    <a:pt x="151503" y="611638"/>
                  </a:lnTo>
                  <a:lnTo>
                    <a:pt x="192393" y="634311"/>
                  </a:lnTo>
                  <a:lnTo>
                    <a:pt x="236551" y="651143"/>
                  </a:lnTo>
                  <a:lnTo>
                    <a:pt x="283462" y="661619"/>
                  </a:lnTo>
                  <a:lnTo>
                    <a:pt x="332613" y="665226"/>
                  </a:lnTo>
                  <a:lnTo>
                    <a:pt x="381763" y="661619"/>
                  </a:lnTo>
                  <a:lnTo>
                    <a:pt x="428674" y="651143"/>
                  </a:lnTo>
                  <a:lnTo>
                    <a:pt x="472832" y="634311"/>
                  </a:lnTo>
                  <a:lnTo>
                    <a:pt x="513722" y="611638"/>
                  </a:lnTo>
                  <a:lnTo>
                    <a:pt x="550829" y="583640"/>
                  </a:lnTo>
                  <a:lnTo>
                    <a:pt x="583640" y="550829"/>
                  </a:lnTo>
                  <a:lnTo>
                    <a:pt x="611638" y="513722"/>
                  </a:lnTo>
                  <a:lnTo>
                    <a:pt x="634311" y="472832"/>
                  </a:lnTo>
                  <a:lnTo>
                    <a:pt x="651143" y="428674"/>
                  </a:lnTo>
                  <a:lnTo>
                    <a:pt x="661619" y="381763"/>
                  </a:lnTo>
                  <a:lnTo>
                    <a:pt x="665226" y="332613"/>
                  </a:lnTo>
                  <a:lnTo>
                    <a:pt x="661619" y="283462"/>
                  </a:lnTo>
                  <a:lnTo>
                    <a:pt x="651143" y="236551"/>
                  </a:lnTo>
                  <a:lnTo>
                    <a:pt x="634311" y="192393"/>
                  </a:lnTo>
                  <a:lnTo>
                    <a:pt x="611638" y="151503"/>
                  </a:lnTo>
                  <a:lnTo>
                    <a:pt x="583640" y="114396"/>
                  </a:lnTo>
                  <a:lnTo>
                    <a:pt x="550829" y="81585"/>
                  </a:lnTo>
                  <a:lnTo>
                    <a:pt x="513722" y="53587"/>
                  </a:lnTo>
                  <a:lnTo>
                    <a:pt x="472832" y="30914"/>
                  </a:lnTo>
                  <a:lnTo>
                    <a:pt x="428674" y="14082"/>
                  </a:lnTo>
                  <a:lnTo>
                    <a:pt x="381763" y="3606"/>
                  </a:lnTo>
                  <a:lnTo>
                    <a:pt x="332613" y="0"/>
                  </a:lnTo>
                  <a:close/>
                </a:path>
              </a:pathLst>
            </a:custGeom>
            <a:solidFill>
              <a:srgbClr val="898B8B"/>
            </a:solidFill>
          </p:spPr>
          <p:txBody>
            <a:bodyPr wrap="square" lIns="0" tIns="0" rIns="0" bIns="0" rtlCol="0"/>
            <a:lstStyle/>
            <a:p>
              <a:endParaRPr/>
            </a:p>
          </p:txBody>
        </p:sp>
      </p:grpSp>
      <p:sp>
        <p:nvSpPr>
          <p:cNvPr id="9" name="object 9"/>
          <p:cNvSpPr txBox="1"/>
          <p:nvPr/>
        </p:nvSpPr>
        <p:spPr>
          <a:xfrm>
            <a:off x="483637" y="2488837"/>
            <a:ext cx="3441700" cy="2191385"/>
          </a:xfrm>
          <a:prstGeom prst="rect">
            <a:avLst/>
          </a:prstGeom>
        </p:spPr>
        <p:txBody>
          <a:bodyPr vert="horz" wrap="square" lIns="0" tIns="15875" rIns="0" bIns="0" rtlCol="0">
            <a:spAutoFit/>
          </a:bodyPr>
          <a:lstStyle/>
          <a:p>
            <a:pPr marL="732155" indent="-732790">
              <a:lnSpc>
                <a:spcPts val="3460"/>
              </a:lnSpc>
              <a:spcBef>
                <a:spcPts val="125"/>
              </a:spcBef>
              <a:tabLst>
                <a:tab pos="732155" algn="l"/>
              </a:tabLst>
            </a:pPr>
            <a:r>
              <a:rPr sz="4800" spc="-7" baseline="-17361" dirty="0">
                <a:solidFill>
                  <a:srgbClr val="2D3334"/>
                </a:solidFill>
                <a:latin typeface="Arial Black"/>
                <a:cs typeface="Arial Black"/>
              </a:rPr>
              <a:t>1	</a:t>
            </a:r>
            <a:r>
              <a:rPr sz="3200" b="1" spc="-10" dirty="0">
                <a:solidFill>
                  <a:srgbClr val="FFFFFF"/>
                </a:solidFill>
                <a:latin typeface="Arial"/>
                <a:cs typeface="Arial"/>
              </a:rPr>
              <a:t>CARE</a:t>
            </a:r>
            <a:r>
              <a:rPr sz="3200" b="1" spc="-70" dirty="0">
                <a:solidFill>
                  <a:srgbClr val="FFFFFF"/>
                </a:solidFill>
                <a:latin typeface="Arial"/>
                <a:cs typeface="Arial"/>
              </a:rPr>
              <a:t> </a:t>
            </a:r>
            <a:r>
              <a:rPr sz="3200" b="1" spc="-5" dirty="0">
                <a:solidFill>
                  <a:srgbClr val="FFFFFF"/>
                </a:solidFill>
                <a:latin typeface="Arial"/>
                <a:cs typeface="Arial"/>
              </a:rPr>
              <a:t>UNDER </a:t>
            </a:r>
            <a:r>
              <a:rPr sz="3200" b="1" spc="-875" dirty="0">
                <a:solidFill>
                  <a:srgbClr val="FFFFFF"/>
                </a:solidFill>
                <a:latin typeface="Arial"/>
                <a:cs typeface="Arial"/>
              </a:rPr>
              <a:t> </a:t>
            </a:r>
            <a:r>
              <a:rPr sz="3200" b="1" spc="-5" dirty="0">
                <a:solidFill>
                  <a:srgbClr val="FFFFFF"/>
                </a:solidFill>
                <a:latin typeface="Arial"/>
                <a:cs typeface="Arial"/>
              </a:rPr>
              <a:t>FIRE</a:t>
            </a:r>
            <a:r>
              <a:rPr sz="3200" b="1" spc="-15" dirty="0">
                <a:solidFill>
                  <a:srgbClr val="FFFFFF"/>
                </a:solidFill>
                <a:latin typeface="Arial"/>
                <a:cs typeface="Arial"/>
              </a:rPr>
              <a:t> </a:t>
            </a:r>
            <a:r>
              <a:rPr sz="3200" b="1" spc="-5" dirty="0">
                <a:solidFill>
                  <a:srgbClr val="FFFFFF"/>
                </a:solidFill>
                <a:latin typeface="Arial"/>
                <a:cs typeface="Arial"/>
              </a:rPr>
              <a:t>(CUF)</a:t>
            </a:r>
            <a:endParaRPr sz="3200">
              <a:latin typeface="Arial"/>
              <a:cs typeface="Arial"/>
            </a:endParaRPr>
          </a:p>
          <a:p>
            <a:pPr marL="732155">
              <a:lnSpc>
                <a:spcPts val="3400"/>
              </a:lnSpc>
            </a:pPr>
            <a:r>
              <a:rPr sz="3200" b="1" spc="-5" dirty="0">
                <a:solidFill>
                  <a:srgbClr val="FFFFFF"/>
                </a:solidFill>
                <a:latin typeface="Arial"/>
                <a:cs typeface="Arial"/>
              </a:rPr>
              <a:t>/</a:t>
            </a:r>
            <a:r>
              <a:rPr sz="3200" b="1" spc="-40" dirty="0">
                <a:solidFill>
                  <a:srgbClr val="FFFFFF"/>
                </a:solidFill>
                <a:latin typeface="Arial"/>
                <a:cs typeface="Arial"/>
              </a:rPr>
              <a:t> </a:t>
            </a:r>
            <a:r>
              <a:rPr sz="3200" b="1" spc="-45" dirty="0">
                <a:solidFill>
                  <a:srgbClr val="FFFFFF"/>
                </a:solidFill>
                <a:latin typeface="Arial"/>
                <a:cs typeface="Arial"/>
              </a:rPr>
              <a:t>THREAT</a:t>
            </a:r>
            <a:endParaRPr sz="3200">
              <a:latin typeface="Arial"/>
              <a:cs typeface="Arial"/>
            </a:endParaRPr>
          </a:p>
          <a:p>
            <a:pPr marL="1205865" marR="415290" indent="222885">
              <a:lnSpc>
                <a:spcPts val="1880"/>
              </a:lnSpc>
              <a:spcBef>
                <a:spcPts val="3045"/>
              </a:spcBef>
            </a:pPr>
            <a:r>
              <a:rPr sz="1600" b="1" spc="-5" dirty="0">
                <a:solidFill>
                  <a:srgbClr val="FFFFFF"/>
                </a:solidFill>
                <a:latin typeface="Arial"/>
                <a:cs typeface="Arial"/>
              </a:rPr>
              <a:t>RETURN FIRE </a:t>
            </a:r>
            <a:r>
              <a:rPr sz="1600" b="1" dirty="0">
                <a:solidFill>
                  <a:srgbClr val="FFFFFF"/>
                </a:solidFill>
                <a:latin typeface="Arial"/>
                <a:cs typeface="Arial"/>
              </a:rPr>
              <a:t> AND</a:t>
            </a:r>
            <a:r>
              <a:rPr sz="1600" b="1" spc="-45" dirty="0">
                <a:solidFill>
                  <a:srgbClr val="FFFFFF"/>
                </a:solidFill>
                <a:latin typeface="Arial"/>
                <a:cs typeface="Arial"/>
              </a:rPr>
              <a:t> </a:t>
            </a:r>
            <a:r>
              <a:rPr sz="1600" b="1" spc="-35" dirty="0">
                <a:solidFill>
                  <a:srgbClr val="FFFFFF"/>
                </a:solidFill>
                <a:latin typeface="Arial"/>
                <a:cs typeface="Arial"/>
              </a:rPr>
              <a:t>TAKE</a:t>
            </a:r>
            <a:r>
              <a:rPr sz="1600" b="1" spc="-45" dirty="0">
                <a:solidFill>
                  <a:srgbClr val="FFFFFF"/>
                </a:solidFill>
                <a:latin typeface="Arial"/>
                <a:cs typeface="Arial"/>
              </a:rPr>
              <a:t> </a:t>
            </a:r>
            <a:r>
              <a:rPr sz="1600" b="1" spc="-5" dirty="0">
                <a:solidFill>
                  <a:srgbClr val="FFFFFF"/>
                </a:solidFill>
                <a:latin typeface="Arial"/>
                <a:cs typeface="Arial"/>
              </a:rPr>
              <a:t>COVER</a:t>
            </a:r>
            <a:endParaRPr sz="1600">
              <a:latin typeface="Arial"/>
              <a:cs typeface="Arial"/>
            </a:endParaRPr>
          </a:p>
        </p:txBody>
      </p:sp>
      <p:grpSp>
        <p:nvGrpSpPr>
          <p:cNvPr id="10" name="object 10"/>
          <p:cNvGrpSpPr/>
          <p:nvPr/>
        </p:nvGrpSpPr>
        <p:grpSpPr>
          <a:xfrm>
            <a:off x="286511" y="2510789"/>
            <a:ext cx="3781425" cy="2293620"/>
            <a:chOff x="286511" y="2510789"/>
            <a:chExt cx="3781425" cy="2293620"/>
          </a:xfrm>
        </p:grpSpPr>
        <p:sp>
          <p:nvSpPr>
            <p:cNvPr id="11" name="object 11"/>
            <p:cNvSpPr/>
            <p:nvPr/>
          </p:nvSpPr>
          <p:spPr>
            <a:xfrm>
              <a:off x="286511" y="2510789"/>
              <a:ext cx="666115" cy="665480"/>
            </a:xfrm>
            <a:custGeom>
              <a:avLst/>
              <a:gdLst/>
              <a:ahLst/>
              <a:cxnLst/>
              <a:rect l="l" t="t" r="r" b="b"/>
              <a:pathLst>
                <a:path w="666115" h="665480">
                  <a:moveTo>
                    <a:pt x="332994" y="0"/>
                  </a:moveTo>
                  <a:lnTo>
                    <a:pt x="283786" y="3606"/>
                  </a:lnTo>
                  <a:lnTo>
                    <a:pt x="236820" y="14082"/>
                  </a:lnTo>
                  <a:lnTo>
                    <a:pt x="192611" y="30914"/>
                  </a:lnTo>
                  <a:lnTo>
                    <a:pt x="151674" y="53587"/>
                  </a:lnTo>
                  <a:lnTo>
                    <a:pt x="114524" y="81585"/>
                  </a:lnTo>
                  <a:lnTo>
                    <a:pt x="81677" y="114396"/>
                  </a:lnTo>
                  <a:lnTo>
                    <a:pt x="53647" y="151503"/>
                  </a:lnTo>
                  <a:lnTo>
                    <a:pt x="30949" y="192393"/>
                  </a:lnTo>
                  <a:lnTo>
                    <a:pt x="14098" y="236551"/>
                  </a:lnTo>
                  <a:lnTo>
                    <a:pt x="3610" y="283462"/>
                  </a:lnTo>
                  <a:lnTo>
                    <a:pt x="0" y="332613"/>
                  </a:lnTo>
                  <a:lnTo>
                    <a:pt x="3610" y="381763"/>
                  </a:lnTo>
                  <a:lnTo>
                    <a:pt x="14098" y="428674"/>
                  </a:lnTo>
                  <a:lnTo>
                    <a:pt x="30949" y="472832"/>
                  </a:lnTo>
                  <a:lnTo>
                    <a:pt x="53647" y="513722"/>
                  </a:lnTo>
                  <a:lnTo>
                    <a:pt x="81677" y="550829"/>
                  </a:lnTo>
                  <a:lnTo>
                    <a:pt x="114524" y="583640"/>
                  </a:lnTo>
                  <a:lnTo>
                    <a:pt x="151674" y="611638"/>
                  </a:lnTo>
                  <a:lnTo>
                    <a:pt x="192611" y="634311"/>
                  </a:lnTo>
                  <a:lnTo>
                    <a:pt x="236820" y="651143"/>
                  </a:lnTo>
                  <a:lnTo>
                    <a:pt x="283786" y="661619"/>
                  </a:lnTo>
                  <a:lnTo>
                    <a:pt x="332994" y="665226"/>
                  </a:lnTo>
                  <a:lnTo>
                    <a:pt x="382201" y="661619"/>
                  </a:lnTo>
                  <a:lnTo>
                    <a:pt x="429167" y="651143"/>
                  </a:lnTo>
                  <a:lnTo>
                    <a:pt x="473376" y="634311"/>
                  </a:lnTo>
                  <a:lnTo>
                    <a:pt x="514313" y="611638"/>
                  </a:lnTo>
                  <a:lnTo>
                    <a:pt x="551463" y="583640"/>
                  </a:lnTo>
                  <a:lnTo>
                    <a:pt x="584310" y="550829"/>
                  </a:lnTo>
                  <a:lnTo>
                    <a:pt x="612340" y="513722"/>
                  </a:lnTo>
                  <a:lnTo>
                    <a:pt x="635038" y="472832"/>
                  </a:lnTo>
                  <a:lnTo>
                    <a:pt x="651889" y="428674"/>
                  </a:lnTo>
                  <a:lnTo>
                    <a:pt x="662377" y="381763"/>
                  </a:lnTo>
                  <a:lnTo>
                    <a:pt x="665988" y="332613"/>
                  </a:lnTo>
                  <a:lnTo>
                    <a:pt x="662377" y="283462"/>
                  </a:lnTo>
                  <a:lnTo>
                    <a:pt x="651889" y="236551"/>
                  </a:lnTo>
                  <a:lnTo>
                    <a:pt x="635038" y="192393"/>
                  </a:lnTo>
                  <a:lnTo>
                    <a:pt x="612340" y="151503"/>
                  </a:lnTo>
                  <a:lnTo>
                    <a:pt x="584310" y="114396"/>
                  </a:lnTo>
                  <a:lnTo>
                    <a:pt x="551463" y="81585"/>
                  </a:lnTo>
                  <a:lnTo>
                    <a:pt x="514313" y="53587"/>
                  </a:lnTo>
                  <a:lnTo>
                    <a:pt x="473376" y="30914"/>
                  </a:lnTo>
                  <a:lnTo>
                    <a:pt x="429167" y="14082"/>
                  </a:lnTo>
                  <a:lnTo>
                    <a:pt x="382201" y="3606"/>
                  </a:lnTo>
                  <a:lnTo>
                    <a:pt x="332994" y="0"/>
                  </a:lnTo>
                  <a:close/>
                </a:path>
              </a:pathLst>
            </a:custGeom>
            <a:solidFill>
              <a:srgbClr val="898B8B"/>
            </a:solidFill>
          </p:spPr>
          <p:txBody>
            <a:bodyPr wrap="square" lIns="0" tIns="0" rIns="0" bIns="0" rtlCol="0"/>
            <a:lstStyle/>
            <a:p>
              <a:endParaRPr/>
            </a:p>
          </p:txBody>
        </p:sp>
        <p:sp>
          <p:nvSpPr>
            <p:cNvPr id="12" name="object 12"/>
            <p:cNvSpPr/>
            <p:nvPr/>
          </p:nvSpPr>
          <p:spPr>
            <a:xfrm>
              <a:off x="1123950" y="4084319"/>
              <a:ext cx="2943860" cy="720090"/>
            </a:xfrm>
            <a:custGeom>
              <a:avLst/>
              <a:gdLst/>
              <a:ahLst/>
              <a:cxnLst/>
              <a:rect l="l" t="t" r="r" b="b"/>
              <a:pathLst>
                <a:path w="2943860" h="720089">
                  <a:moveTo>
                    <a:pt x="2583561" y="0"/>
                  </a:moveTo>
                  <a:lnTo>
                    <a:pt x="360045" y="0"/>
                  </a:lnTo>
                  <a:lnTo>
                    <a:pt x="311189" y="3286"/>
                  </a:lnTo>
                  <a:lnTo>
                    <a:pt x="264331" y="12861"/>
                  </a:lnTo>
                  <a:lnTo>
                    <a:pt x="219900" y="28294"/>
                  </a:lnTo>
                  <a:lnTo>
                    <a:pt x="178324" y="49157"/>
                  </a:lnTo>
                  <a:lnTo>
                    <a:pt x="140033" y="75020"/>
                  </a:lnTo>
                  <a:lnTo>
                    <a:pt x="105456" y="105456"/>
                  </a:lnTo>
                  <a:lnTo>
                    <a:pt x="75020" y="140033"/>
                  </a:lnTo>
                  <a:lnTo>
                    <a:pt x="49157" y="178324"/>
                  </a:lnTo>
                  <a:lnTo>
                    <a:pt x="28294" y="219900"/>
                  </a:lnTo>
                  <a:lnTo>
                    <a:pt x="12861" y="264331"/>
                  </a:lnTo>
                  <a:lnTo>
                    <a:pt x="3286" y="311189"/>
                  </a:lnTo>
                  <a:lnTo>
                    <a:pt x="0" y="360044"/>
                  </a:lnTo>
                  <a:lnTo>
                    <a:pt x="3286" y="408900"/>
                  </a:lnTo>
                  <a:lnTo>
                    <a:pt x="12861" y="455758"/>
                  </a:lnTo>
                  <a:lnTo>
                    <a:pt x="28294" y="500189"/>
                  </a:lnTo>
                  <a:lnTo>
                    <a:pt x="49157" y="541765"/>
                  </a:lnTo>
                  <a:lnTo>
                    <a:pt x="75020" y="580056"/>
                  </a:lnTo>
                  <a:lnTo>
                    <a:pt x="105456" y="614633"/>
                  </a:lnTo>
                  <a:lnTo>
                    <a:pt x="140033" y="645069"/>
                  </a:lnTo>
                  <a:lnTo>
                    <a:pt x="178324" y="670932"/>
                  </a:lnTo>
                  <a:lnTo>
                    <a:pt x="219900" y="691795"/>
                  </a:lnTo>
                  <a:lnTo>
                    <a:pt x="264331" y="707228"/>
                  </a:lnTo>
                  <a:lnTo>
                    <a:pt x="311189" y="716803"/>
                  </a:lnTo>
                  <a:lnTo>
                    <a:pt x="360045" y="720089"/>
                  </a:lnTo>
                  <a:lnTo>
                    <a:pt x="2583561" y="720089"/>
                  </a:lnTo>
                  <a:lnTo>
                    <a:pt x="2632416" y="716803"/>
                  </a:lnTo>
                  <a:lnTo>
                    <a:pt x="2679274" y="707228"/>
                  </a:lnTo>
                  <a:lnTo>
                    <a:pt x="2723705" y="691795"/>
                  </a:lnTo>
                  <a:lnTo>
                    <a:pt x="2765281" y="670932"/>
                  </a:lnTo>
                  <a:lnTo>
                    <a:pt x="2803572" y="645069"/>
                  </a:lnTo>
                  <a:lnTo>
                    <a:pt x="2838149" y="614633"/>
                  </a:lnTo>
                  <a:lnTo>
                    <a:pt x="2868585" y="580056"/>
                  </a:lnTo>
                  <a:lnTo>
                    <a:pt x="2894448" y="541765"/>
                  </a:lnTo>
                  <a:lnTo>
                    <a:pt x="2915311" y="500189"/>
                  </a:lnTo>
                  <a:lnTo>
                    <a:pt x="2930744" y="455758"/>
                  </a:lnTo>
                  <a:lnTo>
                    <a:pt x="2940319" y="408900"/>
                  </a:lnTo>
                  <a:lnTo>
                    <a:pt x="2943606" y="360044"/>
                  </a:lnTo>
                  <a:lnTo>
                    <a:pt x="2940319" y="311189"/>
                  </a:lnTo>
                  <a:lnTo>
                    <a:pt x="2930744" y="264331"/>
                  </a:lnTo>
                  <a:lnTo>
                    <a:pt x="2915311" y="219900"/>
                  </a:lnTo>
                  <a:lnTo>
                    <a:pt x="2894448" y="178324"/>
                  </a:lnTo>
                  <a:lnTo>
                    <a:pt x="2868585" y="140033"/>
                  </a:lnTo>
                  <a:lnTo>
                    <a:pt x="2838149" y="105456"/>
                  </a:lnTo>
                  <a:lnTo>
                    <a:pt x="2803572" y="75020"/>
                  </a:lnTo>
                  <a:lnTo>
                    <a:pt x="2765281" y="49157"/>
                  </a:lnTo>
                  <a:lnTo>
                    <a:pt x="2723705" y="28294"/>
                  </a:lnTo>
                  <a:lnTo>
                    <a:pt x="2679274" y="12861"/>
                  </a:lnTo>
                  <a:lnTo>
                    <a:pt x="2632416" y="3286"/>
                  </a:lnTo>
                  <a:lnTo>
                    <a:pt x="2583561" y="0"/>
                  </a:lnTo>
                  <a:close/>
                </a:path>
              </a:pathLst>
            </a:custGeom>
            <a:solidFill>
              <a:srgbClr val="D53944"/>
            </a:solidFill>
          </p:spPr>
          <p:txBody>
            <a:bodyPr wrap="square" lIns="0" tIns="0" rIns="0" bIns="0" rtlCol="0"/>
            <a:lstStyle/>
            <a:p>
              <a:endParaRPr/>
            </a:p>
          </p:txBody>
        </p:sp>
      </p:grpSp>
      <p:sp>
        <p:nvSpPr>
          <p:cNvPr id="13" name="object 13"/>
          <p:cNvSpPr/>
          <p:nvPr/>
        </p:nvSpPr>
        <p:spPr>
          <a:xfrm>
            <a:off x="286511" y="2137410"/>
            <a:ext cx="3781425" cy="3206115"/>
          </a:xfrm>
          <a:custGeom>
            <a:avLst/>
            <a:gdLst/>
            <a:ahLst/>
            <a:cxnLst/>
            <a:rect l="l" t="t" r="r" b="b"/>
            <a:pathLst>
              <a:path w="3781425" h="3206115">
                <a:moveTo>
                  <a:pt x="3781044" y="0"/>
                </a:moveTo>
                <a:lnTo>
                  <a:pt x="0" y="0"/>
                </a:lnTo>
                <a:lnTo>
                  <a:pt x="0" y="3205734"/>
                </a:lnTo>
                <a:lnTo>
                  <a:pt x="3781044" y="3205734"/>
                </a:lnTo>
                <a:lnTo>
                  <a:pt x="3781044" y="0"/>
                </a:lnTo>
                <a:close/>
              </a:path>
            </a:pathLst>
          </a:custGeom>
          <a:solidFill>
            <a:srgbClr val="2C3334">
              <a:alpha val="50195"/>
            </a:srgbClr>
          </a:solidFill>
        </p:spPr>
        <p:txBody>
          <a:bodyPr wrap="square" lIns="0" tIns="0" rIns="0" bIns="0" rtlCol="0"/>
          <a:lstStyle/>
          <a:p>
            <a:endParaRPr/>
          </a:p>
        </p:txBody>
      </p:sp>
      <p:grpSp>
        <p:nvGrpSpPr>
          <p:cNvPr id="14" name="object 14"/>
          <p:cNvGrpSpPr/>
          <p:nvPr/>
        </p:nvGrpSpPr>
        <p:grpSpPr>
          <a:xfrm>
            <a:off x="5048250" y="2388107"/>
            <a:ext cx="7025005" cy="3318510"/>
            <a:chOff x="5048250" y="2388107"/>
            <a:chExt cx="7025005" cy="3318510"/>
          </a:xfrm>
        </p:grpSpPr>
        <p:sp>
          <p:nvSpPr>
            <p:cNvPr id="15" name="object 15"/>
            <p:cNvSpPr/>
            <p:nvPr/>
          </p:nvSpPr>
          <p:spPr>
            <a:xfrm>
              <a:off x="7991094" y="2388107"/>
              <a:ext cx="4082415" cy="3318510"/>
            </a:xfrm>
            <a:custGeom>
              <a:avLst/>
              <a:gdLst/>
              <a:ahLst/>
              <a:cxnLst/>
              <a:rect l="l" t="t" r="r" b="b"/>
              <a:pathLst>
                <a:path w="4082415" h="3318510">
                  <a:moveTo>
                    <a:pt x="4082034" y="0"/>
                  </a:moveTo>
                  <a:lnTo>
                    <a:pt x="0" y="0"/>
                  </a:lnTo>
                  <a:lnTo>
                    <a:pt x="0" y="3318510"/>
                  </a:lnTo>
                  <a:lnTo>
                    <a:pt x="4082034" y="3318510"/>
                  </a:lnTo>
                  <a:lnTo>
                    <a:pt x="4082034" y="0"/>
                  </a:lnTo>
                  <a:close/>
                </a:path>
              </a:pathLst>
            </a:custGeom>
            <a:solidFill>
              <a:srgbClr val="2C3334">
                <a:alpha val="50195"/>
              </a:srgbClr>
            </a:solidFill>
          </p:spPr>
          <p:txBody>
            <a:bodyPr wrap="square" lIns="0" tIns="0" rIns="0" bIns="0" rtlCol="0"/>
            <a:lstStyle/>
            <a:p>
              <a:endParaRPr/>
            </a:p>
          </p:txBody>
        </p:sp>
        <p:sp>
          <p:nvSpPr>
            <p:cNvPr id="16" name="object 16"/>
            <p:cNvSpPr/>
            <p:nvPr/>
          </p:nvSpPr>
          <p:spPr>
            <a:xfrm>
              <a:off x="5048250" y="4072889"/>
              <a:ext cx="2943225" cy="720090"/>
            </a:xfrm>
            <a:custGeom>
              <a:avLst/>
              <a:gdLst/>
              <a:ahLst/>
              <a:cxnLst/>
              <a:rect l="l" t="t" r="r" b="b"/>
              <a:pathLst>
                <a:path w="2943225" h="720089">
                  <a:moveTo>
                    <a:pt x="2582799" y="0"/>
                  </a:moveTo>
                  <a:lnTo>
                    <a:pt x="360045" y="0"/>
                  </a:lnTo>
                  <a:lnTo>
                    <a:pt x="311189" y="3286"/>
                  </a:lnTo>
                  <a:lnTo>
                    <a:pt x="264331" y="12861"/>
                  </a:lnTo>
                  <a:lnTo>
                    <a:pt x="219900" y="28294"/>
                  </a:lnTo>
                  <a:lnTo>
                    <a:pt x="178324" y="49157"/>
                  </a:lnTo>
                  <a:lnTo>
                    <a:pt x="140033" y="75020"/>
                  </a:lnTo>
                  <a:lnTo>
                    <a:pt x="105456" y="105456"/>
                  </a:lnTo>
                  <a:lnTo>
                    <a:pt x="75020" y="140033"/>
                  </a:lnTo>
                  <a:lnTo>
                    <a:pt x="49157" y="178324"/>
                  </a:lnTo>
                  <a:lnTo>
                    <a:pt x="28294" y="219900"/>
                  </a:lnTo>
                  <a:lnTo>
                    <a:pt x="12861" y="264331"/>
                  </a:lnTo>
                  <a:lnTo>
                    <a:pt x="3286" y="311189"/>
                  </a:lnTo>
                  <a:lnTo>
                    <a:pt x="0" y="360044"/>
                  </a:lnTo>
                  <a:lnTo>
                    <a:pt x="3286" y="408900"/>
                  </a:lnTo>
                  <a:lnTo>
                    <a:pt x="12861" y="455758"/>
                  </a:lnTo>
                  <a:lnTo>
                    <a:pt x="28294" y="500189"/>
                  </a:lnTo>
                  <a:lnTo>
                    <a:pt x="49157" y="541765"/>
                  </a:lnTo>
                  <a:lnTo>
                    <a:pt x="75020" y="580056"/>
                  </a:lnTo>
                  <a:lnTo>
                    <a:pt x="105456" y="614633"/>
                  </a:lnTo>
                  <a:lnTo>
                    <a:pt x="140033" y="645069"/>
                  </a:lnTo>
                  <a:lnTo>
                    <a:pt x="178324" y="670932"/>
                  </a:lnTo>
                  <a:lnTo>
                    <a:pt x="219900" y="691795"/>
                  </a:lnTo>
                  <a:lnTo>
                    <a:pt x="264331" y="707228"/>
                  </a:lnTo>
                  <a:lnTo>
                    <a:pt x="311189" y="716803"/>
                  </a:lnTo>
                  <a:lnTo>
                    <a:pt x="360045" y="720089"/>
                  </a:lnTo>
                  <a:lnTo>
                    <a:pt x="2582799" y="720089"/>
                  </a:lnTo>
                  <a:lnTo>
                    <a:pt x="2631654" y="716803"/>
                  </a:lnTo>
                  <a:lnTo>
                    <a:pt x="2678512" y="707228"/>
                  </a:lnTo>
                  <a:lnTo>
                    <a:pt x="2722943" y="691795"/>
                  </a:lnTo>
                  <a:lnTo>
                    <a:pt x="2764519" y="670932"/>
                  </a:lnTo>
                  <a:lnTo>
                    <a:pt x="2802810" y="645069"/>
                  </a:lnTo>
                  <a:lnTo>
                    <a:pt x="2837387" y="614633"/>
                  </a:lnTo>
                  <a:lnTo>
                    <a:pt x="2867823" y="580056"/>
                  </a:lnTo>
                  <a:lnTo>
                    <a:pt x="2893686" y="541765"/>
                  </a:lnTo>
                  <a:lnTo>
                    <a:pt x="2914549" y="500189"/>
                  </a:lnTo>
                  <a:lnTo>
                    <a:pt x="2929982" y="455758"/>
                  </a:lnTo>
                  <a:lnTo>
                    <a:pt x="2939557" y="408900"/>
                  </a:lnTo>
                  <a:lnTo>
                    <a:pt x="2942844" y="360044"/>
                  </a:lnTo>
                  <a:lnTo>
                    <a:pt x="2939557" y="311189"/>
                  </a:lnTo>
                  <a:lnTo>
                    <a:pt x="2929982" y="264331"/>
                  </a:lnTo>
                  <a:lnTo>
                    <a:pt x="2914549" y="219900"/>
                  </a:lnTo>
                  <a:lnTo>
                    <a:pt x="2893686" y="178324"/>
                  </a:lnTo>
                  <a:lnTo>
                    <a:pt x="2867823" y="140033"/>
                  </a:lnTo>
                  <a:lnTo>
                    <a:pt x="2837387" y="105456"/>
                  </a:lnTo>
                  <a:lnTo>
                    <a:pt x="2802810" y="75020"/>
                  </a:lnTo>
                  <a:lnTo>
                    <a:pt x="2764519" y="49157"/>
                  </a:lnTo>
                  <a:lnTo>
                    <a:pt x="2722943" y="28294"/>
                  </a:lnTo>
                  <a:lnTo>
                    <a:pt x="2678512" y="12861"/>
                  </a:lnTo>
                  <a:lnTo>
                    <a:pt x="2631654" y="3286"/>
                  </a:lnTo>
                  <a:lnTo>
                    <a:pt x="2582799" y="0"/>
                  </a:lnTo>
                  <a:close/>
                </a:path>
              </a:pathLst>
            </a:custGeom>
            <a:solidFill>
              <a:srgbClr val="FFC000"/>
            </a:solidFill>
          </p:spPr>
          <p:txBody>
            <a:bodyPr wrap="square" lIns="0" tIns="0" rIns="0" bIns="0" rtlCol="0"/>
            <a:lstStyle/>
            <a:p>
              <a:endParaRPr/>
            </a:p>
          </p:txBody>
        </p:sp>
      </p:grpSp>
      <p:sp>
        <p:nvSpPr>
          <p:cNvPr id="17" name="object 17"/>
          <p:cNvSpPr txBox="1">
            <a:spLocks noGrp="1"/>
          </p:cNvSpPr>
          <p:nvPr>
            <p:ph type="title"/>
          </p:nvPr>
        </p:nvSpPr>
        <p:spPr>
          <a:xfrm>
            <a:off x="2899981" y="820516"/>
            <a:ext cx="6392545" cy="695960"/>
          </a:xfrm>
          <a:prstGeom prst="rect">
            <a:avLst/>
          </a:prstGeom>
        </p:spPr>
        <p:txBody>
          <a:bodyPr vert="horz" wrap="square" lIns="0" tIns="12065" rIns="0" bIns="0" rtlCol="0">
            <a:spAutoFit/>
          </a:bodyPr>
          <a:lstStyle/>
          <a:p>
            <a:pPr marL="12700">
              <a:lnSpc>
                <a:spcPct val="100000"/>
              </a:lnSpc>
              <a:spcBef>
                <a:spcPts val="95"/>
              </a:spcBef>
            </a:pPr>
            <a:r>
              <a:rPr sz="4400" spc="-5" dirty="0">
                <a:solidFill>
                  <a:srgbClr val="F1F1F1"/>
                </a:solidFill>
              </a:rPr>
              <a:t>Three</a:t>
            </a:r>
            <a:r>
              <a:rPr sz="4400" spc="-10" dirty="0">
                <a:solidFill>
                  <a:srgbClr val="F1F1F1"/>
                </a:solidFill>
              </a:rPr>
              <a:t> </a:t>
            </a:r>
            <a:r>
              <a:rPr sz="4400" u="heavy" spc="-5" dirty="0">
                <a:solidFill>
                  <a:srgbClr val="FFFFFF"/>
                </a:solidFill>
                <a:uFill>
                  <a:solidFill>
                    <a:srgbClr val="FFFFFF"/>
                  </a:solidFill>
                </a:uFill>
              </a:rPr>
              <a:t>PHASES</a:t>
            </a:r>
            <a:r>
              <a:rPr sz="4400" spc="5" dirty="0">
                <a:solidFill>
                  <a:srgbClr val="FFFFFF"/>
                </a:solidFill>
              </a:rPr>
              <a:t> </a:t>
            </a:r>
            <a:r>
              <a:rPr sz="4400" spc="-5" dirty="0">
                <a:solidFill>
                  <a:srgbClr val="FFFFFF"/>
                </a:solidFill>
              </a:rPr>
              <a:t>of</a:t>
            </a:r>
            <a:r>
              <a:rPr sz="4400" spc="-10" dirty="0">
                <a:solidFill>
                  <a:srgbClr val="FFFFFF"/>
                </a:solidFill>
              </a:rPr>
              <a:t> </a:t>
            </a:r>
            <a:r>
              <a:rPr sz="4400" spc="-5" dirty="0">
                <a:solidFill>
                  <a:srgbClr val="FFFFFF"/>
                </a:solidFill>
              </a:rPr>
              <a:t>TCCC</a:t>
            </a:r>
            <a:endParaRPr sz="4400"/>
          </a:p>
        </p:txBody>
      </p:sp>
      <p:sp>
        <p:nvSpPr>
          <p:cNvPr id="18" name="object 18"/>
          <p:cNvSpPr txBox="1"/>
          <p:nvPr/>
        </p:nvSpPr>
        <p:spPr>
          <a:xfrm>
            <a:off x="5127285" y="2457584"/>
            <a:ext cx="2506980" cy="2220595"/>
          </a:xfrm>
          <a:prstGeom prst="rect">
            <a:avLst/>
          </a:prstGeom>
        </p:spPr>
        <p:txBody>
          <a:bodyPr vert="horz" wrap="square" lIns="0" tIns="67310" rIns="0" bIns="0" rtlCol="0">
            <a:spAutoFit/>
          </a:bodyPr>
          <a:lstStyle/>
          <a:p>
            <a:pPr marL="12700" marR="48895">
              <a:lnSpc>
                <a:spcPts val="3460"/>
              </a:lnSpc>
              <a:spcBef>
                <a:spcPts val="530"/>
              </a:spcBef>
            </a:pPr>
            <a:r>
              <a:rPr sz="3200" b="1" spc="-35" dirty="0">
                <a:solidFill>
                  <a:srgbClr val="FFFFFF"/>
                </a:solidFill>
                <a:latin typeface="Arial"/>
                <a:cs typeface="Arial"/>
              </a:rPr>
              <a:t>TACTICAL </a:t>
            </a:r>
            <a:r>
              <a:rPr sz="3200" b="1" spc="-30" dirty="0">
                <a:solidFill>
                  <a:srgbClr val="FFFFFF"/>
                </a:solidFill>
                <a:latin typeface="Arial"/>
                <a:cs typeface="Arial"/>
              </a:rPr>
              <a:t> </a:t>
            </a:r>
            <a:r>
              <a:rPr sz="3200" b="1" spc="-5" dirty="0">
                <a:solidFill>
                  <a:srgbClr val="FFFFFF"/>
                </a:solidFill>
                <a:latin typeface="Arial"/>
                <a:cs typeface="Arial"/>
              </a:rPr>
              <a:t>FIELD</a:t>
            </a:r>
            <a:r>
              <a:rPr sz="3200" b="1" spc="-75" dirty="0">
                <a:solidFill>
                  <a:srgbClr val="FFFFFF"/>
                </a:solidFill>
                <a:latin typeface="Arial"/>
                <a:cs typeface="Arial"/>
              </a:rPr>
              <a:t> </a:t>
            </a:r>
            <a:r>
              <a:rPr sz="3200" b="1" spc="-10" dirty="0">
                <a:solidFill>
                  <a:srgbClr val="FFFFFF"/>
                </a:solidFill>
                <a:latin typeface="Arial"/>
                <a:cs typeface="Arial"/>
              </a:rPr>
              <a:t>CARE </a:t>
            </a:r>
            <a:r>
              <a:rPr sz="3200" b="1" spc="-875" dirty="0">
                <a:solidFill>
                  <a:srgbClr val="FFFFFF"/>
                </a:solidFill>
                <a:latin typeface="Arial"/>
                <a:cs typeface="Arial"/>
              </a:rPr>
              <a:t> </a:t>
            </a:r>
            <a:r>
              <a:rPr sz="3200" b="1" spc="-5" dirty="0">
                <a:solidFill>
                  <a:srgbClr val="FFFFFF"/>
                </a:solidFill>
                <a:latin typeface="Arial"/>
                <a:cs typeface="Arial"/>
              </a:rPr>
              <a:t>(TFC)</a:t>
            </a:r>
            <a:endParaRPr sz="3200">
              <a:latin typeface="Arial"/>
              <a:cs typeface="Arial"/>
            </a:endParaRPr>
          </a:p>
          <a:p>
            <a:pPr marL="354965" marR="5080" indent="-62865">
              <a:lnSpc>
                <a:spcPts val="1880"/>
              </a:lnSpc>
              <a:spcBef>
                <a:spcPts val="2770"/>
              </a:spcBef>
            </a:pPr>
            <a:r>
              <a:rPr sz="1600" b="1" dirty="0">
                <a:latin typeface="Arial"/>
                <a:cs typeface="Arial"/>
              </a:rPr>
              <a:t>WORK</a:t>
            </a:r>
            <a:r>
              <a:rPr sz="1600" b="1" spc="-45" dirty="0">
                <a:latin typeface="Arial"/>
                <a:cs typeface="Arial"/>
              </a:rPr>
              <a:t> </a:t>
            </a:r>
            <a:r>
              <a:rPr sz="1600" b="1" spc="-5" dirty="0">
                <a:latin typeface="Arial"/>
                <a:cs typeface="Arial"/>
              </a:rPr>
              <a:t>UNDER</a:t>
            </a:r>
            <a:r>
              <a:rPr sz="1600" b="1" spc="-40" dirty="0">
                <a:latin typeface="Arial"/>
                <a:cs typeface="Arial"/>
              </a:rPr>
              <a:t> </a:t>
            </a:r>
            <a:r>
              <a:rPr sz="1600" b="1" spc="-5" dirty="0">
                <a:latin typeface="Arial"/>
                <a:cs typeface="Arial"/>
              </a:rPr>
              <a:t>COVER </a:t>
            </a:r>
            <a:r>
              <a:rPr sz="1600" b="1" spc="-430" dirty="0">
                <a:latin typeface="Arial"/>
                <a:cs typeface="Arial"/>
              </a:rPr>
              <a:t> </a:t>
            </a:r>
            <a:r>
              <a:rPr sz="1600" b="1" dirty="0">
                <a:latin typeface="Arial"/>
                <a:cs typeface="Arial"/>
              </a:rPr>
              <a:t>AND</a:t>
            </a:r>
            <a:r>
              <a:rPr sz="1600" b="1" spc="-35" dirty="0">
                <a:latin typeface="Arial"/>
                <a:cs typeface="Arial"/>
              </a:rPr>
              <a:t> </a:t>
            </a:r>
            <a:r>
              <a:rPr sz="1600" b="1" spc="-10" dirty="0">
                <a:latin typeface="Arial"/>
                <a:cs typeface="Arial"/>
              </a:rPr>
              <a:t>CONCEALMENT</a:t>
            </a:r>
            <a:endParaRPr sz="1600">
              <a:latin typeface="Arial"/>
              <a:cs typeface="Arial"/>
            </a:endParaRPr>
          </a:p>
        </p:txBody>
      </p:sp>
      <p:sp>
        <p:nvSpPr>
          <p:cNvPr id="19" name="object 19"/>
          <p:cNvSpPr/>
          <p:nvPr/>
        </p:nvSpPr>
        <p:spPr>
          <a:xfrm>
            <a:off x="4211573" y="2510789"/>
            <a:ext cx="665480" cy="665480"/>
          </a:xfrm>
          <a:custGeom>
            <a:avLst/>
            <a:gdLst/>
            <a:ahLst/>
            <a:cxnLst/>
            <a:rect l="l" t="t" r="r" b="b"/>
            <a:pathLst>
              <a:path w="665479" h="665480">
                <a:moveTo>
                  <a:pt x="332613" y="0"/>
                </a:moveTo>
                <a:lnTo>
                  <a:pt x="283462" y="3606"/>
                </a:lnTo>
                <a:lnTo>
                  <a:pt x="236551" y="14082"/>
                </a:lnTo>
                <a:lnTo>
                  <a:pt x="192393" y="30914"/>
                </a:lnTo>
                <a:lnTo>
                  <a:pt x="151503" y="53587"/>
                </a:lnTo>
                <a:lnTo>
                  <a:pt x="114396" y="81585"/>
                </a:lnTo>
                <a:lnTo>
                  <a:pt x="81585" y="114396"/>
                </a:lnTo>
                <a:lnTo>
                  <a:pt x="53587" y="151503"/>
                </a:lnTo>
                <a:lnTo>
                  <a:pt x="30914" y="192393"/>
                </a:lnTo>
                <a:lnTo>
                  <a:pt x="14082" y="236551"/>
                </a:lnTo>
                <a:lnTo>
                  <a:pt x="3606" y="283462"/>
                </a:lnTo>
                <a:lnTo>
                  <a:pt x="0" y="332613"/>
                </a:lnTo>
                <a:lnTo>
                  <a:pt x="3606" y="381763"/>
                </a:lnTo>
                <a:lnTo>
                  <a:pt x="14082" y="428674"/>
                </a:lnTo>
                <a:lnTo>
                  <a:pt x="30914" y="472832"/>
                </a:lnTo>
                <a:lnTo>
                  <a:pt x="53587" y="513722"/>
                </a:lnTo>
                <a:lnTo>
                  <a:pt x="81585" y="550829"/>
                </a:lnTo>
                <a:lnTo>
                  <a:pt x="114396" y="583640"/>
                </a:lnTo>
                <a:lnTo>
                  <a:pt x="151503" y="611638"/>
                </a:lnTo>
                <a:lnTo>
                  <a:pt x="192393" y="634311"/>
                </a:lnTo>
                <a:lnTo>
                  <a:pt x="236551" y="651143"/>
                </a:lnTo>
                <a:lnTo>
                  <a:pt x="283462" y="661619"/>
                </a:lnTo>
                <a:lnTo>
                  <a:pt x="332613" y="665226"/>
                </a:lnTo>
                <a:lnTo>
                  <a:pt x="381763" y="661619"/>
                </a:lnTo>
                <a:lnTo>
                  <a:pt x="428674" y="651143"/>
                </a:lnTo>
                <a:lnTo>
                  <a:pt x="472832" y="634311"/>
                </a:lnTo>
                <a:lnTo>
                  <a:pt x="513722" y="611638"/>
                </a:lnTo>
                <a:lnTo>
                  <a:pt x="550829" y="583640"/>
                </a:lnTo>
                <a:lnTo>
                  <a:pt x="583640" y="550829"/>
                </a:lnTo>
                <a:lnTo>
                  <a:pt x="611638" y="513722"/>
                </a:lnTo>
                <a:lnTo>
                  <a:pt x="634311" y="472832"/>
                </a:lnTo>
                <a:lnTo>
                  <a:pt x="651143" y="428674"/>
                </a:lnTo>
                <a:lnTo>
                  <a:pt x="661619" y="381763"/>
                </a:lnTo>
                <a:lnTo>
                  <a:pt x="665226" y="332613"/>
                </a:lnTo>
                <a:lnTo>
                  <a:pt x="661619" y="283462"/>
                </a:lnTo>
                <a:lnTo>
                  <a:pt x="651143" y="236551"/>
                </a:lnTo>
                <a:lnTo>
                  <a:pt x="634311" y="192393"/>
                </a:lnTo>
                <a:lnTo>
                  <a:pt x="611638" y="151503"/>
                </a:lnTo>
                <a:lnTo>
                  <a:pt x="583640" y="114396"/>
                </a:lnTo>
                <a:lnTo>
                  <a:pt x="550829" y="81585"/>
                </a:lnTo>
                <a:lnTo>
                  <a:pt x="513722" y="53587"/>
                </a:lnTo>
                <a:lnTo>
                  <a:pt x="472832" y="30914"/>
                </a:lnTo>
                <a:lnTo>
                  <a:pt x="428674" y="14082"/>
                </a:lnTo>
                <a:lnTo>
                  <a:pt x="381763" y="3606"/>
                </a:lnTo>
                <a:lnTo>
                  <a:pt x="332613" y="0"/>
                </a:lnTo>
                <a:close/>
              </a:path>
            </a:pathLst>
          </a:custGeom>
          <a:solidFill>
            <a:srgbClr val="898B8B"/>
          </a:solidFill>
        </p:spPr>
        <p:txBody>
          <a:bodyPr wrap="square" lIns="0" tIns="0" rIns="0" bIns="0" rtlCol="0"/>
          <a:lstStyle/>
          <a:p>
            <a:endParaRPr/>
          </a:p>
        </p:txBody>
      </p:sp>
      <p:sp>
        <p:nvSpPr>
          <p:cNvPr id="20" name="object 20"/>
          <p:cNvSpPr txBox="1"/>
          <p:nvPr/>
        </p:nvSpPr>
        <p:spPr>
          <a:xfrm>
            <a:off x="4395452" y="2561539"/>
            <a:ext cx="296545" cy="513080"/>
          </a:xfrm>
          <a:prstGeom prst="rect">
            <a:avLst/>
          </a:prstGeom>
        </p:spPr>
        <p:txBody>
          <a:bodyPr vert="horz" wrap="square" lIns="0" tIns="12065" rIns="0" bIns="0" rtlCol="0">
            <a:spAutoFit/>
          </a:bodyPr>
          <a:lstStyle/>
          <a:p>
            <a:pPr marL="12700">
              <a:lnSpc>
                <a:spcPct val="100000"/>
              </a:lnSpc>
              <a:spcBef>
                <a:spcPts val="95"/>
              </a:spcBef>
            </a:pPr>
            <a:r>
              <a:rPr sz="3200" spc="-5" dirty="0">
                <a:solidFill>
                  <a:srgbClr val="2D3334"/>
                </a:solidFill>
                <a:latin typeface="Arial Black"/>
                <a:cs typeface="Arial Black"/>
              </a:rPr>
              <a:t>2</a:t>
            </a:r>
            <a:endParaRPr sz="3200">
              <a:latin typeface="Arial Black"/>
              <a:cs typeface="Arial Black"/>
            </a:endParaRPr>
          </a:p>
        </p:txBody>
      </p:sp>
      <p:sp>
        <p:nvSpPr>
          <p:cNvPr id="21" name="object 21"/>
          <p:cNvSpPr txBox="1"/>
          <p:nvPr/>
        </p:nvSpPr>
        <p:spPr>
          <a:xfrm>
            <a:off x="5232002" y="6325739"/>
            <a:ext cx="175768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YOU</a:t>
            </a:r>
            <a:r>
              <a:rPr sz="1800" b="1" spc="-105" dirty="0">
                <a:solidFill>
                  <a:srgbClr val="FFFFFF"/>
                </a:solidFill>
                <a:latin typeface="Arial"/>
                <a:cs typeface="Arial"/>
              </a:rPr>
              <a:t> </a:t>
            </a:r>
            <a:r>
              <a:rPr sz="1800" b="1" dirty="0">
                <a:solidFill>
                  <a:srgbClr val="FFFFFF"/>
                </a:solidFill>
                <a:latin typeface="Arial"/>
                <a:cs typeface="Arial"/>
              </a:rPr>
              <a:t>ARE</a:t>
            </a:r>
            <a:r>
              <a:rPr sz="1800" b="1" spc="-45" dirty="0">
                <a:solidFill>
                  <a:srgbClr val="FFFFFF"/>
                </a:solidFill>
                <a:latin typeface="Arial"/>
                <a:cs typeface="Arial"/>
              </a:rPr>
              <a:t> </a:t>
            </a:r>
            <a:r>
              <a:rPr sz="1800" b="1" spc="-5" dirty="0">
                <a:solidFill>
                  <a:srgbClr val="FFFFFF"/>
                </a:solidFill>
                <a:latin typeface="Arial"/>
                <a:cs typeface="Arial"/>
              </a:rPr>
              <a:t>HERE</a:t>
            </a:r>
            <a:endParaRPr sz="1800">
              <a:latin typeface="Arial"/>
              <a:cs typeface="Arial"/>
            </a:endParaRPr>
          </a:p>
        </p:txBody>
      </p:sp>
      <p:grpSp>
        <p:nvGrpSpPr>
          <p:cNvPr id="22" name="object 22"/>
          <p:cNvGrpSpPr/>
          <p:nvPr/>
        </p:nvGrpSpPr>
        <p:grpSpPr>
          <a:xfrm>
            <a:off x="3348151" y="1090345"/>
            <a:ext cx="5543550" cy="5193030"/>
            <a:chOff x="3348151" y="1090345"/>
            <a:chExt cx="5543550" cy="5193030"/>
          </a:xfrm>
        </p:grpSpPr>
        <p:sp>
          <p:nvSpPr>
            <p:cNvPr id="23" name="object 23"/>
            <p:cNvSpPr/>
            <p:nvPr/>
          </p:nvSpPr>
          <p:spPr>
            <a:xfrm>
              <a:off x="6082283" y="5898641"/>
              <a:ext cx="309880" cy="266700"/>
            </a:xfrm>
            <a:custGeom>
              <a:avLst/>
              <a:gdLst/>
              <a:ahLst/>
              <a:cxnLst/>
              <a:rect l="l" t="t" r="r" b="b"/>
              <a:pathLst>
                <a:path w="309879" h="266700">
                  <a:moveTo>
                    <a:pt x="154686" y="0"/>
                  </a:moveTo>
                  <a:lnTo>
                    <a:pt x="0" y="266699"/>
                  </a:lnTo>
                  <a:lnTo>
                    <a:pt x="309372" y="266699"/>
                  </a:lnTo>
                  <a:lnTo>
                    <a:pt x="154686" y="0"/>
                  </a:lnTo>
                  <a:close/>
                </a:path>
              </a:pathLst>
            </a:custGeom>
            <a:solidFill>
              <a:srgbClr val="FFFFFF"/>
            </a:solidFill>
          </p:spPr>
          <p:txBody>
            <a:bodyPr wrap="square" lIns="0" tIns="0" rIns="0" bIns="0" rtlCol="0"/>
            <a:lstStyle/>
            <a:p>
              <a:endParaRPr/>
            </a:p>
          </p:txBody>
        </p:sp>
        <p:pic>
          <p:nvPicPr>
            <p:cNvPr id="24" name="object 24"/>
            <p:cNvPicPr/>
            <p:nvPr/>
          </p:nvPicPr>
          <p:blipFill>
            <a:blip r:embed="rId4" cstate="print"/>
            <a:stretch>
              <a:fillRect/>
            </a:stretch>
          </p:blipFill>
          <p:spPr>
            <a:xfrm>
              <a:off x="3348151" y="1090345"/>
              <a:ext cx="5543255" cy="5192928"/>
            </a:xfrm>
            <a:prstGeom prst="rect">
              <a:avLst/>
            </a:prstGeom>
          </p:spPr>
        </p:pic>
      </p:grpSp>
      <p:sp>
        <p:nvSpPr>
          <p:cNvPr id="25" name="object 25"/>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437765" algn="l"/>
              </a:tabLst>
            </a:pPr>
            <a:r>
              <a:rPr spc="-5" dirty="0">
                <a:solidFill>
                  <a:srgbClr val="767070"/>
                </a:solidFill>
              </a:rPr>
              <a:t>#TCCC-CPP-PPT-04-01</a:t>
            </a:r>
            <a:r>
              <a:rPr spc="330" dirty="0">
                <a:solidFill>
                  <a:srgbClr val="767070"/>
                </a:solidFill>
              </a:rPr>
              <a:t> </a:t>
            </a:r>
            <a:r>
              <a:rPr spc="-5" dirty="0">
                <a:solidFill>
                  <a:srgbClr val="767070"/>
                </a:solidFill>
              </a:rPr>
              <a:t>08</a:t>
            </a:r>
            <a:r>
              <a:rPr spc="15" dirty="0">
                <a:solidFill>
                  <a:srgbClr val="767070"/>
                </a:solidFill>
              </a:rPr>
              <a:t> </a:t>
            </a:r>
            <a:r>
              <a:rPr spc="-5" dirty="0">
                <a:solidFill>
                  <a:srgbClr val="767070"/>
                </a:solidFill>
              </a:rPr>
              <a:t>AUG</a:t>
            </a:r>
            <a:r>
              <a:rPr spc="5" dirty="0">
                <a:solidFill>
                  <a:srgbClr val="767070"/>
                </a:solidFill>
              </a:rPr>
              <a:t> </a:t>
            </a:r>
            <a:r>
              <a:rPr spc="-5" dirty="0">
                <a:solidFill>
                  <a:srgbClr val="767070"/>
                </a:solidFill>
              </a:rPr>
              <a:t>23	</a:t>
            </a:r>
            <a:fld id="{81D60167-4931-47E6-BA6A-407CBD079E47}" type="slidenum">
              <a:rPr sz="1200" dirty="0">
                <a:solidFill>
                  <a:srgbClr val="767070"/>
                </a:solidFill>
              </a:rPr>
              <a:t>4</a:t>
            </a:fld>
            <a:endParaRPr sz="1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67070"/>
                </a:solidFill>
                <a:latin typeface="Arial"/>
                <a:cs typeface="Arial"/>
              </a:rPr>
              <a:t>Module 4:</a:t>
            </a:r>
            <a:r>
              <a:rPr sz="2000" b="1" spc="-15" dirty="0">
                <a:solidFill>
                  <a:srgbClr val="767070"/>
                </a:solidFill>
                <a:latin typeface="Arial"/>
                <a:cs typeface="Arial"/>
              </a:rPr>
              <a:t> </a:t>
            </a:r>
            <a:r>
              <a:rPr sz="2000" b="1" spc="-5" dirty="0">
                <a:solidFill>
                  <a:srgbClr val="767070"/>
                </a:solidFill>
                <a:latin typeface="Arial"/>
                <a:cs typeface="Arial"/>
              </a:rPr>
              <a:t>Principles</a:t>
            </a:r>
            <a:r>
              <a:rPr sz="2000" b="1" spc="-20" dirty="0">
                <a:solidFill>
                  <a:srgbClr val="767070"/>
                </a:solidFill>
                <a:latin typeface="Arial"/>
                <a:cs typeface="Arial"/>
              </a:rPr>
              <a:t> </a:t>
            </a:r>
            <a:r>
              <a:rPr sz="2000" b="1" spc="-5" dirty="0">
                <a:solidFill>
                  <a:srgbClr val="767070"/>
                </a:solidFill>
                <a:latin typeface="Arial"/>
                <a:cs typeface="Arial"/>
              </a:rPr>
              <a:t>and</a:t>
            </a:r>
            <a:r>
              <a:rPr sz="2000" b="1" spc="-80" dirty="0">
                <a:solidFill>
                  <a:srgbClr val="767070"/>
                </a:solidFill>
                <a:latin typeface="Arial"/>
                <a:cs typeface="Arial"/>
              </a:rPr>
              <a:t> </a:t>
            </a:r>
            <a:r>
              <a:rPr sz="2000" b="1" spc="-5" dirty="0">
                <a:solidFill>
                  <a:srgbClr val="767070"/>
                </a:solidFill>
                <a:latin typeface="Arial"/>
                <a:cs typeface="Arial"/>
              </a:rPr>
              <a:t>Application</a:t>
            </a:r>
            <a:r>
              <a:rPr sz="2000" b="1" dirty="0">
                <a:solidFill>
                  <a:srgbClr val="767070"/>
                </a:solidFill>
                <a:latin typeface="Arial"/>
                <a:cs typeface="Arial"/>
              </a:rPr>
              <a:t> </a:t>
            </a:r>
            <a:r>
              <a:rPr sz="2000" b="1" spc="-5" dirty="0">
                <a:solidFill>
                  <a:srgbClr val="767070"/>
                </a:solidFill>
                <a:latin typeface="Arial"/>
                <a:cs typeface="Arial"/>
              </a:rPr>
              <a:t>of</a:t>
            </a:r>
            <a:r>
              <a:rPr sz="2000" b="1" spc="-10" dirty="0">
                <a:solidFill>
                  <a:srgbClr val="767070"/>
                </a:solidFill>
                <a:latin typeface="Arial"/>
                <a:cs typeface="Arial"/>
              </a:rPr>
              <a:t> TFC</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p:nvPr/>
        </p:nvSpPr>
        <p:spPr>
          <a:xfrm>
            <a:off x="7898892" y="1899667"/>
            <a:ext cx="3702685" cy="3226435"/>
          </a:xfrm>
          <a:custGeom>
            <a:avLst/>
            <a:gdLst/>
            <a:ahLst/>
            <a:cxnLst/>
            <a:rect l="l" t="t" r="r" b="b"/>
            <a:pathLst>
              <a:path w="3702684" h="3226435">
                <a:moveTo>
                  <a:pt x="3549662" y="0"/>
                </a:moveTo>
                <a:lnTo>
                  <a:pt x="152895" y="0"/>
                </a:lnTo>
                <a:lnTo>
                  <a:pt x="104568" y="7794"/>
                </a:lnTo>
                <a:lnTo>
                  <a:pt x="62597" y="29499"/>
                </a:lnTo>
                <a:lnTo>
                  <a:pt x="29499" y="62597"/>
                </a:lnTo>
                <a:lnTo>
                  <a:pt x="7794" y="104568"/>
                </a:lnTo>
                <a:lnTo>
                  <a:pt x="0" y="152895"/>
                </a:lnTo>
                <a:lnTo>
                  <a:pt x="0" y="3073412"/>
                </a:lnTo>
                <a:lnTo>
                  <a:pt x="7794" y="3121739"/>
                </a:lnTo>
                <a:lnTo>
                  <a:pt x="29499" y="3163710"/>
                </a:lnTo>
                <a:lnTo>
                  <a:pt x="62597" y="3196808"/>
                </a:lnTo>
                <a:lnTo>
                  <a:pt x="104568" y="3218513"/>
                </a:lnTo>
                <a:lnTo>
                  <a:pt x="152895" y="3226308"/>
                </a:lnTo>
                <a:lnTo>
                  <a:pt x="3549662" y="3226308"/>
                </a:lnTo>
                <a:lnTo>
                  <a:pt x="3597989" y="3218513"/>
                </a:lnTo>
                <a:lnTo>
                  <a:pt x="3639960" y="3196808"/>
                </a:lnTo>
                <a:lnTo>
                  <a:pt x="3673058" y="3163710"/>
                </a:lnTo>
                <a:lnTo>
                  <a:pt x="3694763" y="3121739"/>
                </a:lnTo>
                <a:lnTo>
                  <a:pt x="3702558" y="3073412"/>
                </a:lnTo>
                <a:lnTo>
                  <a:pt x="3702558" y="152895"/>
                </a:lnTo>
                <a:lnTo>
                  <a:pt x="3694763" y="104568"/>
                </a:lnTo>
                <a:lnTo>
                  <a:pt x="3673058" y="62597"/>
                </a:lnTo>
                <a:lnTo>
                  <a:pt x="3639960" y="29499"/>
                </a:lnTo>
                <a:lnTo>
                  <a:pt x="3597989" y="7794"/>
                </a:lnTo>
                <a:lnTo>
                  <a:pt x="3549662" y="0"/>
                </a:lnTo>
                <a:close/>
              </a:path>
            </a:pathLst>
          </a:custGeom>
          <a:solidFill>
            <a:srgbClr val="D9D9D9"/>
          </a:solidFill>
        </p:spPr>
        <p:txBody>
          <a:bodyPr wrap="square" lIns="0" tIns="0" rIns="0" bIns="0" rtlCol="0"/>
          <a:lstStyle/>
          <a:p>
            <a:endParaRPr/>
          </a:p>
        </p:txBody>
      </p:sp>
      <p:sp>
        <p:nvSpPr>
          <p:cNvPr id="5" name="object 5"/>
          <p:cNvSpPr txBox="1"/>
          <p:nvPr/>
        </p:nvSpPr>
        <p:spPr>
          <a:xfrm>
            <a:off x="8195066" y="2069814"/>
            <a:ext cx="3255645" cy="2846705"/>
          </a:xfrm>
          <a:prstGeom prst="rect">
            <a:avLst/>
          </a:prstGeom>
        </p:spPr>
        <p:txBody>
          <a:bodyPr vert="horz" wrap="square" lIns="0" tIns="48260" rIns="0" bIns="0" rtlCol="0">
            <a:spAutoFit/>
          </a:bodyPr>
          <a:lstStyle/>
          <a:p>
            <a:pPr marL="758190" marR="5080">
              <a:lnSpc>
                <a:spcPts val="2270"/>
              </a:lnSpc>
              <a:spcBef>
                <a:spcPts val="380"/>
              </a:spcBef>
            </a:pPr>
            <a:r>
              <a:rPr sz="2100" b="1" spc="-20" dirty="0">
                <a:solidFill>
                  <a:srgbClr val="901727"/>
                </a:solidFill>
                <a:latin typeface="Arial"/>
                <a:cs typeface="Arial"/>
              </a:rPr>
              <a:t>IMPORTANT </a:t>
            </a:r>
            <a:r>
              <a:rPr sz="2100" b="1" spc="-15" dirty="0">
                <a:solidFill>
                  <a:srgbClr val="901727"/>
                </a:solidFill>
                <a:latin typeface="Arial"/>
                <a:cs typeface="Arial"/>
              </a:rPr>
              <a:t> </a:t>
            </a:r>
            <a:r>
              <a:rPr sz="2100" b="1" dirty="0">
                <a:latin typeface="Arial"/>
                <a:cs typeface="Arial"/>
              </a:rPr>
              <a:t>C</a:t>
            </a:r>
            <a:r>
              <a:rPr sz="2100" b="1" spc="-5" dirty="0">
                <a:latin typeface="Arial"/>
                <a:cs typeface="Arial"/>
              </a:rPr>
              <a:t>O</a:t>
            </a:r>
            <a:r>
              <a:rPr sz="2100" b="1" dirty="0">
                <a:latin typeface="Arial"/>
                <a:cs typeface="Arial"/>
              </a:rPr>
              <a:t>N</a:t>
            </a:r>
            <a:r>
              <a:rPr sz="2100" b="1" spc="-5" dirty="0">
                <a:latin typeface="Arial"/>
                <a:cs typeface="Arial"/>
              </a:rPr>
              <a:t>SI</a:t>
            </a:r>
            <a:r>
              <a:rPr sz="2100" b="1" dirty="0">
                <a:latin typeface="Arial"/>
                <a:cs typeface="Arial"/>
              </a:rPr>
              <a:t>D</a:t>
            </a:r>
            <a:r>
              <a:rPr sz="2100" b="1" spc="-5" dirty="0">
                <a:latin typeface="Arial"/>
                <a:cs typeface="Arial"/>
              </a:rPr>
              <a:t>E</a:t>
            </a:r>
            <a:r>
              <a:rPr sz="2100" b="1" dirty="0">
                <a:latin typeface="Arial"/>
                <a:cs typeface="Arial"/>
              </a:rPr>
              <a:t>R</a:t>
            </a:r>
            <a:r>
              <a:rPr sz="2100" b="1" spc="-155" dirty="0">
                <a:latin typeface="Arial"/>
                <a:cs typeface="Arial"/>
              </a:rPr>
              <a:t>A</a:t>
            </a:r>
            <a:r>
              <a:rPr sz="2100" b="1" dirty="0">
                <a:latin typeface="Arial"/>
                <a:cs typeface="Arial"/>
              </a:rPr>
              <a:t>T</a:t>
            </a:r>
            <a:r>
              <a:rPr sz="2100" b="1" spc="-5" dirty="0">
                <a:latin typeface="Arial"/>
                <a:cs typeface="Arial"/>
              </a:rPr>
              <a:t>IO</a:t>
            </a:r>
            <a:r>
              <a:rPr sz="2100" b="1" dirty="0">
                <a:latin typeface="Arial"/>
                <a:cs typeface="Arial"/>
              </a:rPr>
              <a:t>N</a:t>
            </a:r>
            <a:r>
              <a:rPr sz="2100" b="1" spc="-5" dirty="0">
                <a:latin typeface="Arial"/>
                <a:cs typeface="Arial"/>
              </a:rPr>
              <a:t>S</a:t>
            </a:r>
            <a:r>
              <a:rPr sz="2100" b="1" dirty="0">
                <a:solidFill>
                  <a:srgbClr val="2D3334"/>
                </a:solidFill>
                <a:latin typeface="Arial"/>
                <a:cs typeface="Arial"/>
              </a:rPr>
              <a:t>:</a:t>
            </a:r>
            <a:endParaRPr sz="2100">
              <a:latin typeface="Arial"/>
              <a:cs typeface="Arial"/>
            </a:endParaRPr>
          </a:p>
          <a:p>
            <a:pPr marL="12700" marR="78105">
              <a:lnSpc>
                <a:spcPct val="100000"/>
              </a:lnSpc>
              <a:spcBef>
                <a:spcPts val="1550"/>
              </a:spcBef>
            </a:pPr>
            <a:r>
              <a:rPr sz="2200" dirty="0">
                <a:latin typeface="Arial MT"/>
                <a:cs typeface="Arial MT"/>
              </a:rPr>
              <a:t>Mission </a:t>
            </a:r>
            <a:r>
              <a:rPr sz="2200" spc="-5" dirty="0">
                <a:latin typeface="Arial MT"/>
                <a:cs typeface="Arial MT"/>
              </a:rPr>
              <a:t>personnel should </a:t>
            </a:r>
            <a:r>
              <a:rPr sz="2200" spc="-600" dirty="0">
                <a:latin typeface="Arial MT"/>
                <a:cs typeface="Arial MT"/>
              </a:rPr>
              <a:t> </a:t>
            </a:r>
            <a:r>
              <a:rPr sz="2200" b="1" spc="-5" dirty="0">
                <a:latin typeface="Arial"/>
                <a:cs typeface="Arial"/>
              </a:rPr>
              <a:t>constantly</a:t>
            </a:r>
            <a:r>
              <a:rPr sz="2200" b="1" spc="20" dirty="0">
                <a:latin typeface="Arial"/>
                <a:cs typeface="Arial"/>
              </a:rPr>
              <a:t> </a:t>
            </a:r>
            <a:r>
              <a:rPr sz="2200" b="1" spc="-5" dirty="0">
                <a:latin typeface="Arial"/>
                <a:cs typeface="Arial"/>
              </a:rPr>
              <a:t>maintain </a:t>
            </a:r>
            <a:r>
              <a:rPr sz="2200" b="1" dirty="0">
                <a:latin typeface="Arial"/>
                <a:cs typeface="Arial"/>
              </a:rPr>
              <a:t> </a:t>
            </a:r>
            <a:r>
              <a:rPr sz="2200" dirty="0">
                <a:latin typeface="Arial MT"/>
                <a:cs typeface="Arial MT"/>
              </a:rPr>
              <a:t>their </a:t>
            </a:r>
            <a:r>
              <a:rPr sz="2200" spc="-5" dirty="0">
                <a:latin typeface="Arial MT"/>
                <a:cs typeface="Arial MT"/>
              </a:rPr>
              <a:t>situational </a:t>
            </a:r>
            <a:r>
              <a:rPr sz="2200" dirty="0">
                <a:latin typeface="Arial MT"/>
                <a:cs typeface="Arial MT"/>
              </a:rPr>
              <a:t> </a:t>
            </a:r>
            <a:r>
              <a:rPr sz="2200" spc="-5" dirty="0">
                <a:latin typeface="Arial MT"/>
                <a:cs typeface="Arial MT"/>
              </a:rPr>
              <a:t>awareness of </a:t>
            </a:r>
            <a:r>
              <a:rPr sz="2200" dirty="0">
                <a:latin typeface="Arial MT"/>
                <a:cs typeface="Arial MT"/>
              </a:rPr>
              <a:t>the </a:t>
            </a:r>
            <a:r>
              <a:rPr sz="2200" spc="5" dirty="0">
                <a:latin typeface="Arial MT"/>
                <a:cs typeface="Arial MT"/>
              </a:rPr>
              <a:t> </a:t>
            </a:r>
            <a:r>
              <a:rPr sz="2200" b="1" spc="-5" dirty="0">
                <a:latin typeface="Arial"/>
                <a:cs typeface="Arial"/>
              </a:rPr>
              <a:t>potential</a:t>
            </a:r>
            <a:r>
              <a:rPr sz="2200" b="1" spc="20" dirty="0">
                <a:latin typeface="Arial"/>
                <a:cs typeface="Arial"/>
              </a:rPr>
              <a:t> </a:t>
            </a:r>
            <a:r>
              <a:rPr sz="2200" b="1" spc="-5" dirty="0">
                <a:latin typeface="Arial"/>
                <a:cs typeface="Arial"/>
              </a:rPr>
              <a:t>threat</a:t>
            </a:r>
            <a:r>
              <a:rPr sz="2200" b="1" dirty="0">
                <a:latin typeface="Arial"/>
                <a:cs typeface="Arial"/>
              </a:rPr>
              <a:t> </a:t>
            </a:r>
            <a:r>
              <a:rPr sz="2200" spc="-5" dirty="0">
                <a:latin typeface="Arial MT"/>
                <a:cs typeface="Arial MT"/>
              </a:rPr>
              <a:t>from </a:t>
            </a:r>
            <a:r>
              <a:rPr sz="2200" dirty="0">
                <a:latin typeface="Arial MT"/>
                <a:cs typeface="Arial MT"/>
              </a:rPr>
              <a:t> </a:t>
            </a:r>
            <a:r>
              <a:rPr sz="2200" spc="-5" dirty="0">
                <a:latin typeface="Arial MT"/>
                <a:cs typeface="Arial MT"/>
              </a:rPr>
              <a:t>hostile</a:t>
            </a:r>
            <a:r>
              <a:rPr sz="2200" spc="-15" dirty="0">
                <a:latin typeface="Arial MT"/>
                <a:cs typeface="Arial MT"/>
              </a:rPr>
              <a:t> </a:t>
            </a:r>
            <a:r>
              <a:rPr sz="2200" spc="-5" dirty="0">
                <a:latin typeface="Arial MT"/>
                <a:cs typeface="Arial MT"/>
              </a:rPr>
              <a:t>forces</a:t>
            </a:r>
            <a:endParaRPr sz="2200">
              <a:latin typeface="Arial MT"/>
              <a:cs typeface="Arial MT"/>
            </a:endParaRPr>
          </a:p>
        </p:txBody>
      </p:sp>
      <p:pic>
        <p:nvPicPr>
          <p:cNvPr id="6" name="object 6"/>
          <p:cNvPicPr/>
          <p:nvPr/>
        </p:nvPicPr>
        <p:blipFill>
          <a:blip r:embed="rId4" cstate="print"/>
          <a:stretch>
            <a:fillRect/>
          </a:stretch>
        </p:blipFill>
        <p:spPr>
          <a:xfrm>
            <a:off x="8119872" y="2029967"/>
            <a:ext cx="742187" cy="646175"/>
          </a:xfrm>
          <a:prstGeom prst="rect">
            <a:avLst/>
          </a:prstGeom>
        </p:spPr>
      </p:pic>
      <p:sp>
        <p:nvSpPr>
          <p:cNvPr id="7" name="object 7"/>
          <p:cNvSpPr txBox="1">
            <a:spLocks noGrp="1"/>
          </p:cNvSpPr>
          <p:nvPr>
            <p:ph type="title"/>
          </p:nvPr>
        </p:nvSpPr>
        <p:spPr>
          <a:xfrm>
            <a:off x="2472817" y="793877"/>
            <a:ext cx="7374890" cy="574040"/>
          </a:xfrm>
          <a:prstGeom prst="rect">
            <a:avLst/>
          </a:prstGeom>
        </p:spPr>
        <p:txBody>
          <a:bodyPr vert="horz" wrap="square" lIns="0" tIns="12700" rIns="0" bIns="0" rtlCol="0">
            <a:spAutoFit/>
          </a:bodyPr>
          <a:lstStyle/>
          <a:p>
            <a:pPr marL="12700">
              <a:lnSpc>
                <a:spcPct val="100000"/>
              </a:lnSpc>
              <a:spcBef>
                <a:spcPts val="100"/>
              </a:spcBef>
            </a:pPr>
            <a:r>
              <a:rPr dirty="0"/>
              <a:t>PHASE</a:t>
            </a:r>
            <a:r>
              <a:rPr spc="-25" dirty="0"/>
              <a:t> </a:t>
            </a:r>
            <a:r>
              <a:rPr dirty="0"/>
              <a:t>2:</a:t>
            </a:r>
            <a:r>
              <a:rPr spc="-40" dirty="0"/>
              <a:t> </a:t>
            </a:r>
            <a:r>
              <a:rPr spc="-35" dirty="0">
                <a:solidFill>
                  <a:srgbClr val="000000"/>
                </a:solidFill>
              </a:rPr>
              <a:t>TACTICAL</a:t>
            </a:r>
            <a:r>
              <a:rPr spc="-90" dirty="0">
                <a:solidFill>
                  <a:srgbClr val="000000"/>
                </a:solidFill>
              </a:rPr>
              <a:t> </a:t>
            </a:r>
            <a:r>
              <a:rPr dirty="0">
                <a:solidFill>
                  <a:srgbClr val="000000"/>
                </a:solidFill>
              </a:rPr>
              <a:t>FIELD</a:t>
            </a:r>
            <a:r>
              <a:rPr spc="-30" dirty="0">
                <a:solidFill>
                  <a:srgbClr val="000000"/>
                </a:solidFill>
              </a:rPr>
              <a:t> </a:t>
            </a:r>
            <a:r>
              <a:rPr spc="-5" dirty="0">
                <a:solidFill>
                  <a:srgbClr val="000000"/>
                </a:solidFill>
              </a:rPr>
              <a:t>CARE</a:t>
            </a:r>
          </a:p>
        </p:txBody>
      </p:sp>
      <p:sp>
        <p:nvSpPr>
          <p:cNvPr id="8" name="object 8"/>
          <p:cNvSpPr txBox="1"/>
          <p:nvPr/>
        </p:nvSpPr>
        <p:spPr>
          <a:xfrm>
            <a:off x="2193099" y="5495399"/>
            <a:ext cx="7508240" cy="720725"/>
          </a:xfrm>
          <a:prstGeom prst="rect">
            <a:avLst/>
          </a:prstGeom>
        </p:spPr>
        <p:txBody>
          <a:bodyPr vert="horz" wrap="square" lIns="0" tIns="53975" rIns="0" bIns="0" rtlCol="0">
            <a:spAutoFit/>
          </a:bodyPr>
          <a:lstStyle/>
          <a:p>
            <a:pPr marL="412115" marR="5080" indent="-400050">
              <a:lnSpc>
                <a:spcPts val="2590"/>
              </a:lnSpc>
              <a:spcBef>
                <a:spcPts val="425"/>
              </a:spcBef>
            </a:pPr>
            <a:r>
              <a:rPr sz="2400" b="1" spc="-5" dirty="0">
                <a:latin typeface="Arial"/>
                <a:cs typeface="Arial"/>
              </a:rPr>
              <a:t>TFC</a:t>
            </a:r>
            <a:r>
              <a:rPr sz="2400" b="1" spc="-15" dirty="0">
                <a:latin typeface="Arial"/>
                <a:cs typeface="Arial"/>
              </a:rPr>
              <a:t> </a:t>
            </a:r>
            <a:r>
              <a:rPr sz="2400" b="1" spc="-5" dirty="0">
                <a:latin typeface="Arial"/>
                <a:cs typeface="Arial"/>
              </a:rPr>
              <a:t>IS</a:t>
            </a:r>
            <a:r>
              <a:rPr sz="2400" b="1" spc="-20" dirty="0">
                <a:latin typeface="Arial"/>
                <a:cs typeface="Arial"/>
              </a:rPr>
              <a:t> </a:t>
            </a:r>
            <a:r>
              <a:rPr sz="2400" b="1" spc="-5" dirty="0">
                <a:latin typeface="Arial"/>
                <a:cs typeface="Arial"/>
              </a:rPr>
              <a:t>RENDERED WHEN</a:t>
            </a:r>
            <a:r>
              <a:rPr sz="2400" b="1" spc="-10" dirty="0">
                <a:latin typeface="Arial"/>
                <a:cs typeface="Arial"/>
              </a:rPr>
              <a:t> </a:t>
            </a:r>
            <a:r>
              <a:rPr sz="2400" b="1" spc="-5" dirty="0">
                <a:latin typeface="Arial"/>
                <a:cs typeface="Arial"/>
              </a:rPr>
              <a:t>THERE</a:t>
            </a:r>
            <a:r>
              <a:rPr sz="2400" b="1" spc="-20" dirty="0">
                <a:latin typeface="Arial"/>
                <a:cs typeface="Arial"/>
              </a:rPr>
              <a:t> </a:t>
            </a:r>
            <a:r>
              <a:rPr sz="2400" b="1" spc="-5" dirty="0">
                <a:latin typeface="Arial"/>
                <a:cs typeface="Arial"/>
              </a:rPr>
              <a:t>IS</a:t>
            </a:r>
            <a:r>
              <a:rPr sz="2400" b="1" spc="-15" dirty="0">
                <a:latin typeface="Arial"/>
                <a:cs typeface="Arial"/>
              </a:rPr>
              <a:t> </a:t>
            </a:r>
            <a:r>
              <a:rPr sz="2400" b="1" spc="-5" dirty="0">
                <a:latin typeface="Arial"/>
                <a:cs typeface="Arial"/>
              </a:rPr>
              <a:t>NO</a:t>
            </a:r>
            <a:r>
              <a:rPr sz="2400" b="1" spc="-15" dirty="0">
                <a:latin typeface="Arial"/>
                <a:cs typeface="Arial"/>
              </a:rPr>
              <a:t> </a:t>
            </a:r>
            <a:r>
              <a:rPr sz="2400" b="1" spc="-5" dirty="0">
                <a:latin typeface="Arial"/>
                <a:cs typeface="Arial"/>
              </a:rPr>
              <a:t>LONGER</a:t>
            </a:r>
            <a:r>
              <a:rPr sz="2400" b="1" spc="-105" dirty="0">
                <a:latin typeface="Arial"/>
                <a:cs typeface="Arial"/>
              </a:rPr>
              <a:t> </a:t>
            </a:r>
            <a:r>
              <a:rPr sz="2400" b="1" dirty="0">
                <a:latin typeface="Arial"/>
                <a:cs typeface="Arial"/>
              </a:rPr>
              <a:t>A </a:t>
            </a:r>
            <a:r>
              <a:rPr sz="2400" b="1" spc="-655" dirty="0">
                <a:latin typeface="Arial"/>
                <a:cs typeface="Arial"/>
              </a:rPr>
              <a:t> </a:t>
            </a:r>
            <a:r>
              <a:rPr sz="2400" b="1" spc="-5" dirty="0">
                <a:latin typeface="Arial"/>
                <a:cs typeface="Arial"/>
              </a:rPr>
              <a:t>DIRECT</a:t>
            </a:r>
            <a:r>
              <a:rPr sz="2400" b="1" spc="-10" dirty="0">
                <a:latin typeface="Arial"/>
                <a:cs typeface="Arial"/>
              </a:rPr>
              <a:t> </a:t>
            </a:r>
            <a:r>
              <a:rPr sz="2400" b="1" spc="-35" dirty="0">
                <a:latin typeface="Arial"/>
                <a:cs typeface="Arial"/>
              </a:rPr>
              <a:t>THREAT</a:t>
            </a:r>
            <a:r>
              <a:rPr sz="2400" b="1" spc="-5" dirty="0">
                <a:latin typeface="Arial"/>
                <a:cs typeface="Arial"/>
              </a:rPr>
              <a:t> OR</a:t>
            </a:r>
            <a:r>
              <a:rPr sz="2400" b="1" spc="-15" dirty="0">
                <a:latin typeface="Arial"/>
                <a:cs typeface="Arial"/>
              </a:rPr>
              <a:t> </a:t>
            </a:r>
            <a:r>
              <a:rPr sz="2400" b="1" spc="-5" dirty="0">
                <a:latin typeface="Arial"/>
                <a:cs typeface="Arial"/>
              </a:rPr>
              <a:t>EFFECTIVE</a:t>
            </a:r>
            <a:r>
              <a:rPr sz="2400" b="1" spc="-20" dirty="0">
                <a:latin typeface="Arial"/>
                <a:cs typeface="Arial"/>
              </a:rPr>
              <a:t> </a:t>
            </a:r>
            <a:r>
              <a:rPr sz="2400" b="1" spc="-5" dirty="0">
                <a:latin typeface="Arial"/>
                <a:cs typeface="Arial"/>
              </a:rPr>
              <a:t>ENEMY</a:t>
            </a:r>
            <a:r>
              <a:rPr sz="2400" b="1" spc="-50" dirty="0">
                <a:latin typeface="Arial"/>
                <a:cs typeface="Arial"/>
              </a:rPr>
              <a:t> </a:t>
            </a:r>
            <a:r>
              <a:rPr sz="2400" b="1" spc="-5" dirty="0">
                <a:latin typeface="Arial"/>
                <a:cs typeface="Arial"/>
              </a:rPr>
              <a:t>FIRE</a:t>
            </a:r>
            <a:endParaRPr sz="2400">
              <a:latin typeface="Arial"/>
              <a:cs typeface="Arial"/>
            </a:endParaRPr>
          </a:p>
        </p:txBody>
      </p:sp>
      <p:sp>
        <p:nvSpPr>
          <p:cNvPr id="9" name="object 9"/>
          <p:cNvSpPr txBox="1"/>
          <p:nvPr/>
        </p:nvSpPr>
        <p:spPr>
          <a:xfrm>
            <a:off x="972384" y="4075682"/>
            <a:ext cx="6333490" cy="998219"/>
          </a:xfrm>
          <a:prstGeom prst="rect">
            <a:avLst/>
          </a:prstGeom>
        </p:spPr>
        <p:txBody>
          <a:bodyPr vert="horz" wrap="square" lIns="0" tIns="12700" rIns="0" bIns="0" rtlCol="0">
            <a:spAutoFit/>
          </a:bodyPr>
          <a:lstStyle/>
          <a:p>
            <a:pPr marL="12700" marR="5080">
              <a:lnSpc>
                <a:spcPct val="113900"/>
              </a:lnSpc>
              <a:spcBef>
                <a:spcPts val="100"/>
              </a:spcBef>
            </a:pPr>
            <a:r>
              <a:rPr sz="2800" b="1" spc="-5" dirty="0">
                <a:latin typeface="Arial"/>
                <a:cs typeface="Arial"/>
              </a:rPr>
              <a:t>REMEMBER: </a:t>
            </a:r>
            <a:r>
              <a:rPr sz="2800" spc="-5" dirty="0">
                <a:latin typeface="Arial MT"/>
                <a:cs typeface="Arial MT"/>
              </a:rPr>
              <a:t>The </a:t>
            </a:r>
            <a:r>
              <a:rPr sz="2800" spc="-40" dirty="0">
                <a:latin typeface="Arial MT"/>
                <a:cs typeface="Arial MT"/>
              </a:rPr>
              <a:t>Tactical </a:t>
            </a:r>
            <a:r>
              <a:rPr sz="2800" dirty="0">
                <a:latin typeface="Arial MT"/>
                <a:cs typeface="Arial MT"/>
              </a:rPr>
              <a:t>Situation </a:t>
            </a:r>
            <a:r>
              <a:rPr sz="2800" spc="5" dirty="0">
                <a:latin typeface="Arial MT"/>
                <a:cs typeface="Arial MT"/>
              </a:rPr>
              <a:t> </a:t>
            </a:r>
            <a:r>
              <a:rPr sz="2800" dirty="0">
                <a:latin typeface="Arial MT"/>
                <a:cs typeface="Arial MT"/>
              </a:rPr>
              <a:t>could</a:t>
            </a:r>
            <a:r>
              <a:rPr sz="2800" spc="-10" dirty="0">
                <a:latin typeface="Arial MT"/>
                <a:cs typeface="Arial MT"/>
              </a:rPr>
              <a:t> </a:t>
            </a:r>
            <a:r>
              <a:rPr sz="2800" b="1" spc="-5" dirty="0">
                <a:solidFill>
                  <a:srgbClr val="CD9146"/>
                </a:solidFill>
                <a:latin typeface="Arial"/>
                <a:cs typeface="Arial"/>
              </a:rPr>
              <a:t>REVERT</a:t>
            </a:r>
            <a:r>
              <a:rPr sz="2800" b="1" spc="-15" dirty="0">
                <a:solidFill>
                  <a:srgbClr val="CD9146"/>
                </a:solidFill>
                <a:latin typeface="Arial"/>
                <a:cs typeface="Arial"/>
              </a:rPr>
              <a:t> </a:t>
            </a:r>
            <a:r>
              <a:rPr sz="2800" dirty="0">
                <a:latin typeface="Arial MT"/>
                <a:cs typeface="Arial MT"/>
              </a:rPr>
              <a:t>back</a:t>
            </a:r>
            <a:r>
              <a:rPr sz="2800" spc="-15" dirty="0">
                <a:latin typeface="Arial MT"/>
                <a:cs typeface="Arial MT"/>
              </a:rPr>
              <a:t> </a:t>
            </a:r>
            <a:r>
              <a:rPr sz="2800" dirty="0">
                <a:latin typeface="Arial MT"/>
                <a:cs typeface="Arial MT"/>
              </a:rPr>
              <a:t>to</a:t>
            </a:r>
            <a:r>
              <a:rPr sz="2800" spc="-10" dirty="0">
                <a:latin typeface="Arial MT"/>
                <a:cs typeface="Arial MT"/>
              </a:rPr>
              <a:t> </a:t>
            </a:r>
            <a:r>
              <a:rPr sz="2800" spc="-5" dirty="0">
                <a:latin typeface="Arial MT"/>
                <a:cs typeface="Arial MT"/>
              </a:rPr>
              <a:t>CUF </a:t>
            </a:r>
            <a:r>
              <a:rPr sz="2800" dirty="0">
                <a:latin typeface="Arial MT"/>
                <a:cs typeface="Arial MT"/>
              </a:rPr>
              <a:t>at</a:t>
            </a:r>
            <a:r>
              <a:rPr sz="2800" spc="-10" dirty="0">
                <a:latin typeface="Arial MT"/>
                <a:cs typeface="Arial MT"/>
              </a:rPr>
              <a:t> </a:t>
            </a:r>
            <a:r>
              <a:rPr sz="2800" dirty="0">
                <a:latin typeface="Arial MT"/>
                <a:cs typeface="Arial MT"/>
              </a:rPr>
              <a:t>any</a:t>
            </a:r>
            <a:r>
              <a:rPr sz="2800" spc="-10" dirty="0">
                <a:latin typeface="Arial MT"/>
                <a:cs typeface="Arial MT"/>
              </a:rPr>
              <a:t> </a:t>
            </a:r>
            <a:r>
              <a:rPr sz="2800" spc="-5" dirty="0">
                <a:latin typeface="Arial MT"/>
                <a:cs typeface="Arial MT"/>
              </a:rPr>
              <a:t>time</a:t>
            </a:r>
            <a:endParaRPr sz="2800">
              <a:latin typeface="Arial MT"/>
              <a:cs typeface="Arial MT"/>
            </a:endParaRPr>
          </a:p>
        </p:txBody>
      </p:sp>
      <p:sp>
        <p:nvSpPr>
          <p:cNvPr id="10" name="object 10"/>
          <p:cNvSpPr txBox="1"/>
          <p:nvPr/>
        </p:nvSpPr>
        <p:spPr>
          <a:xfrm>
            <a:off x="931461" y="1994648"/>
            <a:ext cx="6668770" cy="1484630"/>
          </a:xfrm>
          <a:prstGeom prst="rect">
            <a:avLst/>
          </a:prstGeom>
        </p:spPr>
        <p:txBody>
          <a:bodyPr vert="horz" wrap="square" lIns="0" tIns="12065" rIns="0" bIns="0" rtlCol="0">
            <a:spAutoFit/>
          </a:bodyPr>
          <a:lstStyle/>
          <a:p>
            <a:pPr marL="12700" marR="5080">
              <a:lnSpc>
                <a:spcPct val="113999"/>
              </a:lnSpc>
              <a:spcBef>
                <a:spcPts val="95"/>
              </a:spcBef>
            </a:pPr>
            <a:r>
              <a:rPr sz="2800" spc="-5" dirty="0">
                <a:latin typeface="Arial MT"/>
                <a:cs typeface="Arial MT"/>
              </a:rPr>
              <a:t>After </a:t>
            </a:r>
            <a:r>
              <a:rPr sz="2800" b="1" spc="-5" dirty="0">
                <a:latin typeface="Arial"/>
                <a:cs typeface="Arial"/>
              </a:rPr>
              <a:t>CARE UNDER FIRE (CUF)</a:t>
            </a:r>
            <a:r>
              <a:rPr sz="2800" spc="-5" dirty="0">
                <a:latin typeface="Arial MT"/>
                <a:cs typeface="Arial MT"/>
              </a:rPr>
              <a:t>, </a:t>
            </a:r>
            <a:r>
              <a:rPr sz="2800" dirty="0">
                <a:latin typeface="Arial MT"/>
                <a:cs typeface="Arial MT"/>
              </a:rPr>
              <a:t>conduct </a:t>
            </a:r>
            <a:r>
              <a:rPr sz="2800" spc="-765" dirty="0">
                <a:latin typeface="Arial MT"/>
                <a:cs typeface="Arial MT"/>
              </a:rPr>
              <a:t> </a:t>
            </a:r>
            <a:r>
              <a:rPr sz="2800" dirty="0">
                <a:latin typeface="Arial MT"/>
                <a:cs typeface="Arial MT"/>
              </a:rPr>
              <a:t>more deliberate assessments and care </a:t>
            </a:r>
            <a:r>
              <a:rPr sz="2800" spc="5" dirty="0">
                <a:latin typeface="Arial MT"/>
                <a:cs typeface="Arial MT"/>
              </a:rPr>
              <a:t> </a:t>
            </a:r>
            <a:r>
              <a:rPr sz="2800" dirty="0">
                <a:latin typeface="Arial MT"/>
                <a:cs typeface="Arial MT"/>
              </a:rPr>
              <a:t>following</a:t>
            </a:r>
            <a:r>
              <a:rPr sz="2800" spc="-5" dirty="0">
                <a:latin typeface="Arial MT"/>
                <a:cs typeface="Arial MT"/>
              </a:rPr>
              <a:t> </a:t>
            </a:r>
            <a:r>
              <a:rPr sz="2800" dirty="0">
                <a:latin typeface="Arial MT"/>
                <a:cs typeface="Arial MT"/>
              </a:rPr>
              <a:t>the</a:t>
            </a:r>
            <a:r>
              <a:rPr sz="2800" spc="-20" dirty="0">
                <a:latin typeface="Arial MT"/>
                <a:cs typeface="Arial MT"/>
              </a:rPr>
              <a:t> </a:t>
            </a:r>
            <a:r>
              <a:rPr sz="2800" b="1" dirty="0">
                <a:solidFill>
                  <a:srgbClr val="CD9146"/>
                </a:solidFill>
                <a:latin typeface="Arial"/>
                <a:cs typeface="Arial"/>
              </a:rPr>
              <a:t>MARCH</a:t>
            </a:r>
            <a:r>
              <a:rPr sz="2800" b="1" spc="10" dirty="0">
                <a:solidFill>
                  <a:srgbClr val="CD9146"/>
                </a:solidFill>
                <a:latin typeface="Arial"/>
                <a:cs typeface="Arial"/>
              </a:rPr>
              <a:t> </a:t>
            </a:r>
            <a:r>
              <a:rPr sz="2800" b="1" spc="-95" dirty="0">
                <a:solidFill>
                  <a:srgbClr val="CD9146"/>
                </a:solidFill>
                <a:latin typeface="Arial"/>
                <a:cs typeface="Arial"/>
              </a:rPr>
              <a:t>PAWS</a:t>
            </a:r>
            <a:r>
              <a:rPr sz="2800" b="1" spc="-35" dirty="0">
                <a:solidFill>
                  <a:srgbClr val="CD9146"/>
                </a:solidFill>
                <a:latin typeface="Arial"/>
                <a:cs typeface="Arial"/>
              </a:rPr>
              <a:t> </a:t>
            </a:r>
            <a:r>
              <a:rPr sz="2800" dirty="0">
                <a:latin typeface="Arial MT"/>
                <a:cs typeface="Arial MT"/>
              </a:rPr>
              <a:t>sequence</a:t>
            </a:r>
            <a:endParaRPr sz="2800">
              <a:latin typeface="Arial MT"/>
              <a:cs typeface="Arial MT"/>
            </a:endParaRPr>
          </a:p>
        </p:txBody>
      </p:sp>
      <p:sp>
        <p:nvSpPr>
          <p:cNvPr id="11" name="object 11"/>
          <p:cNvSpPr/>
          <p:nvPr/>
        </p:nvSpPr>
        <p:spPr>
          <a:xfrm>
            <a:off x="1040128" y="3814571"/>
            <a:ext cx="6325235" cy="0"/>
          </a:xfrm>
          <a:custGeom>
            <a:avLst/>
            <a:gdLst/>
            <a:ahLst/>
            <a:cxnLst/>
            <a:rect l="l" t="t" r="r" b="b"/>
            <a:pathLst>
              <a:path w="6325234">
                <a:moveTo>
                  <a:pt x="6324714" y="0"/>
                </a:moveTo>
                <a:lnTo>
                  <a:pt x="0" y="0"/>
                </a:lnTo>
              </a:path>
            </a:pathLst>
          </a:custGeom>
          <a:ln w="38100">
            <a:solidFill>
              <a:srgbClr val="888888"/>
            </a:solidFill>
            <a:prstDash val="dot"/>
          </a:ln>
        </p:spPr>
        <p:txBody>
          <a:bodyPr wrap="square" lIns="0" tIns="0" rIns="0" bIns="0" rtlCol="0"/>
          <a:lstStyle/>
          <a:p>
            <a:endParaRP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437765" algn="l"/>
              </a:tabLst>
            </a:pPr>
            <a:r>
              <a:rPr spc="-5" dirty="0">
                <a:solidFill>
                  <a:srgbClr val="767070"/>
                </a:solidFill>
              </a:rPr>
              <a:t>#TCCC-CPP-PPT-04-01</a:t>
            </a:r>
            <a:r>
              <a:rPr spc="330" dirty="0">
                <a:solidFill>
                  <a:srgbClr val="767070"/>
                </a:solidFill>
              </a:rPr>
              <a:t> </a:t>
            </a:r>
            <a:r>
              <a:rPr spc="-5" dirty="0">
                <a:solidFill>
                  <a:srgbClr val="767070"/>
                </a:solidFill>
              </a:rPr>
              <a:t>08</a:t>
            </a:r>
            <a:r>
              <a:rPr spc="15" dirty="0">
                <a:solidFill>
                  <a:srgbClr val="767070"/>
                </a:solidFill>
              </a:rPr>
              <a:t> </a:t>
            </a:r>
            <a:r>
              <a:rPr spc="-5" dirty="0">
                <a:solidFill>
                  <a:srgbClr val="767070"/>
                </a:solidFill>
              </a:rPr>
              <a:t>AUG</a:t>
            </a:r>
            <a:r>
              <a:rPr spc="5" dirty="0">
                <a:solidFill>
                  <a:srgbClr val="767070"/>
                </a:solidFill>
              </a:rPr>
              <a:t> </a:t>
            </a:r>
            <a:r>
              <a:rPr spc="-5" dirty="0">
                <a:solidFill>
                  <a:srgbClr val="767070"/>
                </a:solidFill>
              </a:rPr>
              <a:t>23	</a:t>
            </a:r>
            <a:fld id="{81D60167-4931-47E6-BA6A-407CBD079E47}" type="slidenum">
              <a:rPr sz="1200" dirty="0">
                <a:solidFill>
                  <a:srgbClr val="767070"/>
                </a:solidFill>
              </a:rPr>
              <a:t>5</a:t>
            </a:fld>
            <a:endParaRPr sz="1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67070"/>
                </a:solidFill>
                <a:latin typeface="Arial"/>
                <a:cs typeface="Arial"/>
              </a:rPr>
              <a:t>Module 4:</a:t>
            </a:r>
            <a:r>
              <a:rPr sz="2000" b="1" spc="-15" dirty="0">
                <a:solidFill>
                  <a:srgbClr val="767070"/>
                </a:solidFill>
                <a:latin typeface="Arial"/>
                <a:cs typeface="Arial"/>
              </a:rPr>
              <a:t> </a:t>
            </a:r>
            <a:r>
              <a:rPr sz="2000" b="1" spc="-5" dirty="0">
                <a:solidFill>
                  <a:srgbClr val="767070"/>
                </a:solidFill>
                <a:latin typeface="Arial"/>
                <a:cs typeface="Arial"/>
              </a:rPr>
              <a:t>Principles</a:t>
            </a:r>
            <a:r>
              <a:rPr sz="2000" b="1" spc="-20" dirty="0">
                <a:solidFill>
                  <a:srgbClr val="767070"/>
                </a:solidFill>
                <a:latin typeface="Arial"/>
                <a:cs typeface="Arial"/>
              </a:rPr>
              <a:t> </a:t>
            </a:r>
            <a:r>
              <a:rPr sz="2000" b="1" spc="-5" dirty="0">
                <a:solidFill>
                  <a:srgbClr val="767070"/>
                </a:solidFill>
                <a:latin typeface="Arial"/>
                <a:cs typeface="Arial"/>
              </a:rPr>
              <a:t>and</a:t>
            </a:r>
            <a:r>
              <a:rPr sz="2000" b="1" spc="-80" dirty="0">
                <a:solidFill>
                  <a:srgbClr val="767070"/>
                </a:solidFill>
                <a:latin typeface="Arial"/>
                <a:cs typeface="Arial"/>
              </a:rPr>
              <a:t> </a:t>
            </a:r>
            <a:r>
              <a:rPr sz="2000" b="1" spc="-5" dirty="0">
                <a:solidFill>
                  <a:srgbClr val="767070"/>
                </a:solidFill>
                <a:latin typeface="Arial"/>
                <a:cs typeface="Arial"/>
              </a:rPr>
              <a:t>Application</a:t>
            </a:r>
            <a:r>
              <a:rPr sz="2000" b="1" dirty="0">
                <a:solidFill>
                  <a:srgbClr val="767070"/>
                </a:solidFill>
                <a:latin typeface="Arial"/>
                <a:cs typeface="Arial"/>
              </a:rPr>
              <a:t> </a:t>
            </a:r>
            <a:r>
              <a:rPr sz="2000" b="1" spc="-5" dirty="0">
                <a:solidFill>
                  <a:srgbClr val="767070"/>
                </a:solidFill>
                <a:latin typeface="Arial"/>
                <a:cs typeface="Arial"/>
              </a:rPr>
              <a:t>of</a:t>
            </a:r>
            <a:r>
              <a:rPr sz="2000" b="1" spc="-10" dirty="0">
                <a:solidFill>
                  <a:srgbClr val="767070"/>
                </a:solidFill>
                <a:latin typeface="Arial"/>
                <a:cs typeface="Arial"/>
              </a:rPr>
              <a:t> TFC</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xfrm>
            <a:off x="2120773" y="793877"/>
            <a:ext cx="7950834" cy="1068070"/>
          </a:xfrm>
          <a:prstGeom prst="rect">
            <a:avLst/>
          </a:prstGeom>
        </p:spPr>
        <p:txBody>
          <a:bodyPr vert="horz" wrap="square" lIns="0" tIns="74295" rIns="0" bIns="0" rtlCol="0">
            <a:spAutoFit/>
          </a:bodyPr>
          <a:lstStyle/>
          <a:p>
            <a:pPr marL="2603500" marR="5080" indent="-2591435">
              <a:lnSpc>
                <a:spcPts val="3890"/>
              </a:lnSpc>
              <a:spcBef>
                <a:spcPts val="585"/>
              </a:spcBef>
            </a:pPr>
            <a:r>
              <a:rPr spc="-40" dirty="0">
                <a:solidFill>
                  <a:srgbClr val="000000"/>
                </a:solidFill>
              </a:rPr>
              <a:t>CASUALTY </a:t>
            </a:r>
            <a:r>
              <a:rPr spc="-20" dirty="0"/>
              <a:t>REMOVAL/EXTRACTION </a:t>
            </a:r>
            <a:r>
              <a:rPr spc="-990" dirty="0"/>
              <a:t> </a:t>
            </a:r>
            <a:r>
              <a:rPr dirty="0">
                <a:solidFill>
                  <a:srgbClr val="000000"/>
                </a:solidFill>
              </a:rPr>
              <a:t>PRINCIPLES</a:t>
            </a:r>
          </a:p>
        </p:txBody>
      </p:sp>
      <p:pic>
        <p:nvPicPr>
          <p:cNvPr id="5" name="object 5"/>
          <p:cNvPicPr/>
          <p:nvPr/>
        </p:nvPicPr>
        <p:blipFill>
          <a:blip r:embed="rId4" cstate="print"/>
          <a:stretch>
            <a:fillRect/>
          </a:stretch>
        </p:blipFill>
        <p:spPr>
          <a:xfrm>
            <a:off x="197358" y="1027176"/>
            <a:ext cx="5898629" cy="4803647"/>
          </a:xfrm>
          <a:prstGeom prst="rect">
            <a:avLst/>
          </a:prstGeom>
        </p:spPr>
      </p:pic>
      <p:sp>
        <p:nvSpPr>
          <p:cNvPr id="6" name="object 6"/>
          <p:cNvSpPr txBox="1"/>
          <p:nvPr/>
        </p:nvSpPr>
        <p:spPr>
          <a:xfrm>
            <a:off x="2333344" y="2225522"/>
            <a:ext cx="8924290" cy="4306570"/>
          </a:xfrm>
          <a:prstGeom prst="rect">
            <a:avLst/>
          </a:prstGeom>
        </p:spPr>
        <p:txBody>
          <a:bodyPr vert="horz" wrap="square" lIns="0" tIns="12700" rIns="0" bIns="0" rtlCol="0">
            <a:spAutoFit/>
          </a:bodyPr>
          <a:lstStyle/>
          <a:p>
            <a:pPr marL="4041140">
              <a:lnSpc>
                <a:spcPts val="2155"/>
              </a:lnSpc>
              <a:spcBef>
                <a:spcPts val="100"/>
              </a:spcBef>
            </a:pPr>
            <a:r>
              <a:rPr sz="1800" b="1" spc="-5" dirty="0">
                <a:latin typeface="Arial"/>
                <a:cs typeface="Arial"/>
              </a:rPr>
              <a:t>PRINCIPLE</a:t>
            </a:r>
            <a:r>
              <a:rPr sz="1800" b="1" spc="-45" dirty="0">
                <a:latin typeface="Arial"/>
                <a:cs typeface="Arial"/>
              </a:rPr>
              <a:t> </a:t>
            </a:r>
            <a:r>
              <a:rPr sz="1800" b="1" dirty="0">
                <a:latin typeface="Arial"/>
                <a:cs typeface="Arial"/>
              </a:rPr>
              <a:t>1:</a:t>
            </a:r>
            <a:endParaRPr sz="1800">
              <a:latin typeface="Arial"/>
              <a:cs typeface="Arial"/>
            </a:endParaRPr>
          </a:p>
          <a:p>
            <a:pPr marL="4041140">
              <a:lnSpc>
                <a:spcPts val="2515"/>
              </a:lnSpc>
            </a:pPr>
            <a:r>
              <a:rPr sz="2100" b="1" spc="-5" dirty="0">
                <a:solidFill>
                  <a:srgbClr val="CD9146"/>
                </a:solidFill>
                <a:latin typeface="Arial"/>
                <a:cs typeface="Arial"/>
              </a:rPr>
              <a:t>SAFETY</a:t>
            </a:r>
            <a:r>
              <a:rPr sz="2100" b="1" spc="-50" dirty="0">
                <a:solidFill>
                  <a:srgbClr val="CD9146"/>
                </a:solidFill>
                <a:latin typeface="Arial"/>
                <a:cs typeface="Arial"/>
              </a:rPr>
              <a:t> </a:t>
            </a:r>
            <a:r>
              <a:rPr sz="2100" dirty="0">
                <a:latin typeface="Arial MT"/>
                <a:cs typeface="Arial MT"/>
              </a:rPr>
              <a:t>is</a:t>
            </a:r>
            <a:r>
              <a:rPr sz="2100" spc="-20" dirty="0">
                <a:latin typeface="Arial MT"/>
                <a:cs typeface="Arial MT"/>
              </a:rPr>
              <a:t> </a:t>
            </a:r>
            <a:r>
              <a:rPr sz="2100" spc="-5" dirty="0">
                <a:latin typeface="Arial MT"/>
                <a:cs typeface="Arial MT"/>
              </a:rPr>
              <a:t>critical</a:t>
            </a:r>
            <a:endParaRPr sz="2100">
              <a:latin typeface="Arial MT"/>
              <a:cs typeface="Arial MT"/>
            </a:endParaRPr>
          </a:p>
          <a:p>
            <a:pPr marL="4041140">
              <a:lnSpc>
                <a:spcPts val="2155"/>
              </a:lnSpc>
              <a:spcBef>
                <a:spcPts val="1605"/>
              </a:spcBef>
            </a:pPr>
            <a:r>
              <a:rPr sz="1800" b="1" spc="-5" dirty="0">
                <a:latin typeface="Arial"/>
                <a:cs typeface="Arial"/>
              </a:rPr>
              <a:t>PRINCIPLE</a:t>
            </a:r>
            <a:r>
              <a:rPr sz="1800" b="1" spc="-45" dirty="0">
                <a:latin typeface="Arial"/>
                <a:cs typeface="Arial"/>
              </a:rPr>
              <a:t> </a:t>
            </a:r>
            <a:r>
              <a:rPr sz="1800" b="1" dirty="0">
                <a:latin typeface="Arial"/>
                <a:cs typeface="Arial"/>
              </a:rPr>
              <a:t>2:</a:t>
            </a:r>
            <a:endParaRPr sz="1800">
              <a:latin typeface="Arial"/>
              <a:cs typeface="Arial"/>
            </a:endParaRPr>
          </a:p>
          <a:p>
            <a:pPr marL="4041140" marR="5080">
              <a:lnSpc>
                <a:spcPts val="2520"/>
              </a:lnSpc>
              <a:spcBef>
                <a:spcPts val="85"/>
              </a:spcBef>
            </a:pPr>
            <a:r>
              <a:rPr sz="2100" b="1" dirty="0">
                <a:solidFill>
                  <a:srgbClr val="CD9146"/>
                </a:solidFill>
                <a:latin typeface="Arial"/>
                <a:cs typeface="Arial"/>
              </a:rPr>
              <a:t>MARCH</a:t>
            </a:r>
            <a:r>
              <a:rPr sz="2100" b="1" spc="-20" dirty="0">
                <a:solidFill>
                  <a:srgbClr val="CD9146"/>
                </a:solidFill>
                <a:latin typeface="Arial"/>
                <a:cs typeface="Arial"/>
              </a:rPr>
              <a:t> </a:t>
            </a:r>
            <a:r>
              <a:rPr sz="2100" spc="-5" dirty="0">
                <a:latin typeface="Arial MT"/>
                <a:cs typeface="Arial MT"/>
              </a:rPr>
              <a:t>still</a:t>
            </a:r>
            <a:r>
              <a:rPr sz="2100" spc="-20" dirty="0">
                <a:latin typeface="Arial MT"/>
                <a:cs typeface="Arial MT"/>
              </a:rPr>
              <a:t> </a:t>
            </a:r>
            <a:r>
              <a:rPr sz="2100" spc="-5" dirty="0">
                <a:latin typeface="Arial MT"/>
                <a:cs typeface="Arial MT"/>
              </a:rPr>
              <a:t>applies.</a:t>
            </a:r>
            <a:r>
              <a:rPr sz="2100" spc="-15" dirty="0">
                <a:latin typeface="Arial MT"/>
                <a:cs typeface="Arial MT"/>
              </a:rPr>
              <a:t> </a:t>
            </a:r>
            <a:r>
              <a:rPr sz="2100" spc="-5" dirty="0">
                <a:latin typeface="Arial MT"/>
                <a:cs typeface="Arial MT"/>
              </a:rPr>
              <a:t>If</a:t>
            </a:r>
            <a:r>
              <a:rPr sz="2100" spc="5" dirty="0">
                <a:latin typeface="Arial MT"/>
                <a:cs typeface="Arial MT"/>
              </a:rPr>
              <a:t> </a:t>
            </a:r>
            <a:r>
              <a:rPr sz="2100" spc="-5" dirty="0">
                <a:latin typeface="Arial MT"/>
                <a:cs typeface="Arial MT"/>
              </a:rPr>
              <a:t>possible,</a:t>
            </a:r>
            <a:r>
              <a:rPr sz="2100" spc="-20" dirty="0">
                <a:latin typeface="Arial MT"/>
                <a:cs typeface="Arial MT"/>
              </a:rPr>
              <a:t> </a:t>
            </a:r>
            <a:r>
              <a:rPr sz="2100" dirty="0">
                <a:latin typeface="Arial MT"/>
                <a:cs typeface="Arial MT"/>
              </a:rPr>
              <a:t>you</a:t>
            </a:r>
            <a:r>
              <a:rPr sz="2100" spc="-20" dirty="0">
                <a:latin typeface="Arial MT"/>
                <a:cs typeface="Arial MT"/>
              </a:rPr>
              <a:t> </a:t>
            </a:r>
            <a:r>
              <a:rPr sz="2100" dirty="0">
                <a:latin typeface="Arial MT"/>
                <a:cs typeface="Arial MT"/>
              </a:rPr>
              <a:t>may </a:t>
            </a:r>
            <a:r>
              <a:rPr sz="2100" spc="-570" dirty="0">
                <a:latin typeface="Arial MT"/>
                <a:cs typeface="Arial MT"/>
              </a:rPr>
              <a:t> </a:t>
            </a:r>
            <a:r>
              <a:rPr sz="2100" dirty="0">
                <a:latin typeface="Arial MT"/>
                <a:cs typeface="Arial MT"/>
              </a:rPr>
              <a:t>want </a:t>
            </a:r>
            <a:r>
              <a:rPr sz="2100" spc="-5" dirty="0">
                <a:latin typeface="Arial MT"/>
                <a:cs typeface="Arial MT"/>
              </a:rPr>
              <a:t>to initiate lifesaving measures (e.g., </a:t>
            </a:r>
            <a:r>
              <a:rPr sz="2100" spc="-570" dirty="0">
                <a:latin typeface="Arial MT"/>
                <a:cs typeface="Arial MT"/>
              </a:rPr>
              <a:t> </a:t>
            </a:r>
            <a:r>
              <a:rPr sz="2100" spc="-5" dirty="0">
                <a:latin typeface="Arial MT"/>
                <a:cs typeface="Arial MT"/>
              </a:rPr>
              <a:t>applying </a:t>
            </a:r>
            <a:r>
              <a:rPr sz="2100" dirty="0">
                <a:latin typeface="Arial MT"/>
                <a:cs typeface="Arial MT"/>
              </a:rPr>
              <a:t>a TQ </a:t>
            </a:r>
            <a:r>
              <a:rPr sz="2100" spc="-5" dirty="0">
                <a:latin typeface="Arial MT"/>
                <a:cs typeface="Arial MT"/>
              </a:rPr>
              <a:t>before extraction) and </a:t>
            </a:r>
            <a:r>
              <a:rPr sz="2100" dirty="0">
                <a:latin typeface="Arial MT"/>
                <a:cs typeface="Arial MT"/>
              </a:rPr>
              <a:t> </a:t>
            </a:r>
            <a:r>
              <a:rPr sz="2100" spc="-5" dirty="0">
                <a:latin typeface="Arial MT"/>
                <a:cs typeface="Arial MT"/>
              </a:rPr>
              <a:t>continuously</a:t>
            </a:r>
            <a:r>
              <a:rPr sz="2100" spc="-20" dirty="0">
                <a:latin typeface="Arial MT"/>
                <a:cs typeface="Arial MT"/>
              </a:rPr>
              <a:t> </a:t>
            </a:r>
            <a:r>
              <a:rPr sz="2100" spc="-5" dirty="0">
                <a:latin typeface="Arial MT"/>
                <a:cs typeface="Arial MT"/>
              </a:rPr>
              <a:t>monitor</a:t>
            </a:r>
            <a:r>
              <a:rPr sz="2100" spc="-15" dirty="0">
                <a:latin typeface="Arial MT"/>
                <a:cs typeface="Arial MT"/>
              </a:rPr>
              <a:t> </a:t>
            </a:r>
            <a:r>
              <a:rPr sz="2100" spc="-5" dirty="0">
                <a:latin typeface="Arial MT"/>
                <a:cs typeface="Arial MT"/>
              </a:rPr>
              <a:t>the</a:t>
            </a:r>
            <a:r>
              <a:rPr sz="2100" spc="-10" dirty="0">
                <a:latin typeface="Arial MT"/>
                <a:cs typeface="Arial MT"/>
              </a:rPr>
              <a:t> </a:t>
            </a:r>
            <a:r>
              <a:rPr sz="2100" spc="-5" dirty="0">
                <a:latin typeface="Arial MT"/>
                <a:cs typeface="Arial MT"/>
              </a:rPr>
              <a:t>casualty</a:t>
            </a:r>
            <a:endParaRPr sz="2100">
              <a:latin typeface="Arial MT"/>
              <a:cs typeface="Arial MT"/>
            </a:endParaRPr>
          </a:p>
          <a:p>
            <a:pPr marL="4041140">
              <a:lnSpc>
                <a:spcPts val="2155"/>
              </a:lnSpc>
              <a:spcBef>
                <a:spcPts val="1520"/>
              </a:spcBef>
            </a:pPr>
            <a:r>
              <a:rPr sz="1800" b="1" spc="-5" dirty="0">
                <a:latin typeface="Arial"/>
                <a:cs typeface="Arial"/>
              </a:rPr>
              <a:t>PRINCIPLE</a:t>
            </a:r>
            <a:r>
              <a:rPr sz="1800" b="1" spc="-40" dirty="0">
                <a:latin typeface="Arial"/>
                <a:cs typeface="Arial"/>
              </a:rPr>
              <a:t> </a:t>
            </a:r>
            <a:r>
              <a:rPr sz="1800" b="1" dirty="0">
                <a:latin typeface="Arial"/>
                <a:cs typeface="Arial"/>
              </a:rPr>
              <a:t>3:</a:t>
            </a:r>
            <a:endParaRPr sz="1800">
              <a:latin typeface="Arial"/>
              <a:cs typeface="Arial"/>
            </a:endParaRPr>
          </a:p>
          <a:p>
            <a:pPr marL="4041140">
              <a:lnSpc>
                <a:spcPts val="2515"/>
              </a:lnSpc>
            </a:pPr>
            <a:r>
              <a:rPr sz="2100" b="1" spc="-5" dirty="0">
                <a:solidFill>
                  <a:srgbClr val="CD9146"/>
                </a:solidFill>
                <a:latin typeface="Arial"/>
                <a:cs typeface="Arial"/>
              </a:rPr>
              <a:t>TRAINING</a:t>
            </a:r>
            <a:endParaRPr sz="2100">
              <a:latin typeface="Arial"/>
              <a:cs typeface="Arial"/>
            </a:endParaRPr>
          </a:p>
          <a:p>
            <a:pPr>
              <a:lnSpc>
                <a:spcPct val="100000"/>
              </a:lnSpc>
            </a:pPr>
            <a:endParaRPr sz="2300">
              <a:latin typeface="Arial"/>
              <a:cs typeface="Arial"/>
            </a:endParaRPr>
          </a:p>
          <a:p>
            <a:pPr marR="1346200" algn="ctr">
              <a:lnSpc>
                <a:spcPct val="100000"/>
              </a:lnSpc>
              <a:spcBef>
                <a:spcPts val="1470"/>
              </a:spcBef>
            </a:pPr>
            <a:r>
              <a:rPr sz="2000" i="1" spc="-5" dirty="0">
                <a:latin typeface="Arial"/>
                <a:cs typeface="Arial"/>
              </a:rPr>
              <a:t>Extractions</a:t>
            </a:r>
            <a:r>
              <a:rPr sz="2000" i="1" spc="-10" dirty="0">
                <a:latin typeface="Arial"/>
                <a:cs typeface="Arial"/>
              </a:rPr>
              <a:t> </a:t>
            </a:r>
            <a:r>
              <a:rPr sz="2000" i="1" spc="-5" dirty="0">
                <a:latin typeface="Arial"/>
                <a:cs typeface="Arial"/>
              </a:rPr>
              <a:t>will</a:t>
            </a:r>
            <a:r>
              <a:rPr sz="2000" i="1" spc="20" dirty="0">
                <a:latin typeface="Arial"/>
                <a:cs typeface="Arial"/>
              </a:rPr>
              <a:t> </a:t>
            </a:r>
            <a:r>
              <a:rPr sz="2000" i="1" spc="-5" dirty="0">
                <a:latin typeface="Arial"/>
                <a:cs typeface="Arial"/>
              </a:rPr>
              <a:t>vary</a:t>
            </a:r>
            <a:r>
              <a:rPr sz="2000" i="1" spc="-10" dirty="0">
                <a:latin typeface="Arial"/>
                <a:cs typeface="Arial"/>
              </a:rPr>
              <a:t> </a:t>
            </a:r>
            <a:r>
              <a:rPr sz="2000" i="1" spc="-5" dirty="0">
                <a:latin typeface="Arial"/>
                <a:cs typeface="Arial"/>
              </a:rPr>
              <a:t>based</a:t>
            </a:r>
            <a:r>
              <a:rPr sz="2000" i="1" dirty="0">
                <a:latin typeface="Arial"/>
                <a:cs typeface="Arial"/>
              </a:rPr>
              <a:t> </a:t>
            </a:r>
            <a:r>
              <a:rPr sz="2000" i="1" spc="-5" dirty="0">
                <a:latin typeface="Arial"/>
                <a:cs typeface="Arial"/>
              </a:rPr>
              <a:t>on the</a:t>
            </a:r>
            <a:r>
              <a:rPr sz="2000" i="1" spc="-10" dirty="0">
                <a:latin typeface="Arial"/>
                <a:cs typeface="Arial"/>
              </a:rPr>
              <a:t> </a:t>
            </a:r>
            <a:r>
              <a:rPr sz="2000" b="1" i="1" spc="-5" dirty="0">
                <a:solidFill>
                  <a:srgbClr val="CD9146"/>
                </a:solidFill>
                <a:latin typeface="Arial"/>
                <a:cs typeface="Arial"/>
              </a:rPr>
              <a:t>UNIT</a:t>
            </a:r>
            <a:r>
              <a:rPr sz="2000" i="1" spc="-5" dirty="0">
                <a:latin typeface="Arial"/>
                <a:cs typeface="Arial"/>
              </a:rPr>
              <a:t>,</a:t>
            </a:r>
            <a:r>
              <a:rPr sz="2000" i="1" spc="10" dirty="0">
                <a:latin typeface="Arial"/>
                <a:cs typeface="Arial"/>
              </a:rPr>
              <a:t> </a:t>
            </a:r>
            <a:r>
              <a:rPr sz="2000" b="1" i="1" spc="-5" dirty="0">
                <a:solidFill>
                  <a:srgbClr val="CD9146"/>
                </a:solidFill>
                <a:latin typeface="Arial"/>
                <a:cs typeface="Arial"/>
              </a:rPr>
              <a:t>MISSION</a:t>
            </a:r>
            <a:r>
              <a:rPr sz="2000" i="1" spc="-5" dirty="0">
                <a:latin typeface="Arial"/>
                <a:cs typeface="Arial"/>
              </a:rPr>
              <a:t>,</a:t>
            </a:r>
            <a:r>
              <a:rPr sz="2000" i="1" spc="-10" dirty="0">
                <a:latin typeface="Arial"/>
                <a:cs typeface="Arial"/>
              </a:rPr>
              <a:t> </a:t>
            </a:r>
            <a:r>
              <a:rPr sz="2000" i="1" spc="-5" dirty="0">
                <a:latin typeface="Arial"/>
                <a:cs typeface="Arial"/>
              </a:rPr>
              <a:t>and</a:t>
            </a:r>
            <a:r>
              <a:rPr sz="2000" i="1" dirty="0">
                <a:latin typeface="Arial"/>
                <a:cs typeface="Arial"/>
              </a:rPr>
              <a:t> </a:t>
            </a:r>
            <a:r>
              <a:rPr sz="2000" b="1" i="1" spc="-5" dirty="0">
                <a:solidFill>
                  <a:srgbClr val="CD9146"/>
                </a:solidFill>
                <a:latin typeface="Arial"/>
                <a:cs typeface="Arial"/>
              </a:rPr>
              <a:t>VEHICLES</a:t>
            </a:r>
            <a:endParaRPr sz="2000">
              <a:latin typeface="Arial"/>
              <a:cs typeface="Arial"/>
            </a:endParaRPr>
          </a:p>
          <a:p>
            <a:pPr marR="1347470" algn="ctr">
              <a:lnSpc>
                <a:spcPct val="100000"/>
              </a:lnSpc>
            </a:pPr>
            <a:r>
              <a:rPr sz="2000" i="1" spc="-5" dirty="0">
                <a:latin typeface="Arial"/>
                <a:cs typeface="Arial"/>
              </a:rPr>
              <a:t>located in</a:t>
            </a:r>
            <a:r>
              <a:rPr sz="2000" i="1" spc="-10" dirty="0">
                <a:latin typeface="Arial"/>
                <a:cs typeface="Arial"/>
              </a:rPr>
              <a:t> </a:t>
            </a:r>
            <a:r>
              <a:rPr sz="2000" i="1" spc="-5" dirty="0">
                <a:latin typeface="Arial"/>
                <a:cs typeface="Arial"/>
              </a:rPr>
              <a:t>your</a:t>
            </a:r>
            <a:r>
              <a:rPr sz="2000" i="1" spc="-15" dirty="0">
                <a:latin typeface="Arial"/>
                <a:cs typeface="Arial"/>
              </a:rPr>
              <a:t> </a:t>
            </a:r>
            <a:r>
              <a:rPr sz="2000" i="1" spc="-5" dirty="0">
                <a:latin typeface="Arial"/>
                <a:cs typeface="Arial"/>
              </a:rPr>
              <a:t>area</a:t>
            </a:r>
            <a:r>
              <a:rPr sz="2000" i="1" spc="-10" dirty="0">
                <a:latin typeface="Arial"/>
                <a:cs typeface="Arial"/>
              </a:rPr>
              <a:t> </a:t>
            </a:r>
            <a:r>
              <a:rPr sz="2000" i="1" spc="-5" dirty="0">
                <a:latin typeface="Arial"/>
                <a:cs typeface="Arial"/>
              </a:rPr>
              <a:t>of</a:t>
            </a:r>
            <a:r>
              <a:rPr sz="2000" i="1" spc="-20" dirty="0">
                <a:latin typeface="Arial"/>
                <a:cs typeface="Arial"/>
              </a:rPr>
              <a:t> </a:t>
            </a:r>
            <a:r>
              <a:rPr sz="2000" i="1" spc="-5" dirty="0">
                <a:latin typeface="Arial"/>
                <a:cs typeface="Arial"/>
              </a:rPr>
              <a:t>responsibility</a:t>
            </a:r>
            <a:endParaRPr sz="2000">
              <a:latin typeface="Arial"/>
              <a:cs typeface="Arial"/>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437765" algn="l"/>
              </a:tabLst>
            </a:pPr>
            <a:r>
              <a:rPr spc="-5" dirty="0">
                <a:solidFill>
                  <a:srgbClr val="767070"/>
                </a:solidFill>
              </a:rPr>
              <a:t>#TCCC-CPP-PPT-04-01</a:t>
            </a:r>
            <a:r>
              <a:rPr spc="330" dirty="0">
                <a:solidFill>
                  <a:srgbClr val="767070"/>
                </a:solidFill>
              </a:rPr>
              <a:t> </a:t>
            </a:r>
            <a:r>
              <a:rPr spc="-5" dirty="0">
                <a:solidFill>
                  <a:srgbClr val="767070"/>
                </a:solidFill>
              </a:rPr>
              <a:t>08</a:t>
            </a:r>
            <a:r>
              <a:rPr spc="15" dirty="0">
                <a:solidFill>
                  <a:srgbClr val="767070"/>
                </a:solidFill>
              </a:rPr>
              <a:t> </a:t>
            </a:r>
            <a:r>
              <a:rPr spc="-5" dirty="0">
                <a:solidFill>
                  <a:srgbClr val="767070"/>
                </a:solidFill>
              </a:rPr>
              <a:t>AUG</a:t>
            </a:r>
            <a:r>
              <a:rPr spc="5" dirty="0">
                <a:solidFill>
                  <a:srgbClr val="767070"/>
                </a:solidFill>
              </a:rPr>
              <a:t> </a:t>
            </a:r>
            <a:r>
              <a:rPr spc="-5" dirty="0">
                <a:solidFill>
                  <a:srgbClr val="767070"/>
                </a:solidFill>
              </a:rPr>
              <a:t>23	</a:t>
            </a:r>
            <a:fld id="{81D60167-4931-47E6-BA6A-407CBD079E47}" type="slidenum">
              <a:rPr sz="1200" dirty="0">
                <a:solidFill>
                  <a:srgbClr val="767070"/>
                </a:solidFill>
              </a:rPr>
              <a:t>6</a:t>
            </a:fld>
            <a:endParaRPr sz="1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767070"/>
                </a:solidFill>
              </a:rPr>
              <a:t>Module 4:</a:t>
            </a:r>
            <a:r>
              <a:rPr sz="2000" spc="-15" dirty="0">
                <a:solidFill>
                  <a:srgbClr val="767070"/>
                </a:solidFill>
              </a:rPr>
              <a:t> </a:t>
            </a:r>
            <a:r>
              <a:rPr sz="2000" spc="-5" dirty="0">
                <a:solidFill>
                  <a:srgbClr val="767070"/>
                </a:solidFill>
              </a:rPr>
              <a:t>Principles</a:t>
            </a:r>
            <a:r>
              <a:rPr sz="2000" spc="-20" dirty="0">
                <a:solidFill>
                  <a:srgbClr val="767070"/>
                </a:solidFill>
              </a:rPr>
              <a:t> </a:t>
            </a:r>
            <a:r>
              <a:rPr sz="2000" spc="-5" dirty="0">
                <a:solidFill>
                  <a:srgbClr val="767070"/>
                </a:solidFill>
              </a:rPr>
              <a:t>and</a:t>
            </a:r>
            <a:r>
              <a:rPr sz="2000" spc="-80" dirty="0">
                <a:solidFill>
                  <a:srgbClr val="767070"/>
                </a:solidFill>
              </a:rPr>
              <a:t> </a:t>
            </a:r>
            <a:r>
              <a:rPr sz="2000" spc="-5" dirty="0">
                <a:solidFill>
                  <a:srgbClr val="767070"/>
                </a:solidFill>
              </a:rPr>
              <a:t>Application</a:t>
            </a:r>
            <a:r>
              <a:rPr sz="2000" dirty="0">
                <a:solidFill>
                  <a:srgbClr val="767070"/>
                </a:solidFill>
              </a:rPr>
              <a:t> </a:t>
            </a:r>
            <a:r>
              <a:rPr sz="2000" spc="-5" dirty="0">
                <a:solidFill>
                  <a:srgbClr val="767070"/>
                </a:solidFill>
              </a:rPr>
              <a:t>of</a:t>
            </a:r>
            <a:r>
              <a:rPr sz="2000" spc="-10" dirty="0">
                <a:solidFill>
                  <a:srgbClr val="767070"/>
                </a:solidFill>
              </a:rPr>
              <a:t> TFC</a:t>
            </a:r>
            <a:endParaRPr sz="2000"/>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p:nvPr/>
        </p:nvSpPr>
        <p:spPr>
          <a:xfrm>
            <a:off x="7664195" y="1443229"/>
            <a:ext cx="4334510" cy="4849495"/>
          </a:xfrm>
          <a:custGeom>
            <a:avLst/>
            <a:gdLst/>
            <a:ahLst/>
            <a:cxnLst/>
            <a:rect l="l" t="t" r="r" b="b"/>
            <a:pathLst>
              <a:path w="4334509" h="4849495">
                <a:moveTo>
                  <a:pt x="4170337" y="0"/>
                </a:moveTo>
                <a:lnTo>
                  <a:pt x="163918" y="0"/>
                </a:lnTo>
                <a:lnTo>
                  <a:pt x="120344" y="5855"/>
                </a:lnTo>
                <a:lnTo>
                  <a:pt x="81187" y="22380"/>
                </a:lnTo>
                <a:lnTo>
                  <a:pt x="48012" y="48012"/>
                </a:lnTo>
                <a:lnTo>
                  <a:pt x="22380" y="81187"/>
                </a:lnTo>
                <a:lnTo>
                  <a:pt x="5855" y="120344"/>
                </a:lnTo>
                <a:lnTo>
                  <a:pt x="0" y="163918"/>
                </a:lnTo>
                <a:lnTo>
                  <a:pt x="0" y="4685449"/>
                </a:lnTo>
                <a:lnTo>
                  <a:pt x="5855" y="4729023"/>
                </a:lnTo>
                <a:lnTo>
                  <a:pt x="22380" y="4768180"/>
                </a:lnTo>
                <a:lnTo>
                  <a:pt x="48012" y="4801355"/>
                </a:lnTo>
                <a:lnTo>
                  <a:pt x="81187" y="4826987"/>
                </a:lnTo>
                <a:lnTo>
                  <a:pt x="120344" y="4843512"/>
                </a:lnTo>
                <a:lnTo>
                  <a:pt x="163918" y="4849368"/>
                </a:lnTo>
                <a:lnTo>
                  <a:pt x="4170337" y="4849368"/>
                </a:lnTo>
                <a:lnTo>
                  <a:pt x="4213911" y="4843512"/>
                </a:lnTo>
                <a:lnTo>
                  <a:pt x="4253068" y="4826987"/>
                </a:lnTo>
                <a:lnTo>
                  <a:pt x="4286243" y="4801355"/>
                </a:lnTo>
                <a:lnTo>
                  <a:pt x="4311875" y="4768180"/>
                </a:lnTo>
                <a:lnTo>
                  <a:pt x="4328400" y="4729023"/>
                </a:lnTo>
                <a:lnTo>
                  <a:pt x="4334256" y="4685449"/>
                </a:lnTo>
                <a:lnTo>
                  <a:pt x="4334256" y="163918"/>
                </a:lnTo>
                <a:lnTo>
                  <a:pt x="4328400" y="120344"/>
                </a:lnTo>
                <a:lnTo>
                  <a:pt x="4311875" y="81187"/>
                </a:lnTo>
                <a:lnTo>
                  <a:pt x="4286243" y="48012"/>
                </a:lnTo>
                <a:lnTo>
                  <a:pt x="4253068" y="22380"/>
                </a:lnTo>
                <a:lnTo>
                  <a:pt x="4213911" y="5855"/>
                </a:lnTo>
                <a:lnTo>
                  <a:pt x="4170337" y="0"/>
                </a:lnTo>
                <a:close/>
              </a:path>
            </a:pathLst>
          </a:custGeom>
          <a:solidFill>
            <a:srgbClr val="F0F1F1"/>
          </a:solidFill>
        </p:spPr>
        <p:txBody>
          <a:bodyPr wrap="square" lIns="0" tIns="0" rIns="0" bIns="0" rtlCol="0"/>
          <a:lstStyle/>
          <a:p>
            <a:endParaRPr/>
          </a:p>
        </p:txBody>
      </p:sp>
      <p:sp>
        <p:nvSpPr>
          <p:cNvPr id="5" name="object 5"/>
          <p:cNvSpPr txBox="1"/>
          <p:nvPr/>
        </p:nvSpPr>
        <p:spPr>
          <a:xfrm>
            <a:off x="3408941" y="1533969"/>
            <a:ext cx="3479800" cy="1828800"/>
          </a:xfrm>
          <a:prstGeom prst="rect">
            <a:avLst/>
          </a:prstGeom>
        </p:spPr>
        <p:txBody>
          <a:bodyPr vert="horz" wrap="square" lIns="0" tIns="46990" rIns="0" bIns="0" rtlCol="0">
            <a:spAutoFit/>
          </a:bodyPr>
          <a:lstStyle/>
          <a:p>
            <a:pPr marL="12700" marR="5080">
              <a:lnSpc>
                <a:spcPts val="2160"/>
              </a:lnSpc>
              <a:spcBef>
                <a:spcPts val="370"/>
              </a:spcBef>
            </a:pPr>
            <a:r>
              <a:rPr sz="2000" b="1" spc="-20" dirty="0">
                <a:solidFill>
                  <a:srgbClr val="CD9146"/>
                </a:solidFill>
                <a:latin typeface="Arial"/>
                <a:cs typeface="Arial"/>
              </a:rPr>
              <a:t>ESTABLISH</a:t>
            </a:r>
            <a:r>
              <a:rPr sz="2000" b="1" spc="10" dirty="0">
                <a:solidFill>
                  <a:srgbClr val="CD9146"/>
                </a:solidFill>
                <a:latin typeface="Arial"/>
                <a:cs typeface="Arial"/>
              </a:rPr>
              <a:t> </a:t>
            </a:r>
            <a:r>
              <a:rPr sz="2000" spc="-5" dirty="0">
                <a:latin typeface="Arial MT"/>
                <a:cs typeface="Arial MT"/>
              </a:rPr>
              <a:t>a</a:t>
            </a:r>
            <a:r>
              <a:rPr sz="2000" spc="-10" dirty="0">
                <a:latin typeface="Arial MT"/>
                <a:cs typeface="Arial MT"/>
              </a:rPr>
              <a:t> </a:t>
            </a:r>
            <a:r>
              <a:rPr sz="2000" b="1" spc="-5" dirty="0">
                <a:latin typeface="Arial"/>
                <a:cs typeface="Arial"/>
              </a:rPr>
              <a:t>security </a:t>
            </a:r>
            <a:r>
              <a:rPr sz="2000" b="1" dirty="0">
                <a:latin typeface="Arial"/>
                <a:cs typeface="Arial"/>
              </a:rPr>
              <a:t> </a:t>
            </a:r>
            <a:r>
              <a:rPr sz="2000" b="1" spc="-5" dirty="0">
                <a:latin typeface="Arial"/>
                <a:cs typeface="Arial"/>
              </a:rPr>
              <a:t>perimeter </a:t>
            </a:r>
            <a:r>
              <a:rPr sz="2000" spc="-5" dirty="0">
                <a:latin typeface="Arial MT"/>
                <a:cs typeface="Arial MT"/>
              </a:rPr>
              <a:t>in accordance with </a:t>
            </a:r>
            <a:r>
              <a:rPr sz="2000" dirty="0">
                <a:latin typeface="Arial MT"/>
                <a:cs typeface="Arial MT"/>
              </a:rPr>
              <a:t> </a:t>
            </a:r>
            <a:r>
              <a:rPr sz="2000" spc="-5" dirty="0">
                <a:latin typeface="Arial MT"/>
                <a:cs typeface="Arial MT"/>
              </a:rPr>
              <a:t>unit tactical standard operating </a:t>
            </a:r>
            <a:r>
              <a:rPr sz="2000" spc="-545" dirty="0">
                <a:latin typeface="Arial MT"/>
                <a:cs typeface="Arial MT"/>
              </a:rPr>
              <a:t> </a:t>
            </a:r>
            <a:r>
              <a:rPr sz="2000" spc="-5" dirty="0">
                <a:latin typeface="Arial MT"/>
                <a:cs typeface="Arial MT"/>
              </a:rPr>
              <a:t>procedures</a:t>
            </a:r>
            <a:r>
              <a:rPr sz="2000" spc="-20" dirty="0">
                <a:latin typeface="Arial MT"/>
                <a:cs typeface="Arial MT"/>
              </a:rPr>
              <a:t> </a:t>
            </a:r>
            <a:r>
              <a:rPr sz="2000" spc="-5" dirty="0">
                <a:latin typeface="Arial MT"/>
                <a:cs typeface="Arial MT"/>
              </a:rPr>
              <a:t>and/or</a:t>
            </a:r>
            <a:r>
              <a:rPr sz="2000" spc="-15" dirty="0">
                <a:latin typeface="Arial MT"/>
                <a:cs typeface="Arial MT"/>
              </a:rPr>
              <a:t> </a:t>
            </a:r>
            <a:r>
              <a:rPr sz="2000" spc="-5" dirty="0">
                <a:latin typeface="Arial MT"/>
                <a:cs typeface="Arial MT"/>
              </a:rPr>
              <a:t>battle</a:t>
            </a:r>
            <a:r>
              <a:rPr sz="2000" spc="-25" dirty="0">
                <a:latin typeface="Arial MT"/>
                <a:cs typeface="Arial MT"/>
              </a:rPr>
              <a:t> </a:t>
            </a:r>
            <a:r>
              <a:rPr sz="2000" spc="-5" dirty="0">
                <a:latin typeface="Arial MT"/>
                <a:cs typeface="Arial MT"/>
              </a:rPr>
              <a:t>drills</a:t>
            </a:r>
            <a:endParaRPr sz="2000">
              <a:latin typeface="Arial MT"/>
              <a:cs typeface="Arial MT"/>
            </a:endParaRPr>
          </a:p>
          <a:p>
            <a:pPr marL="12700">
              <a:lnSpc>
                <a:spcPts val="2280"/>
              </a:lnSpc>
              <a:spcBef>
                <a:spcPts val="730"/>
              </a:spcBef>
            </a:pPr>
            <a:r>
              <a:rPr sz="2000" b="1" spc="-25" dirty="0">
                <a:solidFill>
                  <a:srgbClr val="CD9146"/>
                </a:solidFill>
                <a:latin typeface="Arial"/>
                <a:cs typeface="Arial"/>
              </a:rPr>
              <a:t>MAINTAIN</a:t>
            </a:r>
            <a:r>
              <a:rPr sz="2000" b="1" spc="-15" dirty="0">
                <a:solidFill>
                  <a:srgbClr val="CD9146"/>
                </a:solidFill>
                <a:latin typeface="Arial"/>
                <a:cs typeface="Arial"/>
              </a:rPr>
              <a:t> </a:t>
            </a:r>
            <a:r>
              <a:rPr sz="2000" spc="-5" dirty="0">
                <a:latin typeface="Arial MT"/>
                <a:cs typeface="Arial MT"/>
              </a:rPr>
              <a:t>tactical</a:t>
            </a:r>
            <a:endParaRPr sz="2000">
              <a:latin typeface="Arial MT"/>
              <a:cs typeface="Arial MT"/>
            </a:endParaRPr>
          </a:p>
          <a:p>
            <a:pPr marL="12700">
              <a:lnSpc>
                <a:spcPts val="2280"/>
              </a:lnSpc>
            </a:pPr>
            <a:r>
              <a:rPr sz="2000" b="1" spc="-5" dirty="0">
                <a:latin typeface="Arial"/>
                <a:cs typeface="Arial"/>
              </a:rPr>
              <a:t>situational</a:t>
            </a:r>
            <a:r>
              <a:rPr sz="2000" b="1" spc="-50" dirty="0">
                <a:latin typeface="Arial"/>
                <a:cs typeface="Arial"/>
              </a:rPr>
              <a:t> </a:t>
            </a:r>
            <a:r>
              <a:rPr sz="2000" b="1" spc="-5" dirty="0">
                <a:latin typeface="Arial"/>
                <a:cs typeface="Arial"/>
              </a:rPr>
              <a:t>awareness</a:t>
            </a:r>
            <a:endParaRPr sz="2000">
              <a:latin typeface="Arial"/>
              <a:cs typeface="Arial"/>
            </a:endParaRPr>
          </a:p>
        </p:txBody>
      </p:sp>
      <p:sp>
        <p:nvSpPr>
          <p:cNvPr id="6" name="object 6"/>
          <p:cNvSpPr txBox="1"/>
          <p:nvPr/>
        </p:nvSpPr>
        <p:spPr>
          <a:xfrm>
            <a:off x="8168300" y="2400161"/>
            <a:ext cx="3235960" cy="2281555"/>
          </a:xfrm>
          <a:prstGeom prst="rect">
            <a:avLst/>
          </a:prstGeom>
        </p:spPr>
        <p:txBody>
          <a:bodyPr vert="horz" wrap="square" lIns="0" tIns="12700" rIns="0" bIns="0" rtlCol="0">
            <a:spAutoFit/>
          </a:bodyPr>
          <a:lstStyle/>
          <a:p>
            <a:pPr marL="12700" marR="5080">
              <a:lnSpc>
                <a:spcPct val="155600"/>
              </a:lnSpc>
              <a:spcBef>
                <a:spcPts val="100"/>
              </a:spcBef>
            </a:pPr>
            <a:r>
              <a:rPr sz="1800" spc="-5" dirty="0">
                <a:latin typeface="Arial MT"/>
                <a:cs typeface="Arial MT"/>
              </a:rPr>
              <a:t>Weapons</a:t>
            </a:r>
            <a:r>
              <a:rPr sz="1800" spc="-30" dirty="0">
                <a:latin typeface="Arial MT"/>
                <a:cs typeface="Arial MT"/>
              </a:rPr>
              <a:t> </a:t>
            </a:r>
            <a:r>
              <a:rPr sz="1800" b="1" spc="-5" dirty="0">
                <a:latin typeface="Arial"/>
                <a:cs typeface="Arial"/>
              </a:rPr>
              <a:t>cleared</a:t>
            </a:r>
            <a:r>
              <a:rPr sz="1800" b="1" spc="-30" dirty="0">
                <a:latin typeface="Arial"/>
                <a:cs typeface="Arial"/>
              </a:rPr>
              <a:t> </a:t>
            </a:r>
            <a:r>
              <a:rPr sz="1800" dirty="0">
                <a:latin typeface="Arial MT"/>
                <a:cs typeface="Arial MT"/>
              </a:rPr>
              <a:t>and</a:t>
            </a:r>
            <a:r>
              <a:rPr sz="1800" spc="-20" dirty="0">
                <a:latin typeface="Arial MT"/>
                <a:cs typeface="Arial MT"/>
              </a:rPr>
              <a:t> </a:t>
            </a:r>
            <a:r>
              <a:rPr sz="1800" b="1" spc="-5" dirty="0">
                <a:latin typeface="Arial"/>
                <a:cs typeface="Arial"/>
              </a:rPr>
              <a:t>secured </a:t>
            </a:r>
            <a:r>
              <a:rPr sz="1800" b="1" spc="-484" dirty="0">
                <a:latin typeface="Arial"/>
                <a:cs typeface="Arial"/>
              </a:rPr>
              <a:t> </a:t>
            </a:r>
            <a:r>
              <a:rPr sz="1800" b="1" spc="-5" dirty="0">
                <a:latin typeface="Arial"/>
                <a:cs typeface="Arial"/>
              </a:rPr>
              <a:t>Communications </a:t>
            </a:r>
            <a:r>
              <a:rPr sz="1800" dirty="0">
                <a:latin typeface="Arial MT"/>
                <a:cs typeface="Arial MT"/>
              </a:rPr>
              <a:t>secured </a:t>
            </a:r>
            <a:r>
              <a:rPr sz="1800" spc="5" dirty="0">
                <a:latin typeface="Arial MT"/>
                <a:cs typeface="Arial MT"/>
              </a:rPr>
              <a:t> </a:t>
            </a:r>
            <a:r>
              <a:rPr sz="1800" b="1" spc="-5" dirty="0">
                <a:latin typeface="Arial"/>
                <a:cs typeface="Arial"/>
              </a:rPr>
              <a:t>Sensitive </a:t>
            </a:r>
            <a:r>
              <a:rPr sz="1800" spc="-5" dirty="0">
                <a:latin typeface="Arial MT"/>
                <a:cs typeface="Arial MT"/>
              </a:rPr>
              <a:t>items redistributed </a:t>
            </a:r>
            <a:r>
              <a:rPr sz="1800" dirty="0">
                <a:latin typeface="Arial MT"/>
                <a:cs typeface="Arial MT"/>
              </a:rPr>
              <a:t> </a:t>
            </a:r>
            <a:r>
              <a:rPr sz="1800" b="1" spc="-10" dirty="0">
                <a:latin typeface="Arial"/>
                <a:cs typeface="Arial"/>
              </a:rPr>
              <a:t>Weapons</a:t>
            </a:r>
            <a:r>
              <a:rPr sz="1800" b="1" spc="-20" dirty="0">
                <a:latin typeface="Arial"/>
                <a:cs typeface="Arial"/>
              </a:rPr>
              <a:t> </a:t>
            </a:r>
            <a:r>
              <a:rPr sz="1800" dirty="0">
                <a:latin typeface="Arial MT"/>
                <a:cs typeface="Arial MT"/>
              </a:rPr>
              <a:t>and</a:t>
            </a:r>
            <a:r>
              <a:rPr sz="1800" spc="-15" dirty="0">
                <a:latin typeface="Arial MT"/>
                <a:cs typeface="Arial MT"/>
              </a:rPr>
              <a:t> </a:t>
            </a:r>
            <a:r>
              <a:rPr sz="1800" b="1" spc="-5" dirty="0">
                <a:latin typeface="Arial"/>
                <a:cs typeface="Arial"/>
              </a:rPr>
              <a:t>radios</a:t>
            </a:r>
            <a:r>
              <a:rPr sz="1800" b="1" spc="-20" dirty="0">
                <a:latin typeface="Arial"/>
                <a:cs typeface="Arial"/>
              </a:rPr>
              <a:t> </a:t>
            </a:r>
            <a:r>
              <a:rPr sz="1800" b="1" dirty="0">
                <a:solidFill>
                  <a:srgbClr val="921828"/>
                </a:solidFill>
                <a:latin typeface="Arial"/>
                <a:cs typeface="Arial"/>
              </a:rPr>
              <a:t>DO</a:t>
            </a:r>
            <a:r>
              <a:rPr sz="1800" b="1" spc="-15" dirty="0">
                <a:solidFill>
                  <a:srgbClr val="921828"/>
                </a:solidFill>
                <a:latin typeface="Arial"/>
                <a:cs typeface="Arial"/>
              </a:rPr>
              <a:t> </a:t>
            </a:r>
            <a:r>
              <a:rPr sz="1800" b="1" spc="-5" dirty="0">
                <a:solidFill>
                  <a:srgbClr val="921828"/>
                </a:solidFill>
                <a:latin typeface="Arial"/>
                <a:cs typeface="Arial"/>
              </a:rPr>
              <a:t>NOT</a:t>
            </a:r>
            <a:endParaRPr sz="1800">
              <a:latin typeface="Arial"/>
              <a:cs typeface="Arial"/>
            </a:endParaRPr>
          </a:p>
          <a:p>
            <a:pPr marL="12700" marR="635635">
              <a:lnSpc>
                <a:spcPct val="100000"/>
              </a:lnSpc>
            </a:pPr>
            <a:r>
              <a:rPr sz="1800" dirty="0">
                <a:latin typeface="Arial MT"/>
                <a:cs typeface="Arial MT"/>
              </a:rPr>
              <a:t>mix</a:t>
            </a:r>
            <a:r>
              <a:rPr sz="1800" spc="-20" dirty="0">
                <a:latin typeface="Arial MT"/>
                <a:cs typeface="Arial MT"/>
              </a:rPr>
              <a:t> </a:t>
            </a:r>
            <a:r>
              <a:rPr sz="1800" dirty="0">
                <a:latin typeface="Arial MT"/>
                <a:cs typeface="Arial MT"/>
              </a:rPr>
              <a:t>well</a:t>
            </a:r>
            <a:r>
              <a:rPr sz="1800" spc="-25" dirty="0">
                <a:latin typeface="Arial MT"/>
                <a:cs typeface="Arial MT"/>
              </a:rPr>
              <a:t> </a:t>
            </a:r>
            <a:r>
              <a:rPr sz="1800" spc="-5" dirty="0">
                <a:latin typeface="Arial MT"/>
                <a:cs typeface="Arial MT"/>
              </a:rPr>
              <a:t>with</a:t>
            </a:r>
            <a:r>
              <a:rPr sz="1800" spc="-20" dirty="0">
                <a:latin typeface="Arial MT"/>
                <a:cs typeface="Arial MT"/>
              </a:rPr>
              <a:t> </a:t>
            </a:r>
            <a:r>
              <a:rPr sz="1800" spc="-5" dirty="0">
                <a:latin typeface="Arial MT"/>
                <a:cs typeface="Arial MT"/>
              </a:rPr>
              <a:t>shock,</a:t>
            </a:r>
            <a:r>
              <a:rPr sz="1800" spc="-20" dirty="0">
                <a:latin typeface="Arial MT"/>
                <a:cs typeface="Arial MT"/>
              </a:rPr>
              <a:t> </a:t>
            </a:r>
            <a:r>
              <a:rPr sz="1800" dirty="0">
                <a:latin typeface="Arial MT"/>
                <a:cs typeface="Arial MT"/>
              </a:rPr>
              <a:t>head </a:t>
            </a:r>
            <a:r>
              <a:rPr sz="1800" spc="-484" dirty="0">
                <a:latin typeface="Arial MT"/>
                <a:cs typeface="Arial MT"/>
              </a:rPr>
              <a:t> </a:t>
            </a:r>
            <a:r>
              <a:rPr sz="1800" spc="-5" dirty="0">
                <a:latin typeface="Arial MT"/>
                <a:cs typeface="Arial MT"/>
              </a:rPr>
              <a:t>injuries,</a:t>
            </a:r>
            <a:r>
              <a:rPr sz="1800" spc="-20" dirty="0">
                <a:latin typeface="Arial MT"/>
                <a:cs typeface="Arial MT"/>
              </a:rPr>
              <a:t> </a:t>
            </a:r>
            <a:r>
              <a:rPr sz="1800" dirty="0">
                <a:latin typeface="Arial MT"/>
                <a:cs typeface="Arial MT"/>
              </a:rPr>
              <a:t>or</a:t>
            </a:r>
            <a:r>
              <a:rPr sz="1800" spc="-5" dirty="0">
                <a:latin typeface="Arial MT"/>
                <a:cs typeface="Arial MT"/>
              </a:rPr>
              <a:t> narcotics</a:t>
            </a:r>
            <a:endParaRPr sz="1800">
              <a:latin typeface="Arial MT"/>
              <a:cs typeface="Arial MT"/>
            </a:endParaRPr>
          </a:p>
        </p:txBody>
      </p:sp>
      <p:sp>
        <p:nvSpPr>
          <p:cNvPr id="7" name="object 7"/>
          <p:cNvSpPr txBox="1"/>
          <p:nvPr/>
        </p:nvSpPr>
        <p:spPr>
          <a:xfrm>
            <a:off x="7948387" y="1696759"/>
            <a:ext cx="3234055" cy="793750"/>
          </a:xfrm>
          <a:prstGeom prst="rect">
            <a:avLst/>
          </a:prstGeom>
        </p:spPr>
        <p:txBody>
          <a:bodyPr vert="horz" wrap="square" lIns="0" tIns="43815" rIns="0" bIns="0" rtlCol="0">
            <a:spAutoFit/>
          </a:bodyPr>
          <a:lstStyle/>
          <a:p>
            <a:pPr marL="12700" marR="5080">
              <a:lnSpc>
                <a:spcPts val="1939"/>
              </a:lnSpc>
              <a:spcBef>
                <a:spcPts val="345"/>
              </a:spcBef>
            </a:pPr>
            <a:r>
              <a:rPr sz="1800" b="1" spc="-20" dirty="0">
                <a:latin typeface="Arial"/>
                <a:cs typeface="Arial"/>
              </a:rPr>
              <a:t>CASUALTIES </a:t>
            </a:r>
            <a:r>
              <a:rPr sz="1800" b="1" spc="-5" dirty="0">
                <a:latin typeface="Arial"/>
                <a:cs typeface="Arial"/>
              </a:rPr>
              <a:t>WITH</a:t>
            </a:r>
            <a:r>
              <a:rPr sz="1800" b="1" spc="-75" dirty="0">
                <a:latin typeface="Arial"/>
                <a:cs typeface="Arial"/>
              </a:rPr>
              <a:t> </a:t>
            </a:r>
            <a:r>
              <a:rPr sz="1800" b="1" spc="-25" dirty="0">
                <a:latin typeface="Arial"/>
                <a:cs typeface="Arial"/>
              </a:rPr>
              <a:t>ALTERED </a:t>
            </a:r>
            <a:r>
              <a:rPr sz="1800" b="1" spc="-484" dirty="0">
                <a:latin typeface="Arial"/>
                <a:cs typeface="Arial"/>
              </a:rPr>
              <a:t> </a:t>
            </a:r>
            <a:r>
              <a:rPr sz="1800" b="1" spc="-25" dirty="0">
                <a:latin typeface="Arial"/>
                <a:cs typeface="Arial"/>
              </a:rPr>
              <a:t>MENTAL</a:t>
            </a:r>
            <a:r>
              <a:rPr sz="1800" b="1" spc="-45" dirty="0">
                <a:latin typeface="Arial"/>
                <a:cs typeface="Arial"/>
              </a:rPr>
              <a:t> STATUS</a:t>
            </a:r>
            <a:r>
              <a:rPr sz="1800" b="1" spc="-15" dirty="0">
                <a:latin typeface="Arial"/>
                <a:cs typeface="Arial"/>
              </a:rPr>
              <a:t> </a:t>
            </a:r>
            <a:r>
              <a:rPr sz="1800" b="1" spc="-5" dirty="0">
                <a:solidFill>
                  <a:srgbClr val="CD9146"/>
                </a:solidFill>
                <a:latin typeface="Arial"/>
                <a:cs typeface="Arial"/>
              </a:rPr>
              <a:t>SHOULD </a:t>
            </a:r>
            <a:r>
              <a:rPr sz="1800" b="1" dirty="0">
                <a:solidFill>
                  <a:srgbClr val="CD9146"/>
                </a:solidFill>
                <a:latin typeface="Arial"/>
                <a:cs typeface="Arial"/>
              </a:rPr>
              <a:t> </a:t>
            </a:r>
            <a:r>
              <a:rPr sz="1800" b="1" spc="-35" dirty="0">
                <a:solidFill>
                  <a:srgbClr val="CD9146"/>
                </a:solidFill>
                <a:latin typeface="Arial"/>
                <a:cs typeface="Arial"/>
              </a:rPr>
              <a:t>IMMEDIATLY </a:t>
            </a:r>
            <a:r>
              <a:rPr sz="1800" b="1" spc="-30" dirty="0">
                <a:solidFill>
                  <a:srgbClr val="CD9146"/>
                </a:solidFill>
                <a:latin typeface="Arial"/>
                <a:cs typeface="Arial"/>
              </a:rPr>
              <a:t>HAVE:</a:t>
            </a:r>
            <a:endParaRPr sz="1800">
              <a:latin typeface="Arial"/>
              <a:cs typeface="Arial"/>
            </a:endParaRPr>
          </a:p>
        </p:txBody>
      </p:sp>
      <p:grpSp>
        <p:nvGrpSpPr>
          <p:cNvPr id="8" name="object 8"/>
          <p:cNvGrpSpPr/>
          <p:nvPr/>
        </p:nvGrpSpPr>
        <p:grpSpPr>
          <a:xfrm>
            <a:off x="7953756" y="2547743"/>
            <a:ext cx="2954655" cy="3597910"/>
            <a:chOff x="7953756" y="2547743"/>
            <a:chExt cx="2954655" cy="3597910"/>
          </a:xfrm>
        </p:grpSpPr>
        <p:sp>
          <p:nvSpPr>
            <p:cNvPr id="9" name="object 9"/>
            <p:cNvSpPr/>
            <p:nvPr/>
          </p:nvSpPr>
          <p:spPr>
            <a:xfrm>
              <a:off x="8041767" y="3404993"/>
              <a:ext cx="0" cy="306070"/>
            </a:xfrm>
            <a:custGeom>
              <a:avLst/>
              <a:gdLst/>
              <a:ahLst/>
              <a:cxnLst/>
              <a:rect l="l" t="t" r="r" b="b"/>
              <a:pathLst>
                <a:path h="306070">
                  <a:moveTo>
                    <a:pt x="0" y="306006"/>
                  </a:moveTo>
                  <a:lnTo>
                    <a:pt x="0" y="0"/>
                  </a:lnTo>
                </a:path>
              </a:pathLst>
            </a:custGeom>
            <a:ln w="101600">
              <a:solidFill>
                <a:srgbClr val="CD9146"/>
              </a:solidFill>
            </a:ln>
          </p:spPr>
          <p:txBody>
            <a:bodyPr wrap="square" lIns="0" tIns="0" rIns="0" bIns="0" rtlCol="0"/>
            <a:lstStyle/>
            <a:p>
              <a:endParaRPr/>
            </a:p>
          </p:txBody>
        </p:sp>
        <p:sp>
          <p:nvSpPr>
            <p:cNvPr id="10" name="object 10"/>
            <p:cNvSpPr/>
            <p:nvPr/>
          </p:nvSpPr>
          <p:spPr>
            <a:xfrm>
              <a:off x="8041767" y="3008763"/>
              <a:ext cx="0" cy="269240"/>
            </a:xfrm>
            <a:custGeom>
              <a:avLst/>
              <a:gdLst/>
              <a:ahLst/>
              <a:cxnLst/>
              <a:rect l="l" t="t" r="r" b="b"/>
              <a:pathLst>
                <a:path h="269239">
                  <a:moveTo>
                    <a:pt x="0" y="268935"/>
                  </a:moveTo>
                  <a:lnTo>
                    <a:pt x="0" y="0"/>
                  </a:lnTo>
                </a:path>
              </a:pathLst>
            </a:custGeom>
            <a:ln w="101600">
              <a:solidFill>
                <a:srgbClr val="CD9146"/>
              </a:solidFill>
            </a:ln>
          </p:spPr>
          <p:txBody>
            <a:bodyPr wrap="square" lIns="0" tIns="0" rIns="0" bIns="0" rtlCol="0"/>
            <a:lstStyle/>
            <a:p>
              <a:endParaRPr/>
            </a:p>
          </p:txBody>
        </p:sp>
        <p:sp>
          <p:nvSpPr>
            <p:cNvPr id="11" name="object 11"/>
            <p:cNvSpPr/>
            <p:nvPr/>
          </p:nvSpPr>
          <p:spPr>
            <a:xfrm>
              <a:off x="8041767" y="2547743"/>
              <a:ext cx="0" cy="306070"/>
            </a:xfrm>
            <a:custGeom>
              <a:avLst/>
              <a:gdLst/>
              <a:ahLst/>
              <a:cxnLst/>
              <a:rect l="l" t="t" r="r" b="b"/>
              <a:pathLst>
                <a:path h="306069">
                  <a:moveTo>
                    <a:pt x="0" y="306006"/>
                  </a:moveTo>
                  <a:lnTo>
                    <a:pt x="0" y="0"/>
                  </a:lnTo>
                </a:path>
              </a:pathLst>
            </a:custGeom>
            <a:ln w="101600">
              <a:solidFill>
                <a:srgbClr val="CD9146"/>
              </a:solidFill>
            </a:ln>
          </p:spPr>
          <p:txBody>
            <a:bodyPr wrap="square" lIns="0" tIns="0" rIns="0" bIns="0" rtlCol="0"/>
            <a:lstStyle/>
            <a:p>
              <a:endParaRPr/>
            </a:p>
          </p:txBody>
        </p:sp>
        <p:pic>
          <p:nvPicPr>
            <p:cNvPr id="12" name="object 12"/>
            <p:cNvPicPr/>
            <p:nvPr/>
          </p:nvPicPr>
          <p:blipFill>
            <a:blip r:embed="rId4" cstate="print"/>
            <a:stretch>
              <a:fillRect/>
            </a:stretch>
          </p:blipFill>
          <p:spPr>
            <a:xfrm>
              <a:off x="9708642" y="4850130"/>
              <a:ext cx="1199387" cy="1251965"/>
            </a:xfrm>
            <a:prstGeom prst="rect">
              <a:avLst/>
            </a:prstGeom>
          </p:spPr>
        </p:pic>
        <p:pic>
          <p:nvPicPr>
            <p:cNvPr id="13" name="object 13"/>
            <p:cNvPicPr/>
            <p:nvPr/>
          </p:nvPicPr>
          <p:blipFill>
            <a:blip r:embed="rId5" cstate="print"/>
            <a:stretch>
              <a:fillRect/>
            </a:stretch>
          </p:blipFill>
          <p:spPr>
            <a:xfrm>
              <a:off x="7953756" y="4893563"/>
              <a:ext cx="1754884" cy="1251965"/>
            </a:xfrm>
            <a:prstGeom prst="rect">
              <a:avLst/>
            </a:prstGeom>
          </p:spPr>
        </p:pic>
        <p:sp>
          <p:nvSpPr>
            <p:cNvPr id="14" name="object 14"/>
            <p:cNvSpPr/>
            <p:nvPr/>
          </p:nvSpPr>
          <p:spPr>
            <a:xfrm>
              <a:off x="8041767" y="3868290"/>
              <a:ext cx="0" cy="781685"/>
            </a:xfrm>
            <a:custGeom>
              <a:avLst/>
              <a:gdLst/>
              <a:ahLst/>
              <a:cxnLst/>
              <a:rect l="l" t="t" r="r" b="b"/>
              <a:pathLst>
                <a:path h="781685">
                  <a:moveTo>
                    <a:pt x="0" y="781177"/>
                  </a:moveTo>
                  <a:lnTo>
                    <a:pt x="0" y="0"/>
                  </a:lnTo>
                </a:path>
              </a:pathLst>
            </a:custGeom>
            <a:ln w="101600">
              <a:solidFill>
                <a:srgbClr val="CD9146"/>
              </a:solidFill>
            </a:ln>
          </p:spPr>
          <p:txBody>
            <a:bodyPr wrap="square" lIns="0" tIns="0" rIns="0" bIns="0" rtlCol="0"/>
            <a:lstStyle/>
            <a:p>
              <a:endParaRPr/>
            </a:p>
          </p:txBody>
        </p:sp>
      </p:grpSp>
      <p:sp>
        <p:nvSpPr>
          <p:cNvPr id="15" name="object 15"/>
          <p:cNvSpPr txBox="1"/>
          <p:nvPr/>
        </p:nvSpPr>
        <p:spPr>
          <a:xfrm>
            <a:off x="2619916" y="718804"/>
            <a:ext cx="6953250"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CD9146"/>
                </a:solidFill>
                <a:latin typeface="Arial"/>
                <a:cs typeface="Arial"/>
              </a:rPr>
              <a:t>SECURITY</a:t>
            </a:r>
            <a:r>
              <a:rPr sz="3600" b="1" spc="-220" dirty="0">
                <a:solidFill>
                  <a:srgbClr val="CD9146"/>
                </a:solidFill>
                <a:latin typeface="Arial"/>
                <a:cs typeface="Arial"/>
              </a:rPr>
              <a:t> </a:t>
            </a:r>
            <a:r>
              <a:rPr sz="3600" b="1" spc="-5" dirty="0">
                <a:solidFill>
                  <a:srgbClr val="CD9146"/>
                </a:solidFill>
                <a:latin typeface="Arial"/>
                <a:cs typeface="Arial"/>
              </a:rPr>
              <a:t>AND</a:t>
            </a:r>
            <a:r>
              <a:rPr sz="3600" b="1" spc="-20" dirty="0">
                <a:solidFill>
                  <a:srgbClr val="CD9146"/>
                </a:solidFill>
                <a:latin typeface="Arial"/>
                <a:cs typeface="Arial"/>
              </a:rPr>
              <a:t> </a:t>
            </a:r>
            <a:r>
              <a:rPr sz="3600" b="1" dirty="0">
                <a:solidFill>
                  <a:srgbClr val="CD9146"/>
                </a:solidFill>
                <a:latin typeface="Arial"/>
                <a:cs typeface="Arial"/>
              </a:rPr>
              <a:t>SAFETY</a:t>
            </a:r>
            <a:r>
              <a:rPr sz="3600" b="1" spc="-110" dirty="0">
                <a:solidFill>
                  <a:srgbClr val="CD9146"/>
                </a:solidFill>
                <a:latin typeface="Arial"/>
                <a:cs typeface="Arial"/>
              </a:rPr>
              <a:t> </a:t>
            </a:r>
            <a:r>
              <a:rPr sz="3600" b="1" dirty="0">
                <a:latin typeface="Arial"/>
                <a:cs typeface="Arial"/>
              </a:rPr>
              <a:t>IN</a:t>
            </a:r>
            <a:r>
              <a:rPr sz="3600" b="1" spc="-25" dirty="0">
                <a:latin typeface="Arial"/>
                <a:cs typeface="Arial"/>
              </a:rPr>
              <a:t> </a:t>
            </a:r>
            <a:r>
              <a:rPr sz="3600" b="1" dirty="0">
                <a:latin typeface="Arial"/>
                <a:cs typeface="Arial"/>
              </a:rPr>
              <a:t>TFC</a:t>
            </a:r>
            <a:endParaRPr sz="3600">
              <a:latin typeface="Arial"/>
              <a:cs typeface="Arial"/>
            </a:endParaRPr>
          </a:p>
        </p:txBody>
      </p:sp>
      <p:pic>
        <p:nvPicPr>
          <p:cNvPr id="16" name="object 16"/>
          <p:cNvPicPr/>
          <p:nvPr/>
        </p:nvPicPr>
        <p:blipFill>
          <a:blip r:embed="rId6" cstate="print"/>
          <a:stretch>
            <a:fillRect/>
          </a:stretch>
        </p:blipFill>
        <p:spPr>
          <a:xfrm>
            <a:off x="277368" y="1808226"/>
            <a:ext cx="6536435" cy="4863083"/>
          </a:xfrm>
          <a:prstGeom prst="rect">
            <a:avLst/>
          </a:prstGeom>
        </p:spPr>
      </p:pic>
      <p:sp>
        <p:nvSpPr>
          <p:cNvPr id="17" name="object 17"/>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437765" algn="l"/>
              </a:tabLst>
            </a:pPr>
            <a:r>
              <a:rPr spc="-5" dirty="0">
                <a:solidFill>
                  <a:srgbClr val="767070"/>
                </a:solidFill>
              </a:rPr>
              <a:t>#TCCC-CPP-PPT-04-01</a:t>
            </a:r>
            <a:r>
              <a:rPr spc="330" dirty="0">
                <a:solidFill>
                  <a:srgbClr val="767070"/>
                </a:solidFill>
              </a:rPr>
              <a:t> </a:t>
            </a:r>
            <a:r>
              <a:rPr spc="-5" dirty="0">
                <a:solidFill>
                  <a:srgbClr val="767070"/>
                </a:solidFill>
              </a:rPr>
              <a:t>08</a:t>
            </a:r>
            <a:r>
              <a:rPr spc="15" dirty="0">
                <a:solidFill>
                  <a:srgbClr val="767070"/>
                </a:solidFill>
              </a:rPr>
              <a:t> </a:t>
            </a:r>
            <a:r>
              <a:rPr spc="-5" dirty="0">
                <a:solidFill>
                  <a:srgbClr val="767070"/>
                </a:solidFill>
              </a:rPr>
              <a:t>AUG</a:t>
            </a:r>
            <a:r>
              <a:rPr spc="5" dirty="0">
                <a:solidFill>
                  <a:srgbClr val="767070"/>
                </a:solidFill>
              </a:rPr>
              <a:t> </a:t>
            </a:r>
            <a:r>
              <a:rPr spc="-5" dirty="0">
                <a:solidFill>
                  <a:srgbClr val="767070"/>
                </a:solidFill>
              </a:rPr>
              <a:t>23	</a:t>
            </a:r>
            <a:fld id="{81D60167-4931-47E6-BA6A-407CBD079E47}" type="slidenum">
              <a:rPr sz="1200" dirty="0">
                <a:solidFill>
                  <a:srgbClr val="767070"/>
                </a:solidFill>
              </a:rPr>
              <a:t>7</a:t>
            </a:fld>
            <a:endParaRPr sz="12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767070"/>
                </a:solidFill>
              </a:rPr>
              <a:t>Module 4:</a:t>
            </a:r>
            <a:r>
              <a:rPr sz="2000" spc="-15" dirty="0">
                <a:solidFill>
                  <a:srgbClr val="767070"/>
                </a:solidFill>
              </a:rPr>
              <a:t> </a:t>
            </a:r>
            <a:r>
              <a:rPr sz="2000" spc="-5" dirty="0">
                <a:solidFill>
                  <a:srgbClr val="767070"/>
                </a:solidFill>
              </a:rPr>
              <a:t>Principles</a:t>
            </a:r>
            <a:r>
              <a:rPr sz="2000" spc="-20" dirty="0">
                <a:solidFill>
                  <a:srgbClr val="767070"/>
                </a:solidFill>
              </a:rPr>
              <a:t> </a:t>
            </a:r>
            <a:r>
              <a:rPr sz="2000" spc="-5" dirty="0">
                <a:solidFill>
                  <a:srgbClr val="767070"/>
                </a:solidFill>
              </a:rPr>
              <a:t>and</a:t>
            </a:r>
            <a:r>
              <a:rPr sz="2000" spc="-80" dirty="0">
                <a:solidFill>
                  <a:srgbClr val="767070"/>
                </a:solidFill>
              </a:rPr>
              <a:t> </a:t>
            </a:r>
            <a:r>
              <a:rPr sz="2000" spc="-5" dirty="0">
                <a:solidFill>
                  <a:srgbClr val="767070"/>
                </a:solidFill>
              </a:rPr>
              <a:t>Application</a:t>
            </a:r>
            <a:r>
              <a:rPr sz="2000" dirty="0">
                <a:solidFill>
                  <a:srgbClr val="767070"/>
                </a:solidFill>
              </a:rPr>
              <a:t> </a:t>
            </a:r>
            <a:r>
              <a:rPr sz="2000" spc="-5" dirty="0">
                <a:solidFill>
                  <a:srgbClr val="767070"/>
                </a:solidFill>
              </a:rPr>
              <a:t>of</a:t>
            </a:r>
            <a:r>
              <a:rPr sz="2000" spc="-10" dirty="0">
                <a:solidFill>
                  <a:srgbClr val="767070"/>
                </a:solidFill>
              </a:rPr>
              <a:t> TFC</a:t>
            </a:r>
            <a:endParaRPr sz="2000"/>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2619916" y="718804"/>
            <a:ext cx="6953250"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CD9146"/>
                </a:solidFill>
                <a:latin typeface="Arial"/>
                <a:cs typeface="Arial"/>
              </a:rPr>
              <a:t>SECURITY</a:t>
            </a:r>
            <a:r>
              <a:rPr sz="3600" b="1" spc="-220" dirty="0">
                <a:solidFill>
                  <a:srgbClr val="CD9146"/>
                </a:solidFill>
                <a:latin typeface="Arial"/>
                <a:cs typeface="Arial"/>
              </a:rPr>
              <a:t> </a:t>
            </a:r>
            <a:r>
              <a:rPr sz="3600" b="1" spc="-5" dirty="0">
                <a:solidFill>
                  <a:srgbClr val="CD9146"/>
                </a:solidFill>
                <a:latin typeface="Arial"/>
                <a:cs typeface="Arial"/>
              </a:rPr>
              <a:t>AND</a:t>
            </a:r>
            <a:r>
              <a:rPr sz="3600" b="1" spc="-20" dirty="0">
                <a:solidFill>
                  <a:srgbClr val="CD9146"/>
                </a:solidFill>
                <a:latin typeface="Arial"/>
                <a:cs typeface="Arial"/>
              </a:rPr>
              <a:t> </a:t>
            </a:r>
            <a:r>
              <a:rPr sz="3600" b="1" dirty="0">
                <a:solidFill>
                  <a:srgbClr val="CD9146"/>
                </a:solidFill>
                <a:latin typeface="Arial"/>
                <a:cs typeface="Arial"/>
              </a:rPr>
              <a:t>SAFETY</a:t>
            </a:r>
            <a:r>
              <a:rPr sz="3600" b="1" spc="-110" dirty="0">
                <a:solidFill>
                  <a:srgbClr val="CD9146"/>
                </a:solidFill>
                <a:latin typeface="Arial"/>
                <a:cs typeface="Arial"/>
              </a:rPr>
              <a:t> </a:t>
            </a:r>
            <a:r>
              <a:rPr sz="3600" b="1" dirty="0">
                <a:latin typeface="Arial"/>
                <a:cs typeface="Arial"/>
              </a:rPr>
              <a:t>IN</a:t>
            </a:r>
            <a:r>
              <a:rPr sz="3600" b="1" spc="-25" dirty="0">
                <a:latin typeface="Arial"/>
                <a:cs typeface="Arial"/>
              </a:rPr>
              <a:t> </a:t>
            </a:r>
            <a:r>
              <a:rPr sz="3600" b="1" dirty="0">
                <a:latin typeface="Arial"/>
                <a:cs typeface="Arial"/>
              </a:rPr>
              <a:t>TFC</a:t>
            </a:r>
            <a:endParaRPr sz="3600">
              <a:latin typeface="Arial"/>
              <a:cs typeface="Arial"/>
            </a:endParaRPr>
          </a:p>
        </p:txBody>
      </p:sp>
      <p:sp>
        <p:nvSpPr>
          <p:cNvPr id="5" name="object 5"/>
          <p:cNvSpPr txBox="1"/>
          <p:nvPr/>
        </p:nvSpPr>
        <p:spPr>
          <a:xfrm>
            <a:off x="8171029" y="1948845"/>
            <a:ext cx="1938655" cy="330200"/>
          </a:xfrm>
          <a:prstGeom prst="rect">
            <a:avLst/>
          </a:prstGeom>
        </p:spPr>
        <p:txBody>
          <a:bodyPr vert="horz" wrap="square" lIns="0" tIns="12065" rIns="0" bIns="0" rtlCol="0">
            <a:spAutoFit/>
          </a:bodyPr>
          <a:lstStyle/>
          <a:p>
            <a:pPr marL="12700">
              <a:lnSpc>
                <a:spcPct val="100000"/>
              </a:lnSpc>
              <a:spcBef>
                <a:spcPts val="95"/>
              </a:spcBef>
            </a:pPr>
            <a:r>
              <a:rPr sz="2000" b="1" spc="-20" dirty="0">
                <a:latin typeface="Arial"/>
                <a:cs typeface="Arial"/>
              </a:rPr>
              <a:t>COMMUNICATE</a:t>
            </a:r>
            <a:endParaRPr sz="2000">
              <a:latin typeface="Arial"/>
              <a:cs typeface="Arial"/>
            </a:endParaRPr>
          </a:p>
        </p:txBody>
      </p:sp>
      <p:sp>
        <p:nvSpPr>
          <p:cNvPr id="6" name="object 6"/>
          <p:cNvSpPr txBox="1"/>
          <p:nvPr/>
        </p:nvSpPr>
        <p:spPr>
          <a:xfrm>
            <a:off x="8435432" y="3152870"/>
            <a:ext cx="1410970" cy="330200"/>
          </a:xfrm>
          <a:prstGeom prst="rect">
            <a:avLst/>
          </a:prstGeom>
        </p:spPr>
        <p:txBody>
          <a:bodyPr vert="horz" wrap="square" lIns="0" tIns="12065" rIns="0" bIns="0" rtlCol="0">
            <a:spAutoFit/>
          </a:bodyPr>
          <a:lstStyle/>
          <a:p>
            <a:pPr marL="12700">
              <a:lnSpc>
                <a:spcPct val="100000"/>
              </a:lnSpc>
              <a:spcBef>
                <a:spcPts val="95"/>
              </a:spcBef>
            </a:pPr>
            <a:r>
              <a:rPr sz="2000" b="1" spc="-5" dirty="0">
                <a:latin typeface="Arial"/>
                <a:cs typeface="Arial"/>
              </a:rPr>
              <a:t>REASSESS</a:t>
            </a:r>
            <a:endParaRPr sz="2000">
              <a:latin typeface="Arial"/>
              <a:cs typeface="Arial"/>
            </a:endParaRPr>
          </a:p>
        </p:txBody>
      </p:sp>
      <p:sp>
        <p:nvSpPr>
          <p:cNvPr id="7" name="object 7"/>
          <p:cNvSpPr txBox="1"/>
          <p:nvPr/>
        </p:nvSpPr>
        <p:spPr>
          <a:xfrm>
            <a:off x="8052782" y="4356894"/>
            <a:ext cx="2174875" cy="330200"/>
          </a:xfrm>
          <a:prstGeom prst="rect">
            <a:avLst/>
          </a:prstGeom>
        </p:spPr>
        <p:txBody>
          <a:bodyPr vert="horz" wrap="square" lIns="0" tIns="12065" rIns="0" bIns="0" rtlCol="0">
            <a:spAutoFit/>
          </a:bodyPr>
          <a:lstStyle/>
          <a:p>
            <a:pPr marL="12700">
              <a:lnSpc>
                <a:spcPct val="100000"/>
              </a:lnSpc>
              <a:spcBef>
                <a:spcPts val="95"/>
              </a:spcBef>
            </a:pPr>
            <a:r>
              <a:rPr sz="2000" b="1" spc="-5" dirty="0">
                <a:latin typeface="Arial"/>
                <a:cs typeface="Arial"/>
              </a:rPr>
              <a:t>DIRECT</a:t>
            </a:r>
            <a:r>
              <a:rPr sz="2000" b="1" spc="-105" dirty="0">
                <a:latin typeface="Arial"/>
                <a:cs typeface="Arial"/>
              </a:rPr>
              <a:t> </a:t>
            </a:r>
            <a:r>
              <a:rPr sz="2000" b="1" spc="-10" dirty="0">
                <a:latin typeface="Arial"/>
                <a:cs typeface="Arial"/>
              </a:rPr>
              <a:t>ACTIONS</a:t>
            </a:r>
            <a:endParaRPr sz="2000">
              <a:latin typeface="Arial"/>
              <a:cs typeface="Arial"/>
            </a:endParaRPr>
          </a:p>
        </p:txBody>
      </p:sp>
      <p:sp>
        <p:nvSpPr>
          <p:cNvPr id="8" name="object 8"/>
          <p:cNvSpPr txBox="1"/>
          <p:nvPr/>
        </p:nvSpPr>
        <p:spPr>
          <a:xfrm>
            <a:off x="8394071" y="5560919"/>
            <a:ext cx="1492250" cy="330200"/>
          </a:xfrm>
          <a:prstGeom prst="rect">
            <a:avLst/>
          </a:prstGeom>
        </p:spPr>
        <p:txBody>
          <a:bodyPr vert="horz" wrap="square" lIns="0" tIns="12065" rIns="0" bIns="0" rtlCol="0">
            <a:spAutoFit/>
          </a:bodyPr>
          <a:lstStyle/>
          <a:p>
            <a:pPr marL="12700">
              <a:lnSpc>
                <a:spcPct val="100000"/>
              </a:lnSpc>
              <a:spcBef>
                <a:spcPts val="95"/>
              </a:spcBef>
            </a:pPr>
            <a:r>
              <a:rPr sz="2000" b="1" spc="-10" dirty="0">
                <a:latin typeface="Arial"/>
                <a:cs typeface="Arial"/>
              </a:rPr>
              <a:t>DOCUM</a:t>
            </a:r>
            <a:r>
              <a:rPr sz="2000" b="1" dirty="0">
                <a:latin typeface="Arial"/>
                <a:cs typeface="Arial"/>
              </a:rPr>
              <a:t>EN</a:t>
            </a:r>
            <a:r>
              <a:rPr sz="2000" b="1" spc="-5" dirty="0">
                <a:latin typeface="Arial"/>
                <a:cs typeface="Arial"/>
              </a:rPr>
              <a:t>T</a:t>
            </a:r>
            <a:endParaRPr sz="2000">
              <a:latin typeface="Arial"/>
              <a:cs typeface="Arial"/>
            </a:endParaRPr>
          </a:p>
        </p:txBody>
      </p:sp>
      <p:pic>
        <p:nvPicPr>
          <p:cNvPr id="9" name="object 9"/>
          <p:cNvPicPr/>
          <p:nvPr/>
        </p:nvPicPr>
        <p:blipFill>
          <a:blip r:embed="rId4" cstate="print"/>
          <a:stretch>
            <a:fillRect/>
          </a:stretch>
        </p:blipFill>
        <p:spPr>
          <a:xfrm>
            <a:off x="637794" y="1559814"/>
            <a:ext cx="6340601" cy="5187683"/>
          </a:xfrm>
          <a:prstGeom prst="rect">
            <a:avLst/>
          </a:prstGeom>
        </p:spPr>
      </p:pic>
      <p:sp>
        <p:nvSpPr>
          <p:cNvPr id="10" name="object 10"/>
          <p:cNvSpPr txBox="1"/>
          <p:nvPr/>
        </p:nvSpPr>
        <p:spPr>
          <a:xfrm>
            <a:off x="3067194" y="1979325"/>
            <a:ext cx="4469130" cy="1244600"/>
          </a:xfrm>
          <a:prstGeom prst="rect">
            <a:avLst/>
          </a:prstGeom>
        </p:spPr>
        <p:txBody>
          <a:bodyPr vert="horz" wrap="square" lIns="0" tIns="12065" rIns="0" bIns="0" rtlCol="0">
            <a:spAutoFit/>
          </a:bodyPr>
          <a:lstStyle/>
          <a:p>
            <a:pPr marL="12700" marR="5080">
              <a:lnSpc>
                <a:spcPct val="100000"/>
              </a:lnSpc>
              <a:spcBef>
                <a:spcPts val="95"/>
              </a:spcBef>
            </a:pPr>
            <a:r>
              <a:rPr sz="2000" b="1" spc="-10" dirty="0">
                <a:latin typeface="Arial"/>
                <a:cs typeface="Arial"/>
              </a:rPr>
              <a:t>Combat</a:t>
            </a:r>
            <a:r>
              <a:rPr sz="2000" b="1" spc="5" dirty="0">
                <a:latin typeface="Arial"/>
                <a:cs typeface="Arial"/>
              </a:rPr>
              <a:t> </a:t>
            </a:r>
            <a:r>
              <a:rPr sz="2000" b="1" spc="-5" dirty="0">
                <a:latin typeface="Arial"/>
                <a:cs typeface="Arial"/>
              </a:rPr>
              <a:t>Paramedic/Provider</a:t>
            </a:r>
            <a:r>
              <a:rPr sz="2000" b="1" spc="-10" dirty="0">
                <a:latin typeface="Arial"/>
                <a:cs typeface="Arial"/>
              </a:rPr>
              <a:t> </a:t>
            </a:r>
            <a:r>
              <a:rPr sz="2000" b="1" spc="-5" dirty="0">
                <a:latin typeface="Arial"/>
                <a:cs typeface="Arial"/>
              </a:rPr>
              <a:t>(CPP) </a:t>
            </a:r>
            <a:r>
              <a:rPr sz="2000" b="1" dirty="0">
                <a:latin typeface="Arial"/>
                <a:cs typeface="Arial"/>
              </a:rPr>
              <a:t> </a:t>
            </a:r>
            <a:r>
              <a:rPr sz="2000" spc="-5" dirty="0">
                <a:latin typeface="Arial MT"/>
                <a:cs typeface="Arial MT"/>
              </a:rPr>
              <a:t>and</a:t>
            </a:r>
            <a:r>
              <a:rPr sz="2000" spc="-10" dirty="0">
                <a:latin typeface="Arial MT"/>
                <a:cs typeface="Arial MT"/>
              </a:rPr>
              <a:t> </a:t>
            </a:r>
            <a:r>
              <a:rPr sz="2000" b="1" spc="-10" dirty="0">
                <a:latin typeface="Arial"/>
                <a:cs typeface="Arial"/>
              </a:rPr>
              <a:t>Combat</a:t>
            </a:r>
            <a:r>
              <a:rPr sz="2000" b="1" spc="5" dirty="0">
                <a:latin typeface="Arial"/>
                <a:cs typeface="Arial"/>
              </a:rPr>
              <a:t> </a:t>
            </a:r>
            <a:r>
              <a:rPr sz="2000" b="1" spc="-5" dirty="0">
                <a:latin typeface="Arial"/>
                <a:cs typeface="Arial"/>
              </a:rPr>
              <a:t>Medic</a:t>
            </a:r>
            <a:r>
              <a:rPr sz="2000" b="1" spc="-15" dirty="0">
                <a:latin typeface="Arial"/>
                <a:cs typeface="Arial"/>
              </a:rPr>
              <a:t> </a:t>
            </a:r>
            <a:r>
              <a:rPr sz="2000" b="1" spc="-5" dirty="0">
                <a:latin typeface="Arial"/>
                <a:cs typeface="Arial"/>
              </a:rPr>
              <a:t>Corpsmen</a:t>
            </a:r>
            <a:r>
              <a:rPr sz="2000" b="1" spc="10" dirty="0">
                <a:latin typeface="Arial"/>
                <a:cs typeface="Arial"/>
              </a:rPr>
              <a:t> </a:t>
            </a:r>
            <a:r>
              <a:rPr sz="2000" b="1" spc="-10" dirty="0">
                <a:latin typeface="Arial"/>
                <a:cs typeface="Arial"/>
              </a:rPr>
              <a:t>(CMC) </a:t>
            </a:r>
            <a:r>
              <a:rPr sz="2000" b="1" spc="-5" dirty="0">
                <a:latin typeface="Arial"/>
                <a:cs typeface="Arial"/>
              </a:rPr>
              <a:t> </a:t>
            </a:r>
            <a:r>
              <a:rPr sz="2000" spc="-5" dirty="0">
                <a:latin typeface="Arial MT"/>
                <a:cs typeface="Arial MT"/>
              </a:rPr>
              <a:t>should be ready to receive casualties in </a:t>
            </a:r>
            <a:r>
              <a:rPr sz="2000" spc="-545" dirty="0">
                <a:latin typeface="Arial MT"/>
                <a:cs typeface="Arial MT"/>
              </a:rPr>
              <a:t> </a:t>
            </a:r>
            <a:r>
              <a:rPr sz="2000" spc="-5" dirty="0">
                <a:latin typeface="Arial MT"/>
                <a:cs typeface="Arial MT"/>
              </a:rPr>
              <a:t>an</a:t>
            </a:r>
            <a:r>
              <a:rPr sz="2000" spc="-15" dirty="0">
                <a:latin typeface="Arial MT"/>
                <a:cs typeface="Arial MT"/>
              </a:rPr>
              <a:t> </a:t>
            </a:r>
            <a:r>
              <a:rPr sz="2000" spc="-5" dirty="0">
                <a:latin typeface="Arial MT"/>
                <a:cs typeface="Arial MT"/>
              </a:rPr>
              <a:t>area</a:t>
            </a:r>
            <a:r>
              <a:rPr sz="2000" spc="-15" dirty="0">
                <a:latin typeface="Arial MT"/>
                <a:cs typeface="Arial MT"/>
              </a:rPr>
              <a:t> </a:t>
            </a:r>
            <a:r>
              <a:rPr sz="2000" spc="-5" dirty="0">
                <a:latin typeface="Arial MT"/>
                <a:cs typeface="Arial MT"/>
              </a:rPr>
              <a:t>that</a:t>
            </a:r>
            <a:r>
              <a:rPr sz="2000" spc="-25" dirty="0">
                <a:latin typeface="Arial MT"/>
                <a:cs typeface="Arial MT"/>
              </a:rPr>
              <a:t> </a:t>
            </a:r>
            <a:r>
              <a:rPr sz="2000" spc="-5" dirty="0">
                <a:latin typeface="Arial MT"/>
                <a:cs typeface="Arial MT"/>
              </a:rPr>
              <a:t>provides</a:t>
            </a:r>
            <a:r>
              <a:rPr sz="2000" dirty="0">
                <a:latin typeface="Arial MT"/>
                <a:cs typeface="Arial MT"/>
              </a:rPr>
              <a:t> </a:t>
            </a:r>
            <a:r>
              <a:rPr sz="2000" spc="-5" dirty="0">
                <a:latin typeface="Arial MT"/>
                <a:cs typeface="Arial MT"/>
              </a:rPr>
              <a:t>adequate</a:t>
            </a:r>
            <a:r>
              <a:rPr sz="2000" spc="-10" dirty="0">
                <a:latin typeface="Arial MT"/>
                <a:cs typeface="Arial MT"/>
              </a:rPr>
              <a:t> </a:t>
            </a:r>
            <a:r>
              <a:rPr sz="2000" spc="-5" dirty="0">
                <a:latin typeface="Arial MT"/>
                <a:cs typeface="Arial MT"/>
              </a:rPr>
              <a:t>cover</a:t>
            </a:r>
            <a:endParaRPr sz="2000">
              <a:latin typeface="Arial MT"/>
              <a:cs typeface="Arial MT"/>
            </a:endParaRPr>
          </a:p>
        </p:txBody>
      </p:sp>
      <p:grpSp>
        <p:nvGrpSpPr>
          <p:cNvPr id="11" name="object 11"/>
          <p:cNvGrpSpPr/>
          <p:nvPr/>
        </p:nvGrpSpPr>
        <p:grpSpPr>
          <a:xfrm>
            <a:off x="8834755" y="2432430"/>
            <a:ext cx="599440" cy="520700"/>
            <a:chOff x="8834755" y="2432430"/>
            <a:chExt cx="599440" cy="520700"/>
          </a:xfrm>
        </p:grpSpPr>
        <p:sp>
          <p:nvSpPr>
            <p:cNvPr id="12" name="object 12"/>
            <p:cNvSpPr/>
            <p:nvPr/>
          </p:nvSpPr>
          <p:spPr>
            <a:xfrm>
              <a:off x="8841105" y="2438780"/>
              <a:ext cx="586740" cy="508000"/>
            </a:xfrm>
            <a:custGeom>
              <a:avLst/>
              <a:gdLst/>
              <a:ahLst/>
              <a:cxnLst/>
              <a:rect l="l" t="t" r="r" b="b"/>
              <a:pathLst>
                <a:path w="586740" h="508000">
                  <a:moveTo>
                    <a:pt x="440055" y="0"/>
                  </a:moveTo>
                  <a:lnTo>
                    <a:pt x="146685" y="0"/>
                  </a:lnTo>
                  <a:lnTo>
                    <a:pt x="146685" y="253746"/>
                  </a:lnTo>
                  <a:lnTo>
                    <a:pt x="0" y="253746"/>
                  </a:lnTo>
                  <a:lnTo>
                    <a:pt x="293370" y="507492"/>
                  </a:lnTo>
                  <a:lnTo>
                    <a:pt x="586740" y="253746"/>
                  </a:lnTo>
                  <a:lnTo>
                    <a:pt x="440055" y="253746"/>
                  </a:lnTo>
                  <a:lnTo>
                    <a:pt x="440055" y="0"/>
                  </a:lnTo>
                  <a:close/>
                </a:path>
              </a:pathLst>
            </a:custGeom>
            <a:solidFill>
              <a:srgbClr val="D09650"/>
            </a:solidFill>
          </p:spPr>
          <p:txBody>
            <a:bodyPr wrap="square" lIns="0" tIns="0" rIns="0" bIns="0" rtlCol="0"/>
            <a:lstStyle/>
            <a:p>
              <a:endParaRPr/>
            </a:p>
          </p:txBody>
        </p:sp>
        <p:sp>
          <p:nvSpPr>
            <p:cNvPr id="13" name="object 13"/>
            <p:cNvSpPr/>
            <p:nvPr/>
          </p:nvSpPr>
          <p:spPr>
            <a:xfrm>
              <a:off x="8841105" y="2438780"/>
              <a:ext cx="586740" cy="508000"/>
            </a:xfrm>
            <a:custGeom>
              <a:avLst/>
              <a:gdLst/>
              <a:ahLst/>
              <a:cxnLst/>
              <a:rect l="l" t="t" r="r" b="b"/>
              <a:pathLst>
                <a:path w="586740" h="508000">
                  <a:moveTo>
                    <a:pt x="0" y="253746"/>
                  </a:moveTo>
                  <a:lnTo>
                    <a:pt x="146685" y="253746"/>
                  </a:lnTo>
                  <a:lnTo>
                    <a:pt x="146685" y="0"/>
                  </a:lnTo>
                  <a:lnTo>
                    <a:pt x="440055" y="0"/>
                  </a:lnTo>
                  <a:lnTo>
                    <a:pt x="440055" y="253746"/>
                  </a:lnTo>
                  <a:lnTo>
                    <a:pt x="586740" y="253746"/>
                  </a:lnTo>
                  <a:lnTo>
                    <a:pt x="293370" y="507492"/>
                  </a:lnTo>
                  <a:lnTo>
                    <a:pt x="0" y="253746"/>
                  </a:lnTo>
                  <a:close/>
                </a:path>
              </a:pathLst>
            </a:custGeom>
            <a:ln w="12700">
              <a:solidFill>
                <a:srgbClr val="D09650"/>
              </a:solidFill>
            </a:ln>
          </p:spPr>
          <p:txBody>
            <a:bodyPr wrap="square" lIns="0" tIns="0" rIns="0" bIns="0" rtlCol="0"/>
            <a:lstStyle/>
            <a:p>
              <a:endParaRPr/>
            </a:p>
          </p:txBody>
        </p:sp>
      </p:grpSp>
      <p:grpSp>
        <p:nvGrpSpPr>
          <p:cNvPr id="14" name="object 14"/>
          <p:cNvGrpSpPr/>
          <p:nvPr/>
        </p:nvGrpSpPr>
        <p:grpSpPr>
          <a:xfrm>
            <a:off x="8835517" y="3640201"/>
            <a:ext cx="599440" cy="520700"/>
            <a:chOff x="8835517" y="3640201"/>
            <a:chExt cx="599440" cy="520700"/>
          </a:xfrm>
        </p:grpSpPr>
        <p:sp>
          <p:nvSpPr>
            <p:cNvPr id="15" name="object 15"/>
            <p:cNvSpPr/>
            <p:nvPr/>
          </p:nvSpPr>
          <p:spPr>
            <a:xfrm>
              <a:off x="8841867" y="3646551"/>
              <a:ext cx="586740" cy="508000"/>
            </a:xfrm>
            <a:custGeom>
              <a:avLst/>
              <a:gdLst/>
              <a:ahLst/>
              <a:cxnLst/>
              <a:rect l="l" t="t" r="r" b="b"/>
              <a:pathLst>
                <a:path w="586740" h="508000">
                  <a:moveTo>
                    <a:pt x="440055" y="0"/>
                  </a:moveTo>
                  <a:lnTo>
                    <a:pt x="146685" y="0"/>
                  </a:lnTo>
                  <a:lnTo>
                    <a:pt x="146685" y="253746"/>
                  </a:lnTo>
                  <a:lnTo>
                    <a:pt x="0" y="253746"/>
                  </a:lnTo>
                  <a:lnTo>
                    <a:pt x="293370" y="507492"/>
                  </a:lnTo>
                  <a:lnTo>
                    <a:pt x="586740" y="253746"/>
                  </a:lnTo>
                  <a:lnTo>
                    <a:pt x="440055" y="253746"/>
                  </a:lnTo>
                  <a:lnTo>
                    <a:pt x="440055" y="0"/>
                  </a:lnTo>
                  <a:close/>
                </a:path>
              </a:pathLst>
            </a:custGeom>
            <a:solidFill>
              <a:srgbClr val="D09650"/>
            </a:solidFill>
          </p:spPr>
          <p:txBody>
            <a:bodyPr wrap="square" lIns="0" tIns="0" rIns="0" bIns="0" rtlCol="0"/>
            <a:lstStyle/>
            <a:p>
              <a:endParaRPr/>
            </a:p>
          </p:txBody>
        </p:sp>
        <p:sp>
          <p:nvSpPr>
            <p:cNvPr id="16" name="object 16"/>
            <p:cNvSpPr/>
            <p:nvPr/>
          </p:nvSpPr>
          <p:spPr>
            <a:xfrm>
              <a:off x="8841867" y="3646551"/>
              <a:ext cx="586740" cy="508000"/>
            </a:xfrm>
            <a:custGeom>
              <a:avLst/>
              <a:gdLst/>
              <a:ahLst/>
              <a:cxnLst/>
              <a:rect l="l" t="t" r="r" b="b"/>
              <a:pathLst>
                <a:path w="586740" h="508000">
                  <a:moveTo>
                    <a:pt x="0" y="253746"/>
                  </a:moveTo>
                  <a:lnTo>
                    <a:pt x="146685" y="253746"/>
                  </a:lnTo>
                  <a:lnTo>
                    <a:pt x="146685" y="0"/>
                  </a:lnTo>
                  <a:lnTo>
                    <a:pt x="440055" y="0"/>
                  </a:lnTo>
                  <a:lnTo>
                    <a:pt x="440055" y="253746"/>
                  </a:lnTo>
                  <a:lnTo>
                    <a:pt x="586740" y="253746"/>
                  </a:lnTo>
                  <a:lnTo>
                    <a:pt x="293370" y="507492"/>
                  </a:lnTo>
                  <a:lnTo>
                    <a:pt x="0" y="253746"/>
                  </a:lnTo>
                  <a:close/>
                </a:path>
              </a:pathLst>
            </a:custGeom>
            <a:ln w="12700">
              <a:solidFill>
                <a:srgbClr val="D09650"/>
              </a:solidFill>
            </a:ln>
          </p:spPr>
          <p:txBody>
            <a:bodyPr wrap="square" lIns="0" tIns="0" rIns="0" bIns="0" rtlCol="0"/>
            <a:lstStyle/>
            <a:p>
              <a:endParaRPr/>
            </a:p>
          </p:txBody>
        </p:sp>
      </p:grpSp>
      <p:grpSp>
        <p:nvGrpSpPr>
          <p:cNvPr id="17" name="object 17"/>
          <p:cNvGrpSpPr/>
          <p:nvPr/>
        </p:nvGrpSpPr>
        <p:grpSpPr>
          <a:xfrm>
            <a:off x="8841613" y="4875403"/>
            <a:ext cx="600710" cy="520700"/>
            <a:chOff x="8841613" y="4875403"/>
            <a:chExt cx="600710" cy="520700"/>
          </a:xfrm>
        </p:grpSpPr>
        <p:sp>
          <p:nvSpPr>
            <p:cNvPr id="18" name="object 18"/>
            <p:cNvSpPr/>
            <p:nvPr/>
          </p:nvSpPr>
          <p:spPr>
            <a:xfrm>
              <a:off x="8847963" y="4881753"/>
              <a:ext cx="588010" cy="508000"/>
            </a:xfrm>
            <a:custGeom>
              <a:avLst/>
              <a:gdLst/>
              <a:ahLst/>
              <a:cxnLst/>
              <a:rect l="l" t="t" r="r" b="b"/>
              <a:pathLst>
                <a:path w="588009" h="508000">
                  <a:moveTo>
                    <a:pt x="440626" y="0"/>
                  </a:moveTo>
                  <a:lnTo>
                    <a:pt x="146875" y="0"/>
                  </a:lnTo>
                  <a:lnTo>
                    <a:pt x="146875" y="253746"/>
                  </a:lnTo>
                  <a:lnTo>
                    <a:pt x="0" y="253746"/>
                  </a:lnTo>
                  <a:lnTo>
                    <a:pt x="293751" y="507492"/>
                  </a:lnTo>
                  <a:lnTo>
                    <a:pt x="587502" y="253746"/>
                  </a:lnTo>
                  <a:lnTo>
                    <a:pt x="440626" y="253746"/>
                  </a:lnTo>
                  <a:lnTo>
                    <a:pt x="440626" y="0"/>
                  </a:lnTo>
                  <a:close/>
                </a:path>
              </a:pathLst>
            </a:custGeom>
            <a:solidFill>
              <a:srgbClr val="D09650"/>
            </a:solidFill>
          </p:spPr>
          <p:txBody>
            <a:bodyPr wrap="square" lIns="0" tIns="0" rIns="0" bIns="0" rtlCol="0"/>
            <a:lstStyle/>
            <a:p>
              <a:endParaRPr/>
            </a:p>
          </p:txBody>
        </p:sp>
        <p:sp>
          <p:nvSpPr>
            <p:cNvPr id="19" name="object 19"/>
            <p:cNvSpPr/>
            <p:nvPr/>
          </p:nvSpPr>
          <p:spPr>
            <a:xfrm>
              <a:off x="8847963" y="4881753"/>
              <a:ext cx="588010" cy="508000"/>
            </a:xfrm>
            <a:custGeom>
              <a:avLst/>
              <a:gdLst/>
              <a:ahLst/>
              <a:cxnLst/>
              <a:rect l="l" t="t" r="r" b="b"/>
              <a:pathLst>
                <a:path w="588009" h="508000">
                  <a:moveTo>
                    <a:pt x="0" y="253746"/>
                  </a:moveTo>
                  <a:lnTo>
                    <a:pt x="146875" y="253746"/>
                  </a:lnTo>
                  <a:lnTo>
                    <a:pt x="146875" y="0"/>
                  </a:lnTo>
                  <a:lnTo>
                    <a:pt x="440626" y="0"/>
                  </a:lnTo>
                  <a:lnTo>
                    <a:pt x="440626" y="253746"/>
                  </a:lnTo>
                  <a:lnTo>
                    <a:pt x="587502" y="253746"/>
                  </a:lnTo>
                  <a:lnTo>
                    <a:pt x="293751" y="507492"/>
                  </a:lnTo>
                  <a:lnTo>
                    <a:pt x="0" y="253746"/>
                  </a:lnTo>
                  <a:close/>
                </a:path>
              </a:pathLst>
            </a:custGeom>
            <a:ln w="12700">
              <a:solidFill>
                <a:srgbClr val="D09650"/>
              </a:solidFill>
            </a:ln>
          </p:spPr>
          <p:txBody>
            <a:bodyPr wrap="square" lIns="0" tIns="0" rIns="0" bIns="0" rtlCol="0"/>
            <a:lstStyle/>
            <a:p>
              <a:endParaRPr/>
            </a:p>
          </p:txBody>
        </p:sp>
      </p:grpSp>
      <p:pic>
        <p:nvPicPr>
          <p:cNvPr id="20" name="object 20"/>
          <p:cNvPicPr/>
          <p:nvPr/>
        </p:nvPicPr>
        <p:blipFill>
          <a:blip r:embed="rId5" cstate="print"/>
          <a:stretch>
            <a:fillRect/>
          </a:stretch>
        </p:blipFill>
        <p:spPr>
          <a:xfrm>
            <a:off x="9658350" y="4540758"/>
            <a:ext cx="2164079" cy="1321307"/>
          </a:xfrm>
          <a:prstGeom prst="rect">
            <a:avLst/>
          </a:prstGeom>
        </p:spPr>
      </p:pic>
      <p:pic>
        <p:nvPicPr>
          <p:cNvPr id="21" name="object 21"/>
          <p:cNvPicPr/>
          <p:nvPr/>
        </p:nvPicPr>
        <p:blipFill>
          <a:blip r:embed="rId6" cstate="print"/>
          <a:stretch>
            <a:fillRect/>
          </a:stretch>
        </p:blipFill>
        <p:spPr>
          <a:xfrm>
            <a:off x="9656826" y="2081783"/>
            <a:ext cx="2145778" cy="2132063"/>
          </a:xfrm>
          <a:prstGeom prst="rect">
            <a:avLst/>
          </a:prstGeom>
        </p:spPr>
      </p:pic>
      <p:sp>
        <p:nvSpPr>
          <p:cNvPr id="22" name="object 22"/>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437765" algn="l"/>
              </a:tabLst>
            </a:pPr>
            <a:r>
              <a:rPr spc="-5" dirty="0">
                <a:solidFill>
                  <a:srgbClr val="767070"/>
                </a:solidFill>
              </a:rPr>
              <a:t>#TCCC-CPP-PPT-04-01</a:t>
            </a:r>
            <a:r>
              <a:rPr spc="330" dirty="0">
                <a:solidFill>
                  <a:srgbClr val="767070"/>
                </a:solidFill>
              </a:rPr>
              <a:t> </a:t>
            </a:r>
            <a:r>
              <a:rPr spc="-5" dirty="0">
                <a:solidFill>
                  <a:srgbClr val="767070"/>
                </a:solidFill>
              </a:rPr>
              <a:t>08</a:t>
            </a:r>
            <a:r>
              <a:rPr spc="15" dirty="0">
                <a:solidFill>
                  <a:srgbClr val="767070"/>
                </a:solidFill>
              </a:rPr>
              <a:t> </a:t>
            </a:r>
            <a:r>
              <a:rPr spc="-5" dirty="0">
                <a:solidFill>
                  <a:srgbClr val="767070"/>
                </a:solidFill>
              </a:rPr>
              <a:t>AUG</a:t>
            </a:r>
            <a:r>
              <a:rPr spc="5" dirty="0">
                <a:solidFill>
                  <a:srgbClr val="767070"/>
                </a:solidFill>
              </a:rPr>
              <a:t> </a:t>
            </a:r>
            <a:r>
              <a:rPr spc="-5" dirty="0">
                <a:solidFill>
                  <a:srgbClr val="767070"/>
                </a:solidFill>
              </a:rPr>
              <a:t>23	</a:t>
            </a:r>
            <a:fld id="{81D60167-4931-47E6-BA6A-407CBD079E47}" type="slidenum">
              <a:rPr sz="1200" dirty="0">
                <a:solidFill>
                  <a:srgbClr val="767070"/>
                </a:solidFill>
              </a:rPr>
              <a:t>8</a:t>
            </a:fld>
            <a:endParaRPr sz="12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430682" y="289797"/>
            <a:ext cx="533019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67070"/>
                </a:solidFill>
                <a:latin typeface="Arial"/>
                <a:cs typeface="Arial"/>
              </a:rPr>
              <a:t>Module 4:</a:t>
            </a:r>
            <a:r>
              <a:rPr sz="2000" b="1" spc="-15" dirty="0">
                <a:solidFill>
                  <a:srgbClr val="767070"/>
                </a:solidFill>
                <a:latin typeface="Arial"/>
                <a:cs typeface="Arial"/>
              </a:rPr>
              <a:t> </a:t>
            </a:r>
            <a:r>
              <a:rPr sz="2000" b="1" spc="-5" dirty="0">
                <a:solidFill>
                  <a:srgbClr val="767070"/>
                </a:solidFill>
                <a:latin typeface="Arial"/>
                <a:cs typeface="Arial"/>
              </a:rPr>
              <a:t>Principles</a:t>
            </a:r>
            <a:r>
              <a:rPr sz="2000" b="1" spc="-20" dirty="0">
                <a:solidFill>
                  <a:srgbClr val="767070"/>
                </a:solidFill>
                <a:latin typeface="Arial"/>
                <a:cs typeface="Arial"/>
              </a:rPr>
              <a:t> </a:t>
            </a:r>
            <a:r>
              <a:rPr sz="2000" b="1" spc="-5" dirty="0">
                <a:solidFill>
                  <a:srgbClr val="767070"/>
                </a:solidFill>
                <a:latin typeface="Arial"/>
                <a:cs typeface="Arial"/>
              </a:rPr>
              <a:t>and</a:t>
            </a:r>
            <a:r>
              <a:rPr sz="2000" b="1" spc="-80" dirty="0">
                <a:solidFill>
                  <a:srgbClr val="767070"/>
                </a:solidFill>
                <a:latin typeface="Arial"/>
                <a:cs typeface="Arial"/>
              </a:rPr>
              <a:t> </a:t>
            </a:r>
            <a:r>
              <a:rPr sz="2000" b="1" spc="-5" dirty="0">
                <a:solidFill>
                  <a:srgbClr val="767070"/>
                </a:solidFill>
                <a:latin typeface="Arial"/>
                <a:cs typeface="Arial"/>
              </a:rPr>
              <a:t>Application</a:t>
            </a:r>
            <a:r>
              <a:rPr sz="2000" b="1" dirty="0">
                <a:solidFill>
                  <a:srgbClr val="767070"/>
                </a:solidFill>
                <a:latin typeface="Arial"/>
                <a:cs typeface="Arial"/>
              </a:rPr>
              <a:t> </a:t>
            </a:r>
            <a:r>
              <a:rPr sz="2000" b="1" spc="-5" dirty="0">
                <a:solidFill>
                  <a:srgbClr val="767070"/>
                </a:solidFill>
                <a:latin typeface="Arial"/>
                <a:cs typeface="Arial"/>
              </a:rPr>
              <a:t>of</a:t>
            </a:r>
            <a:r>
              <a:rPr sz="2000" b="1" spc="-10" dirty="0">
                <a:solidFill>
                  <a:srgbClr val="767070"/>
                </a:solidFill>
                <a:latin typeface="Arial"/>
                <a:cs typeface="Arial"/>
              </a:rPr>
              <a:t> TFC</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p:nvPr/>
        </p:nvSpPr>
        <p:spPr>
          <a:xfrm>
            <a:off x="8093964" y="1629159"/>
            <a:ext cx="3530600" cy="4838065"/>
          </a:xfrm>
          <a:custGeom>
            <a:avLst/>
            <a:gdLst/>
            <a:ahLst/>
            <a:cxnLst/>
            <a:rect l="l" t="t" r="r" b="b"/>
            <a:pathLst>
              <a:path w="3530600" h="4838065">
                <a:moveTo>
                  <a:pt x="3363048" y="0"/>
                </a:moveTo>
                <a:lnTo>
                  <a:pt x="167297" y="0"/>
                </a:lnTo>
                <a:lnTo>
                  <a:pt x="122823" y="5976"/>
                </a:lnTo>
                <a:lnTo>
                  <a:pt x="82860" y="22841"/>
                </a:lnTo>
                <a:lnTo>
                  <a:pt x="49001" y="49001"/>
                </a:lnTo>
                <a:lnTo>
                  <a:pt x="22841" y="82860"/>
                </a:lnTo>
                <a:lnTo>
                  <a:pt x="5976" y="122823"/>
                </a:lnTo>
                <a:lnTo>
                  <a:pt x="0" y="167297"/>
                </a:lnTo>
                <a:lnTo>
                  <a:pt x="0" y="4670628"/>
                </a:lnTo>
                <a:lnTo>
                  <a:pt x="5976" y="4715106"/>
                </a:lnTo>
                <a:lnTo>
                  <a:pt x="22841" y="4755073"/>
                </a:lnTo>
                <a:lnTo>
                  <a:pt x="49001" y="4788935"/>
                </a:lnTo>
                <a:lnTo>
                  <a:pt x="82860" y="4815095"/>
                </a:lnTo>
                <a:lnTo>
                  <a:pt x="122823" y="4831961"/>
                </a:lnTo>
                <a:lnTo>
                  <a:pt x="167297" y="4837938"/>
                </a:lnTo>
                <a:lnTo>
                  <a:pt x="3363048" y="4837938"/>
                </a:lnTo>
                <a:lnTo>
                  <a:pt x="3407522" y="4831961"/>
                </a:lnTo>
                <a:lnTo>
                  <a:pt x="3447485" y="4815095"/>
                </a:lnTo>
                <a:lnTo>
                  <a:pt x="3481344" y="4788935"/>
                </a:lnTo>
                <a:lnTo>
                  <a:pt x="3507504" y="4755073"/>
                </a:lnTo>
                <a:lnTo>
                  <a:pt x="3524369" y="4715106"/>
                </a:lnTo>
                <a:lnTo>
                  <a:pt x="3530346" y="4670628"/>
                </a:lnTo>
                <a:lnTo>
                  <a:pt x="3530346" y="167297"/>
                </a:lnTo>
                <a:lnTo>
                  <a:pt x="3524369" y="122823"/>
                </a:lnTo>
                <a:lnTo>
                  <a:pt x="3507504" y="82860"/>
                </a:lnTo>
                <a:lnTo>
                  <a:pt x="3481344" y="49001"/>
                </a:lnTo>
                <a:lnTo>
                  <a:pt x="3447485" y="22841"/>
                </a:lnTo>
                <a:lnTo>
                  <a:pt x="3407522" y="5976"/>
                </a:lnTo>
                <a:lnTo>
                  <a:pt x="3363048" y="0"/>
                </a:lnTo>
                <a:close/>
              </a:path>
            </a:pathLst>
          </a:custGeom>
          <a:solidFill>
            <a:srgbClr val="F0F1F1"/>
          </a:solidFill>
        </p:spPr>
        <p:txBody>
          <a:bodyPr wrap="square" lIns="0" tIns="0" rIns="0" bIns="0" rtlCol="0"/>
          <a:lstStyle/>
          <a:p>
            <a:endParaRPr/>
          </a:p>
        </p:txBody>
      </p:sp>
      <p:sp>
        <p:nvSpPr>
          <p:cNvPr id="5" name="object 5"/>
          <p:cNvSpPr txBox="1"/>
          <p:nvPr/>
        </p:nvSpPr>
        <p:spPr>
          <a:xfrm>
            <a:off x="8884475" y="1905664"/>
            <a:ext cx="1803400" cy="391160"/>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Arial"/>
                <a:cs typeface="Arial"/>
              </a:rPr>
              <a:t>REM</a:t>
            </a:r>
            <a:r>
              <a:rPr sz="2400" b="1" dirty="0">
                <a:latin typeface="Arial"/>
                <a:cs typeface="Arial"/>
              </a:rPr>
              <a:t>E</a:t>
            </a:r>
            <a:r>
              <a:rPr sz="2400" b="1" spc="-5" dirty="0">
                <a:latin typeface="Arial"/>
                <a:cs typeface="Arial"/>
              </a:rPr>
              <a:t>MBER</a:t>
            </a:r>
            <a:endParaRPr sz="2400">
              <a:latin typeface="Arial"/>
              <a:cs typeface="Arial"/>
            </a:endParaRPr>
          </a:p>
        </p:txBody>
      </p:sp>
      <p:grpSp>
        <p:nvGrpSpPr>
          <p:cNvPr id="6" name="object 6"/>
          <p:cNvGrpSpPr/>
          <p:nvPr/>
        </p:nvGrpSpPr>
        <p:grpSpPr>
          <a:xfrm>
            <a:off x="8306561" y="1882902"/>
            <a:ext cx="499109" cy="4202430"/>
            <a:chOff x="8306561" y="1882902"/>
            <a:chExt cx="499109" cy="4202430"/>
          </a:xfrm>
        </p:grpSpPr>
        <p:pic>
          <p:nvPicPr>
            <p:cNvPr id="7" name="object 7"/>
            <p:cNvPicPr/>
            <p:nvPr/>
          </p:nvPicPr>
          <p:blipFill>
            <a:blip r:embed="rId4" cstate="print"/>
            <a:stretch>
              <a:fillRect/>
            </a:stretch>
          </p:blipFill>
          <p:spPr>
            <a:xfrm>
              <a:off x="8306561" y="1882902"/>
              <a:ext cx="499109" cy="434339"/>
            </a:xfrm>
            <a:prstGeom prst="rect">
              <a:avLst/>
            </a:prstGeom>
          </p:spPr>
        </p:pic>
        <p:sp>
          <p:nvSpPr>
            <p:cNvPr id="8" name="object 8"/>
            <p:cNvSpPr/>
            <p:nvPr/>
          </p:nvSpPr>
          <p:spPr>
            <a:xfrm>
              <a:off x="8460104" y="2504311"/>
              <a:ext cx="0" cy="487045"/>
            </a:xfrm>
            <a:custGeom>
              <a:avLst/>
              <a:gdLst/>
              <a:ahLst/>
              <a:cxnLst/>
              <a:rect l="l" t="t" r="r" b="b"/>
              <a:pathLst>
                <a:path h="487044">
                  <a:moveTo>
                    <a:pt x="0" y="487019"/>
                  </a:moveTo>
                  <a:lnTo>
                    <a:pt x="0" y="0"/>
                  </a:lnTo>
                </a:path>
              </a:pathLst>
            </a:custGeom>
            <a:ln w="101600">
              <a:solidFill>
                <a:srgbClr val="CD9146"/>
              </a:solidFill>
            </a:ln>
          </p:spPr>
          <p:txBody>
            <a:bodyPr wrap="square" lIns="0" tIns="0" rIns="0" bIns="0" rtlCol="0"/>
            <a:lstStyle/>
            <a:p>
              <a:endParaRPr/>
            </a:p>
          </p:txBody>
        </p:sp>
        <p:sp>
          <p:nvSpPr>
            <p:cNvPr id="9" name="object 9"/>
            <p:cNvSpPr/>
            <p:nvPr/>
          </p:nvSpPr>
          <p:spPr>
            <a:xfrm>
              <a:off x="8460104" y="3817239"/>
              <a:ext cx="0" cy="787400"/>
            </a:xfrm>
            <a:custGeom>
              <a:avLst/>
              <a:gdLst/>
              <a:ahLst/>
              <a:cxnLst/>
              <a:rect l="l" t="t" r="r" b="b"/>
              <a:pathLst>
                <a:path h="787400">
                  <a:moveTo>
                    <a:pt x="0" y="787095"/>
                  </a:moveTo>
                  <a:lnTo>
                    <a:pt x="0" y="0"/>
                  </a:lnTo>
                </a:path>
              </a:pathLst>
            </a:custGeom>
            <a:ln w="101600">
              <a:solidFill>
                <a:srgbClr val="CD9146"/>
              </a:solidFill>
            </a:ln>
          </p:spPr>
          <p:txBody>
            <a:bodyPr wrap="square" lIns="0" tIns="0" rIns="0" bIns="0" rtlCol="0"/>
            <a:lstStyle/>
            <a:p>
              <a:endParaRPr/>
            </a:p>
          </p:txBody>
        </p:sp>
        <p:sp>
          <p:nvSpPr>
            <p:cNvPr id="10" name="object 10"/>
            <p:cNvSpPr/>
            <p:nvPr/>
          </p:nvSpPr>
          <p:spPr>
            <a:xfrm>
              <a:off x="8460104" y="4784223"/>
              <a:ext cx="0" cy="1301115"/>
            </a:xfrm>
            <a:custGeom>
              <a:avLst/>
              <a:gdLst/>
              <a:ahLst/>
              <a:cxnLst/>
              <a:rect l="l" t="t" r="r" b="b"/>
              <a:pathLst>
                <a:path h="1301114">
                  <a:moveTo>
                    <a:pt x="0" y="1300772"/>
                  </a:moveTo>
                  <a:lnTo>
                    <a:pt x="0" y="0"/>
                  </a:lnTo>
                </a:path>
              </a:pathLst>
            </a:custGeom>
            <a:ln w="101600">
              <a:solidFill>
                <a:srgbClr val="CD9146"/>
              </a:solidFill>
            </a:ln>
          </p:spPr>
          <p:txBody>
            <a:bodyPr wrap="square" lIns="0" tIns="0" rIns="0" bIns="0" rtlCol="0"/>
            <a:lstStyle/>
            <a:p>
              <a:endParaRPr/>
            </a:p>
          </p:txBody>
        </p:sp>
        <p:sp>
          <p:nvSpPr>
            <p:cNvPr id="11" name="object 11"/>
            <p:cNvSpPr/>
            <p:nvPr/>
          </p:nvSpPr>
          <p:spPr>
            <a:xfrm>
              <a:off x="8460104" y="3152773"/>
              <a:ext cx="0" cy="487045"/>
            </a:xfrm>
            <a:custGeom>
              <a:avLst/>
              <a:gdLst/>
              <a:ahLst/>
              <a:cxnLst/>
              <a:rect l="l" t="t" r="r" b="b"/>
              <a:pathLst>
                <a:path h="487045">
                  <a:moveTo>
                    <a:pt x="0" y="487019"/>
                  </a:moveTo>
                  <a:lnTo>
                    <a:pt x="0" y="0"/>
                  </a:lnTo>
                </a:path>
              </a:pathLst>
            </a:custGeom>
            <a:ln w="101600">
              <a:solidFill>
                <a:srgbClr val="CD9146"/>
              </a:solidFill>
            </a:ln>
          </p:spPr>
          <p:txBody>
            <a:bodyPr wrap="square" lIns="0" tIns="0" rIns="0" bIns="0" rtlCol="0"/>
            <a:lstStyle/>
            <a:p>
              <a:endParaRPr/>
            </a:p>
          </p:txBody>
        </p:sp>
      </p:grpSp>
      <p:sp>
        <p:nvSpPr>
          <p:cNvPr id="12" name="object 12"/>
          <p:cNvSpPr txBox="1"/>
          <p:nvPr/>
        </p:nvSpPr>
        <p:spPr>
          <a:xfrm>
            <a:off x="8737675" y="2442554"/>
            <a:ext cx="2566670" cy="3698875"/>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Always</a:t>
            </a:r>
            <a:r>
              <a:rPr sz="1800" spc="-30" dirty="0">
                <a:latin typeface="Arial MT"/>
                <a:cs typeface="Arial MT"/>
              </a:rPr>
              <a:t> </a:t>
            </a:r>
            <a:r>
              <a:rPr sz="1800" spc="-5" dirty="0">
                <a:latin typeface="Arial MT"/>
                <a:cs typeface="Arial MT"/>
              </a:rPr>
              <a:t>use</a:t>
            </a:r>
            <a:r>
              <a:rPr sz="1800" spc="-25" dirty="0">
                <a:latin typeface="Arial MT"/>
                <a:cs typeface="Arial MT"/>
              </a:rPr>
              <a:t> </a:t>
            </a:r>
            <a:r>
              <a:rPr sz="1800" spc="-5" dirty="0">
                <a:latin typeface="Arial MT"/>
                <a:cs typeface="Arial MT"/>
              </a:rPr>
              <a:t>the</a:t>
            </a:r>
            <a:endParaRPr sz="1800">
              <a:latin typeface="Arial MT"/>
              <a:cs typeface="Arial MT"/>
            </a:endParaRPr>
          </a:p>
          <a:p>
            <a:pPr marL="12700">
              <a:lnSpc>
                <a:spcPct val="100000"/>
              </a:lnSpc>
            </a:pPr>
            <a:r>
              <a:rPr sz="1800" b="1" spc="-5" dirty="0">
                <a:latin typeface="Arial"/>
                <a:cs typeface="Arial"/>
              </a:rPr>
              <a:t>casualty's</a:t>
            </a:r>
            <a:r>
              <a:rPr sz="1800" b="1" spc="-25" dirty="0">
                <a:latin typeface="Arial"/>
                <a:cs typeface="Arial"/>
              </a:rPr>
              <a:t> </a:t>
            </a:r>
            <a:r>
              <a:rPr sz="1800" spc="-30" dirty="0">
                <a:latin typeface="Arial MT"/>
                <a:cs typeface="Arial MT"/>
              </a:rPr>
              <a:t>JFAK</a:t>
            </a:r>
            <a:r>
              <a:rPr sz="1800" spc="-10" dirty="0">
                <a:latin typeface="Arial MT"/>
                <a:cs typeface="Arial MT"/>
              </a:rPr>
              <a:t> </a:t>
            </a:r>
            <a:r>
              <a:rPr sz="1800" b="1" spc="-5" dirty="0">
                <a:solidFill>
                  <a:srgbClr val="CD9146"/>
                </a:solidFill>
                <a:latin typeface="Arial"/>
                <a:cs typeface="Arial"/>
              </a:rPr>
              <a:t>FIRST</a:t>
            </a:r>
            <a:endParaRPr sz="1800">
              <a:latin typeface="Arial"/>
              <a:cs typeface="Arial"/>
            </a:endParaRPr>
          </a:p>
          <a:p>
            <a:pPr marL="12700" marR="55880">
              <a:lnSpc>
                <a:spcPct val="100000"/>
              </a:lnSpc>
              <a:spcBef>
                <a:spcPts val="994"/>
              </a:spcBef>
            </a:pPr>
            <a:r>
              <a:rPr sz="1800" spc="-5" dirty="0">
                <a:latin typeface="Arial MT"/>
                <a:cs typeface="Arial MT"/>
              </a:rPr>
              <a:t>TFC</a:t>
            </a:r>
            <a:r>
              <a:rPr sz="1800" spc="-10" dirty="0">
                <a:latin typeface="Arial MT"/>
                <a:cs typeface="Arial MT"/>
              </a:rPr>
              <a:t> </a:t>
            </a:r>
            <a:r>
              <a:rPr sz="1800" dirty="0">
                <a:latin typeface="Arial MT"/>
                <a:cs typeface="Arial MT"/>
              </a:rPr>
              <a:t>can</a:t>
            </a:r>
            <a:r>
              <a:rPr sz="1800" spc="-25" dirty="0">
                <a:latin typeface="Arial MT"/>
                <a:cs typeface="Arial MT"/>
              </a:rPr>
              <a:t> </a:t>
            </a:r>
            <a:r>
              <a:rPr sz="1800" spc="-5" dirty="0">
                <a:latin typeface="Arial MT"/>
                <a:cs typeface="Arial MT"/>
              </a:rPr>
              <a:t>turn</a:t>
            </a:r>
            <a:r>
              <a:rPr sz="1800" spc="-15" dirty="0">
                <a:latin typeface="Arial MT"/>
                <a:cs typeface="Arial MT"/>
              </a:rPr>
              <a:t> </a:t>
            </a:r>
            <a:r>
              <a:rPr sz="1800" spc="-5" dirty="0">
                <a:latin typeface="Arial MT"/>
                <a:cs typeface="Arial MT"/>
              </a:rPr>
              <a:t>into</a:t>
            </a:r>
            <a:r>
              <a:rPr sz="1800" spc="-20" dirty="0">
                <a:latin typeface="Arial MT"/>
                <a:cs typeface="Arial MT"/>
              </a:rPr>
              <a:t> </a:t>
            </a:r>
            <a:r>
              <a:rPr sz="1800" dirty="0">
                <a:latin typeface="Arial MT"/>
                <a:cs typeface="Arial MT"/>
              </a:rPr>
              <a:t>a</a:t>
            </a:r>
            <a:r>
              <a:rPr sz="1800" spc="-15" dirty="0">
                <a:latin typeface="Arial MT"/>
                <a:cs typeface="Arial MT"/>
              </a:rPr>
              <a:t> </a:t>
            </a:r>
            <a:r>
              <a:rPr sz="1800" dirty="0">
                <a:latin typeface="Arial MT"/>
                <a:cs typeface="Arial MT"/>
              </a:rPr>
              <a:t>CUF </a:t>
            </a:r>
            <a:r>
              <a:rPr sz="1800" spc="-484" dirty="0">
                <a:latin typeface="Arial MT"/>
                <a:cs typeface="Arial MT"/>
              </a:rPr>
              <a:t> </a:t>
            </a:r>
            <a:r>
              <a:rPr sz="1800" spc="-5" dirty="0">
                <a:latin typeface="Arial MT"/>
                <a:cs typeface="Arial MT"/>
              </a:rPr>
              <a:t>situation</a:t>
            </a:r>
            <a:r>
              <a:rPr sz="1800" spc="-25" dirty="0">
                <a:latin typeface="Arial MT"/>
                <a:cs typeface="Arial MT"/>
              </a:rPr>
              <a:t> </a:t>
            </a:r>
            <a:r>
              <a:rPr sz="1800" b="1" spc="-5" dirty="0">
                <a:latin typeface="Arial"/>
                <a:cs typeface="Arial"/>
              </a:rPr>
              <a:t>unexpectedly</a:t>
            </a:r>
            <a:endParaRPr sz="1800">
              <a:latin typeface="Arial"/>
              <a:cs typeface="Arial"/>
            </a:endParaRPr>
          </a:p>
          <a:p>
            <a:pPr marL="12700" marR="5080">
              <a:lnSpc>
                <a:spcPct val="100000"/>
              </a:lnSpc>
              <a:spcBef>
                <a:spcPts val="1000"/>
              </a:spcBef>
            </a:pPr>
            <a:r>
              <a:rPr sz="1800" spc="-5" dirty="0">
                <a:latin typeface="Arial MT"/>
                <a:cs typeface="Arial MT"/>
              </a:rPr>
              <a:t>Personnel </a:t>
            </a:r>
            <a:r>
              <a:rPr sz="1800" dirty="0">
                <a:latin typeface="Arial MT"/>
                <a:cs typeface="Arial MT"/>
              </a:rPr>
              <a:t>should </a:t>
            </a:r>
            <a:r>
              <a:rPr sz="1800" spc="5" dirty="0">
                <a:latin typeface="Arial MT"/>
                <a:cs typeface="Arial MT"/>
              </a:rPr>
              <a:t> </a:t>
            </a:r>
            <a:r>
              <a:rPr sz="1800" b="1" spc="-5" dirty="0">
                <a:latin typeface="Arial"/>
                <a:cs typeface="Arial"/>
              </a:rPr>
              <a:t>maintain </a:t>
            </a:r>
            <a:r>
              <a:rPr sz="1800" spc="-5" dirty="0">
                <a:latin typeface="Arial MT"/>
                <a:cs typeface="Arial MT"/>
              </a:rPr>
              <a:t>their situational </a:t>
            </a:r>
            <a:r>
              <a:rPr sz="1800" spc="-490" dirty="0">
                <a:latin typeface="Arial MT"/>
                <a:cs typeface="Arial MT"/>
              </a:rPr>
              <a:t> </a:t>
            </a:r>
            <a:r>
              <a:rPr sz="1800" spc="-5" dirty="0">
                <a:latin typeface="Arial MT"/>
                <a:cs typeface="Arial MT"/>
              </a:rPr>
              <a:t>awareness</a:t>
            </a:r>
            <a:r>
              <a:rPr sz="1800" spc="-25" dirty="0">
                <a:latin typeface="Arial MT"/>
                <a:cs typeface="Arial MT"/>
              </a:rPr>
              <a:t> </a:t>
            </a:r>
            <a:r>
              <a:rPr sz="1800" dirty="0">
                <a:latin typeface="Arial MT"/>
                <a:cs typeface="Arial MT"/>
              </a:rPr>
              <a:t>at</a:t>
            </a:r>
            <a:r>
              <a:rPr sz="1800" spc="-5" dirty="0">
                <a:latin typeface="Arial MT"/>
                <a:cs typeface="Arial MT"/>
              </a:rPr>
              <a:t> </a:t>
            </a:r>
            <a:r>
              <a:rPr sz="1800" dirty="0">
                <a:latin typeface="Arial MT"/>
                <a:cs typeface="Arial MT"/>
              </a:rPr>
              <a:t>all</a:t>
            </a:r>
            <a:r>
              <a:rPr sz="1800" spc="-15" dirty="0">
                <a:latin typeface="Arial MT"/>
                <a:cs typeface="Arial MT"/>
              </a:rPr>
              <a:t> </a:t>
            </a:r>
            <a:r>
              <a:rPr sz="1800" spc="-5" dirty="0">
                <a:latin typeface="Arial MT"/>
                <a:cs typeface="Arial MT"/>
              </a:rPr>
              <a:t>times</a:t>
            </a:r>
            <a:endParaRPr sz="1800">
              <a:latin typeface="Arial MT"/>
              <a:cs typeface="Arial MT"/>
            </a:endParaRPr>
          </a:p>
          <a:p>
            <a:pPr marL="12700" marR="322580">
              <a:lnSpc>
                <a:spcPct val="100000"/>
              </a:lnSpc>
              <a:spcBef>
                <a:spcPts val="1005"/>
              </a:spcBef>
            </a:pPr>
            <a:r>
              <a:rPr sz="1800" spc="-5" dirty="0">
                <a:latin typeface="Arial MT"/>
                <a:cs typeface="Arial MT"/>
              </a:rPr>
              <a:t>Medical </a:t>
            </a:r>
            <a:r>
              <a:rPr sz="1800" dirty="0">
                <a:latin typeface="Arial MT"/>
                <a:cs typeface="Arial MT"/>
              </a:rPr>
              <a:t>personnel </a:t>
            </a:r>
            <a:r>
              <a:rPr sz="1800" spc="5" dirty="0">
                <a:latin typeface="Arial MT"/>
                <a:cs typeface="Arial MT"/>
              </a:rPr>
              <a:t> </a:t>
            </a:r>
            <a:r>
              <a:rPr sz="1800" dirty="0">
                <a:latin typeface="Arial MT"/>
                <a:cs typeface="Arial MT"/>
              </a:rPr>
              <a:t>and </a:t>
            </a:r>
            <a:r>
              <a:rPr sz="1800" spc="-5" dirty="0">
                <a:latin typeface="Arial MT"/>
                <a:cs typeface="Arial MT"/>
              </a:rPr>
              <a:t>first responders </a:t>
            </a:r>
            <a:r>
              <a:rPr sz="1800" dirty="0">
                <a:latin typeface="Arial MT"/>
                <a:cs typeface="Arial MT"/>
              </a:rPr>
              <a:t> should</a:t>
            </a:r>
            <a:r>
              <a:rPr sz="1800" spc="-45" dirty="0">
                <a:latin typeface="Arial MT"/>
                <a:cs typeface="Arial MT"/>
              </a:rPr>
              <a:t> </a:t>
            </a:r>
            <a:r>
              <a:rPr sz="1800" dirty="0">
                <a:latin typeface="Arial MT"/>
                <a:cs typeface="Arial MT"/>
              </a:rPr>
              <a:t>be</a:t>
            </a:r>
            <a:r>
              <a:rPr sz="1800" spc="-40" dirty="0">
                <a:latin typeface="Arial MT"/>
                <a:cs typeface="Arial MT"/>
              </a:rPr>
              <a:t> </a:t>
            </a:r>
            <a:r>
              <a:rPr sz="1800" dirty="0">
                <a:latin typeface="Arial MT"/>
                <a:cs typeface="Arial MT"/>
              </a:rPr>
              <a:t>prepared</a:t>
            </a:r>
            <a:r>
              <a:rPr sz="1800" spc="-40" dirty="0">
                <a:latin typeface="Arial MT"/>
                <a:cs typeface="Arial MT"/>
              </a:rPr>
              <a:t> </a:t>
            </a:r>
            <a:r>
              <a:rPr sz="1800" spc="-5" dirty="0">
                <a:latin typeface="Arial MT"/>
                <a:cs typeface="Arial MT"/>
              </a:rPr>
              <a:t>to </a:t>
            </a:r>
            <a:r>
              <a:rPr sz="1800" spc="-484" dirty="0">
                <a:latin typeface="Arial MT"/>
                <a:cs typeface="Arial MT"/>
              </a:rPr>
              <a:t> </a:t>
            </a:r>
            <a:r>
              <a:rPr sz="1800" b="1" spc="-5" dirty="0">
                <a:latin typeface="Arial"/>
                <a:cs typeface="Arial"/>
              </a:rPr>
              <a:t>move casualties on </a:t>
            </a:r>
            <a:r>
              <a:rPr sz="1800" b="1" dirty="0">
                <a:latin typeface="Arial"/>
                <a:cs typeface="Arial"/>
              </a:rPr>
              <a:t> </a:t>
            </a:r>
            <a:r>
              <a:rPr sz="1800" b="1" spc="-5" dirty="0">
                <a:latin typeface="Arial"/>
                <a:cs typeface="Arial"/>
              </a:rPr>
              <a:t>short</a:t>
            </a:r>
            <a:r>
              <a:rPr sz="1800" b="1" spc="-10" dirty="0">
                <a:latin typeface="Arial"/>
                <a:cs typeface="Arial"/>
              </a:rPr>
              <a:t> </a:t>
            </a:r>
            <a:r>
              <a:rPr sz="1800" b="1" spc="-5" dirty="0">
                <a:latin typeface="Arial"/>
                <a:cs typeface="Arial"/>
              </a:rPr>
              <a:t>notice</a:t>
            </a:r>
            <a:endParaRPr sz="1800">
              <a:latin typeface="Arial"/>
              <a:cs typeface="Arial"/>
            </a:endParaRPr>
          </a:p>
        </p:txBody>
      </p:sp>
      <p:sp>
        <p:nvSpPr>
          <p:cNvPr id="13" name="object 13"/>
          <p:cNvSpPr txBox="1">
            <a:spLocks noGrp="1"/>
          </p:cNvSpPr>
          <p:nvPr>
            <p:ph type="title"/>
          </p:nvPr>
        </p:nvSpPr>
        <p:spPr>
          <a:xfrm>
            <a:off x="2366136" y="810606"/>
            <a:ext cx="7461250" cy="574040"/>
          </a:xfrm>
          <a:prstGeom prst="rect">
            <a:avLst/>
          </a:prstGeom>
        </p:spPr>
        <p:txBody>
          <a:bodyPr vert="horz" wrap="square" lIns="0" tIns="12700" rIns="0" bIns="0" rtlCol="0">
            <a:spAutoFit/>
          </a:bodyPr>
          <a:lstStyle/>
          <a:p>
            <a:pPr marL="12700">
              <a:lnSpc>
                <a:spcPct val="100000"/>
              </a:lnSpc>
              <a:spcBef>
                <a:spcPts val="100"/>
              </a:spcBef>
            </a:pPr>
            <a:r>
              <a:rPr spc="-5" dirty="0"/>
              <a:t>OTHER</a:t>
            </a:r>
            <a:r>
              <a:rPr spc="-20" dirty="0"/>
              <a:t> </a:t>
            </a:r>
            <a:r>
              <a:rPr spc="-25" dirty="0"/>
              <a:t>CONSIDERATIONS</a:t>
            </a:r>
            <a:r>
              <a:rPr spc="-20" dirty="0"/>
              <a:t> </a:t>
            </a:r>
            <a:r>
              <a:rPr dirty="0">
                <a:solidFill>
                  <a:srgbClr val="000000"/>
                </a:solidFill>
              </a:rPr>
              <a:t>IN</a:t>
            </a:r>
            <a:r>
              <a:rPr spc="-15" dirty="0">
                <a:solidFill>
                  <a:srgbClr val="000000"/>
                </a:solidFill>
              </a:rPr>
              <a:t> </a:t>
            </a:r>
            <a:r>
              <a:rPr dirty="0">
                <a:solidFill>
                  <a:srgbClr val="000000"/>
                </a:solidFill>
              </a:rPr>
              <a:t>TFC</a:t>
            </a:r>
          </a:p>
        </p:txBody>
      </p:sp>
      <p:sp>
        <p:nvSpPr>
          <p:cNvPr id="14" name="object 14"/>
          <p:cNvSpPr txBox="1"/>
          <p:nvPr/>
        </p:nvSpPr>
        <p:spPr>
          <a:xfrm>
            <a:off x="698496" y="5321461"/>
            <a:ext cx="6656705" cy="942340"/>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Arial"/>
                <a:cs typeface="Arial"/>
              </a:rPr>
              <a:t>LIMITED</a:t>
            </a:r>
            <a:r>
              <a:rPr sz="2400" b="1" spc="-45" dirty="0">
                <a:latin typeface="Arial"/>
                <a:cs typeface="Arial"/>
              </a:rPr>
              <a:t> </a:t>
            </a:r>
            <a:r>
              <a:rPr sz="2400" b="1" spc="-5" dirty="0">
                <a:latin typeface="Arial"/>
                <a:cs typeface="Arial"/>
              </a:rPr>
              <a:t>SUPPLIES</a:t>
            </a:r>
            <a:endParaRPr sz="2400">
              <a:latin typeface="Arial"/>
              <a:cs typeface="Arial"/>
            </a:endParaRPr>
          </a:p>
          <a:p>
            <a:pPr marL="12700" marR="5080">
              <a:lnSpc>
                <a:spcPct val="100000"/>
              </a:lnSpc>
              <a:spcBef>
                <a:spcPts val="15"/>
              </a:spcBef>
            </a:pPr>
            <a:r>
              <a:rPr sz="1800" spc="-5" dirty="0">
                <a:latin typeface="Arial MT"/>
                <a:cs typeface="Arial MT"/>
              </a:rPr>
              <a:t>Medical </a:t>
            </a:r>
            <a:r>
              <a:rPr sz="1800" dirty="0">
                <a:latin typeface="Arial MT"/>
                <a:cs typeface="Arial MT"/>
              </a:rPr>
              <a:t>equipment and </a:t>
            </a:r>
            <a:r>
              <a:rPr sz="1800" spc="-5" dirty="0">
                <a:latin typeface="Arial MT"/>
                <a:cs typeface="Arial MT"/>
              </a:rPr>
              <a:t>supplies </a:t>
            </a:r>
            <a:r>
              <a:rPr sz="1800" dirty="0">
                <a:latin typeface="Arial MT"/>
                <a:cs typeface="Arial MT"/>
              </a:rPr>
              <a:t>are </a:t>
            </a:r>
            <a:r>
              <a:rPr sz="1800" b="1" spc="-5" dirty="0">
                <a:solidFill>
                  <a:srgbClr val="CD9146"/>
                </a:solidFill>
                <a:latin typeface="Arial"/>
                <a:cs typeface="Arial"/>
              </a:rPr>
              <a:t>LIMITED </a:t>
            </a:r>
            <a:r>
              <a:rPr sz="1800" spc="-5" dirty="0">
                <a:latin typeface="Arial MT"/>
                <a:cs typeface="Arial MT"/>
              </a:rPr>
              <a:t>to </a:t>
            </a:r>
            <a:r>
              <a:rPr sz="1800" dirty="0">
                <a:latin typeface="Arial MT"/>
                <a:cs typeface="Arial MT"/>
              </a:rPr>
              <a:t>what </a:t>
            </a:r>
            <a:r>
              <a:rPr sz="1800" spc="-5" dirty="0">
                <a:latin typeface="Arial MT"/>
                <a:cs typeface="Arial MT"/>
              </a:rPr>
              <a:t>the </a:t>
            </a:r>
            <a:r>
              <a:rPr sz="1800" spc="-60" dirty="0">
                <a:latin typeface="Arial MT"/>
                <a:cs typeface="Arial MT"/>
              </a:rPr>
              <a:t>CPP, </a:t>
            </a:r>
            <a:r>
              <a:rPr sz="1800" spc="-55" dirty="0">
                <a:latin typeface="Arial MT"/>
                <a:cs typeface="Arial MT"/>
              </a:rPr>
              <a:t> </a:t>
            </a:r>
            <a:r>
              <a:rPr sz="1800" spc="-5" dirty="0">
                <a:latin typeface="Arial MT"/>
                <a:cs typeface="Arial MT"/>
              </a:rPr>
              <a:t>CMCs, other </a:t>
            </a:r>
            <a:r>
              <a:rPr sz="1800" dirty="0">
                <a:latin typeface="Arial MT"/>
                <a:cs typeface="Arial MT"/>
              </a:rPr>
              <a:t>unit</a:t>
            </a:r>
            <a:r>
              <a:rPr sz="1800" spc="-10" dirty="0">
                <a:latin typeface="Arial MT"/>
                <a:cs typeface="Arial MT"/>
              </a:rPr>
              <a:t> </a:t>
            </a:r>
            <a:r>
              <a:rPr sz="1800" dirty="0">
                <a:latin typeface="Arial MT"/>
                <a:cs typeface="Arial MT"/>
              </a:rPr>
              <a:t>members,</a:t>
            </a:r>
            <a:r>
              <a:rPr sz="1800" spc="-5" dirty="0">
                <a:latin typeface="Arial MT"/>
                <a:cs typeface="Arial MT"/>
              </a:rPr>
              <a:t> </a:t>
            </a:r>
            <a:r>
              <a:rPr sz="1800" dirty="0">
                <a:latin typeface="Arial MT"/>
                <a:cs typeface="Arial MT"/>
              </a:rPr>
              <a:t>and</a:t>
            </a:r>
            <a:r>
              <a:rPr sz="1800" spc="-10" dirty="0">
                <a:latin typeface="Arial MT"/>
                <a:cs typeface="Arial MT"/>
              </a:rPr>
              <a:t> </a:t>
            </a:r>
            <a:r>
              <a:rPr sz="1800" spc="-5" dirty="0">
                <a:latin typeface="Arial MT"/>
                <a:cs typeface="Arial MT"/>
              </a:rPr>
              <a:t>the</a:t>
            </a:r>
            <a:r>
              <a:rPr sz="1800" dirty="0">
                <a:latin typeface="Arial MT"/>
                <a:cs typeface="Arial MT"/>
              </a:rPr>
              <a:t> </a:t>
            </a:r>
            <a:r>
              <a:rPr sz="1800" spc="-5" dirty="0">
                <a:latin typeface="Arial MT"/>
                <a:cs typeface="Arial MT"/>
              </a:rPr>
              <a:t>casualty </a:t>
            </a:r>
            <a:r>
              <a:rPr sz="1800" dirty="0">
                <a:latin typeface="Arial MT"/>
                <a:cs typeface="Arial MT"/>
              </a:rPr>
              <a:t>carry on</a:t>
            </a:r>
            <a:r>
              <a:rPr sz="1800" spc="-10" dirty="0">
                <a:latin typeface="Arial MT"/>
                <a:cs typeface="Arial MT"/>
              </a:rPr>
              <a:t> </a:t>
            </a:r>
            <a:r>
              <a:rPr sz="1800" spc="-5" dirty="0">
                <a:latin typeface="Arial MT"/>
                <a:cs typeface="Arial MT"/>
              </a:rPr>
              <a:t>the mission</a:t>
            </a:r>
            <a:endParaRPr sz="1800">
              <a:latin typeface="Arial MT"/>
              <a:cs typeface="Arial MT"/>
            </a:endParaRPr>
          </a:p>
        </p:txBody>
      </p:sp>
      <p:sp>
        <p:nvSpPr>
          <p:cNvPr id="15" name="object 15"/>
          <p:cNvSpPr txBox="1"/>
          <p:nvPr/>
        </p:nvSpPr>
        <p:spPr>
          <a:xfrm>
            <a:off x="698496" y="1579083"/>
            <a:ext cx="3171190" cy="391160"/>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Arial"/>
                <a:cs typeface="Arial"/>
              </a:rPr>
              <a:t>OUT</a:t>
            </a:r>
            <a:r>
              <a:rPr sz="2400" b="1" spc="-40" dirty="0">
                <a:latin typeface="Arial"/>
                <a:cs typeface="Arial"/>
              </a:rPr>
              <a:t> </a:t>
            </a:r>
            <a:r>
              <a:rPr sz="2400" b="1" spc="-5" dirty="0">
                <a:latin typeface="Arial"/>
                <a:cs typeface="Arial"/>
              </a:rPr>
              <a:t>OF</a:t>
            </a:r>
            <a:r>
              <a:rPr sz="2400" b="1" spc="-35" dirty="0">
                <a:latin typeface="Arial"/>
                <a:cs typeface="Arial"/>
              </a:rPr>
              <a:t> </a:t>
            </a:r>
            <a:r>
              <a:rPr sz="2400" b="1" spc="-5" dirty="0">
                <a:latin typeface="Arial"/>
                <a:cs typeface="Arial"/>
              </a:rPr>
              <a:t>DIRECT</a:t>
            </a:r>
            <a:r>
              <a:rPr sz="2400" b="1" spc="-30" dirty="0">
                <a:latin typeface="Arial"/>
                <a:cs typeface="Arial"/>
              </a:rPr>
              <a:t> </a:t>
            </a:r>
            <a:r>
              <a:rPr sz="2400" b="1" spc="-5" dirty="0">
                <a:latin typeface="Arial"/>
                <a:cs typeface="Arial"/>
              </a:rPr>
              <a:t>FIRE</a:t>
            </a:r>
            <a:endParaRPr sz="2400">
              <a:latin typeface="Arial"/>
              <a:cs typeface="Arial"/>
            </a:endParaRPr>
          </a:p>
        </p:txBody>
      </p:sp>
      <p:sp>
        <p:nvSpPr>
          <p:cNvPr id="16" name="object 16"/>
          <p:cNvSpPr txBox="1"/>
          <p:nvPr/>
        </p:nvSpPr>
        <p:spPr>
          <a:xfrm>
            <a:off x="698496" y="1947129"/>
            <a:ext cx="4903470" cy="848360"/>
          </a:xfrm>
          <a:prstGeom prst="rect">
            <a:avLst/>
          </a:prstGeom>
        </p:spPr>
        <p:txBody>
          <a:bodyPr vert="horz" wrap="square" lIns="0" tIns="12700" rIns="0" bIns="0" rtlCol="0">
            <a:spAutoFit/>
          </a:bodyPr>
          <a:lstStyle/>
          <a:p>
            <a:pPr marL="12700" marR="5080">
              <a:lnSpc>
                <a:spcPct val="100000"/>
              </a:lnSpc>
              <a:spcBef>
                <a:spcPts val="100"/>
              </a:spcBef>
            </a:pPr>
            <a:r>
              <a:rPr sz="1800" spc="-5" dirty="0">
                <a:latin typeface="Arial MT"/>
                <a:cs typeface="Arial MT"/>
              </a:rPr>
              <a:t>TFC </a:t>
            </a:r>
            <a:r>
              <a:rPr sz="1800" dirty="0">
                <a:latin typeface="Arial MT"/>
                <a:cs typeface="Arial MT"/>
              </a:rPr>
              <a:t>is when </a:t>
            </a:r>
            <a:r>
              <a:rPr sz="1800" spc="-5" dirty="0">
                <a:latin typeface="Arial MT"/>
                <a:cs typeface="Arial MT"/>
              </a:rPr>
              <a:t>the casualty </a:t>
            </a:r>
            <a:r>
              <a:rPr sz="1800" dirty="0">
                <a:latin typeface="Arial MT"/>
                <a:cs typeface="Arial MT"/>
              </a:rPr>
              <a:t>and </a:t>
            </a:r>
            <a:r>
              <a:rPr sz="1800" spc="-5" dirty="0">
                <a:latin typeface="Arial MT"/>
                <a:cs typeface="Arial MT"/>
              </a:rPr>
              <a:t>the responder </a:t>
            </a:r>
            <a:r>
              <a:rPr sz="1800" dirty="0">
                <a:latin typeface="Arial MT"/>
                <a:cs typeface="Arial MT"/>
              </a:rPr>
              <a:t>are </a:t>
            </a:r>
            <a:r>
              <a:rPr sz="1800" spc="-490" dirty="0">
                <a:latin typeface="Arial MT"/>
                <a:cs typeface="Arial MT"/>
              </a:rPr>
              <a:t> </a:t>
            </a:r>
            <a:r>
              <a:rPr sz="1800" b="1" spc="-5" dirty="0">
                <a:solidFill>
                  <a:srgbClr val="CD9146"/>
                </a:solidFill>
                <a:latin typeface="Arial"/>
                <a:cs typeface="Arial"/>
              </a:rPr>
              <a:t>NOT </a:t>
            </a:r>
            <a:r>
              <a:rPr sz="1800" b="1" dirty="0">
                <a:latin typeface="Arial"/>
                <a:cs typeface="Arial"/>
              </a:rPr>
              <a:t>UNDER </a:t>
            </a:r>
            <a:r>
              <a:rPr sz="1800" b="1" spc="-5" dirty="0">
                <a:latin typeface="Arial"/>
                <a:cs typeface="Arial"/>
              </a:rPr>
              <a:t>EFFECTIVE </a:t>
            </a:r>
            <a:r>
              <a:rPr sz="1800" b="1" dirty="0">
                <a:latin typeface="Arial"/>
                <a:cs typeface="Arial"/>
              </a:rPr>
              <a:t>ENEMY </a:t>
            </a:r>
            <a:r>
              <a:rPr sz="1800" b="1" spc="-5" dirty="0">
                <a:latin typeface="Arial"/>
                <a:cs typeface="Arial"/>
              </a:rPr>
              <a:t>FIRE OR </a:t>
            </a:r>
            <a:r>
              <a:rPr sz="1800" b="1" dirty="0">
                <a:latin typeface="Arial"/>
                <a:cs typeface="Arial"/>
              </a:rPr>
              <a:t> </a:t>
            </a:r>
            <a:r>
              <a:rPr sz="1800" b="1" spc="-5" dirty="0">
                <a:latin typeface="Arial"/>
                <a:cs typeface="Arial"/>
              </a:rPr>
              <a:t>DIRECT</a:t>
            </a:r>
            <a:r>
              <a:rPr sz="1800" b="1" spc="-10" dirty="0">
                <a:latin typeface="Arial"/>
                <a:cs typeface="Arial"/>
              </a:rPr>
              <a:t> </a:t>
            </a:r>
            <a:r>
              <a:rPr sz="1800" b="1" spc="-25" dirty="0">
                <a:latin typeface="Arial"/>
                <a:cs typeface="Arial"/>
              </a:rPr>
              <a:t>THREAT</a:t>
            </a:r>
            <a:endParaRPr sz="1800">
              <a:latin typeface="Arial"/>
              <a:cs typeface="Arial"/>
            </a:endParaRPr>
          </a:p>
        </p:txBody>
      </p:sp>
      <p:pic>
        <p:nvPicPr>
          <p:cNvPr id="17" name="object 17"/>
          <p:cNvPicPr/>
          <p:nvPr/>
        </p:nvPicPr>
        <p:blipFill>
          <a:blip r:embed="rId5" cstate="print"/>
          <a:stretch>
            <a:fillRect/>
          </a:stretch>
        </p:blipFill>
        <p:spPr>
          <a:xfrm>
            <a:off x="2882645" y="3478529"/>
            <a:ext cx="1802129" cy="1632965"/>
          </a:xfrm>
          <a:prstGeom prst="rect">
            <a:avLst/>
          </a:prstGeom>
        </p:spPr>
      </p:pic>
      <p:pic>
        <p:nvPicPr>
          <p:cNvPr id="18" name="object 18"/>
          <p:cNvPicPr/>
          <p:nvPr/>
        </p:nvPicPr>
        <p:blipFill>
          <a:blip r:embed="rId6" cstate="print"/>
          <a:stretch>
            <a:fillRect/>
          </a:stretch>
        </p:blipFill>
        <p:spPr>
          <a:xfrm>
            <a:off x="656081" y="4258055"/>
            <a:ext cx="1915668" cy="810005"/>
          </a:xfrm>
          <a:prstGeom prst="rect">
            <a:avLst/>
          </a:prstGeom>
        </p:spPr>
      </p:pic>
      <p:pic>
        <p:nvPicPr>
          <p:cNvPr id="19" name="object 19"/>
          <p:cNvPicPr/>
          <p:nvPr/>
        </p:nvPicPr>
        <p:blipFill>
          <a:blip r:embed="rId7" cstate="print"/>
          <a:stretch>
            <a:fillRect/>
          </a:stretch>
        </p:blipFill>
        <p:spPr>
          <a:xfrm>
            <a:off x="4959096" y="2543555"/>
            <a:ext cx="2807957" cy="2568701"/>
          </a:xfrm>
          <a:prstGeom prst="rect">
            <a:avLst/>
          </a:prstGeom>
        </p:spPr>
      </p:pic>
      <p:sp>
        <p:nvSpPr>
          <p:cNvPr id="20" name="object 20"/>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437765" algn="l"/>
              </a:tabLst>
            </a:pPr>
            <a:r>
              <a:rPr spc="-5" dirty="0">
                <a:solidFill>
                  <a:srgbClr val="767070"/>
                </a:solidFill>
              </a:rPr>
              <a:t>#TCCC-CPP-PPT-04-01</a:t>
            </a:r>
            <a:r>
              <a:rPr spc="330" dirty="0">
                <a:solidFill>
                  <a:srgbClr val="767070"/>
                </a:solidFill>
              </a:rPr>
              <a:t> </a:t>
            </a:r>
            <a:r>
              <a:rPr spc="-5" dirty="0">
                <a:solidFill>
                  <a:srgbClr val="767070"/>
                </a:solidFill>
              </a:rPr>
              <a:t>08</a:t>
            </a:r>
            <a:r>
              <a:rPr spc="15" dirty="0">
                <a:solidFill>
                  <a:srgbClr val="767070"/>
                </a:solidFill>
              </a:rPr>
              <a:t> </a:t>
            </a:r>
            <a:r>
              <a:rPr spc="-5" dirty="0">
                <a:solidFill>
                  <a:srgbClr val="767070"/>
                </a:solidFill>
              </a:rPr>
              <a:t>AUG</a:t>
            </a:r>
            <a:r>
              <a:rPr spc="5" dirty="0">
                <a:solidFill>
                  <a:srgbClr val="767070"/>
                </a:solidFill>
              </a:rPr>
              <a:t> </a:t>
            </a:r>
            <a:r>
              <a:rPr spc="-5" dirty="0">
                <a:solidFill>
                  <a:srgbClr val="767070"/>
                </a:solidFill>
              </a:rPr>
              <a:t>23	</a:t>
            </a:r>
            <a:fld id="{81D60167-4931-47E6-BA6A-407CBD079E47}" type="slidenum">
              <a:rPr sz="1200" dirty="0">
                <a:solidFill>
                  <a:srgbClr val="767070"/>
                </a:solidFill>
              </a:rPr>
              <a:t>9</a:t>
            </a:fld>
            <a:endParaRPr sz="120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116</TotalTime>
  <Words>6061</Words>
  <Application>Microsoft Office PowerPoint</Application>
  <PresentationFormat>Widescreen</PresentationFormat>
  <Paragraphs>669</Paragraphs>
  <Slides>39</Slides>
  <Notes>38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Arial Black</vt:lpstr>
      <vt:lpstr>Arial MT</vt:lpstr>
      <vt:lpstr>Calibri</vt:lpstr>
      <vt:lpstr>Office Theme</vt:lpstr>
      <vt:lpstr>TACTICAL COMBAT  CASUALTY CARE COURSE</vt:lpstr>
      <vt:lpstr>Module 4: Principles and Application of TFC</vt:lpstr>
      <vt:lpstr>Module 4: Principles and Application of TFC</vt:lpstr>
      <vt:lpstr>Three PHASES of TCCC</vt:lpstr>
      <vt:lpstr>PHASE 2: TACTICAL FIELD CARE</vt:lpstr>
      <vt:lpstr>CASUALTY REMOVAL/EXTRACTION  PRINCIPLES</vt:lpstr>
      <vt:lpstr>Module 4: Principles and Application of TFC</vt:lpstr>
      <vt:lpstr>Module 4: Principles and Application of TFC</vt:lpstr>
      <vt:lpstr>OTHER CONSIDERATIONS IN TFC</vt:lpstr>
      <vt:lpstr>MARCH PAWS</vt:lpstr>
      <vt:lpstr>Module 4: Principles and Application of TFC</vt:lpstr>
      <vt:lpstr>COMMUNICATE RELEVANT  CASUALTY INFORMATION</vt:lpstr>
      <vt:lpstr>TRIAGE: PRIORITIZING MULTIPLE CASUALTIES</vt:lpstr>
      <vt:lpstr>TRIAGE CONSIDERATIONS This would be an example of your immediate</vt:lpstr>
      <vt:lpstr>PowerPoint Presentation</vt:lpstr>
      <vt:lpstr>Module 4: Principles and Application of TFC</vt:lpstr>
      <vt:lpstr>CASUALTY COLLECTION POINT PRINCIPLES</vt:lpstr>
      <vt:lpstr>Module 4: Principles and Application of TFC</vt:lpstr>
      <vt:lpstr>Module 4: Principles and Application of TFC</vt:lpstr>
      <vt:lpstr>Module 4: Principles and Application of TFC</vt:lpstr>
      <vt:lpstr>Module 4: Principles and Application of TFC</vt:lpstr>
      <vt:lpstr>Module 4: Principles and Application of TFC</vt:lpstr>
      <vt:lpstr>Module 4: Principles and Application of TFC</vt:lpstr>
      <vt:lpstr>Module 4: Principles and Application of TFC</vt:lpstr>
      <vt:lpstr>Module 4: Principles and Application of TFC</vt:lpstr>
      <vt:lpstr>Module 4: Principles and Application of TFC</vt:lpstr>
      <vt:lpstr>Module 4: Principles and Application of TFC</vt:lpstr>
      <vt:lpstr>Module 4: Principles and Application of TFC</vt:lpstr>
      <vt:lpstr>Module 4: Principles and Application of TFC</vt:lpstr>
      <vt:lpstr>Module 4: Principles and Application of TFC</vt:lpstr>
      <vt:lpstr>Module 4: Principles and Application of TFC</vt:lpstr>
      <vt:lpstr>Module 4: Principles and Application of TFC</vt:lpstr>
      <vt:lpstr>Module 4: Principles and Application of TFC</vt:lpstr>
      <vt:lpstr>Module 4: Principles and Application of TFC CASUALTY COLLECTION POINT</vt:lpstr>
      <vt:lpstr>SKILL STATIONS</vt:lpstr>
      <vt:lpstr>SUMMARY</vt:lpstr>
      <vt:lpstr>CHECK ON LEARNING</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Eakins, Michael</dc:creator>
  <cp:lastModifiedBy>Adam Rafferty</cp:lastModifiedBy>
  <cp:revision>4</cp:revision>
  <dcterms:created xsi:type="dcterms:W3CDTF">2024-01-08T20:14:35Z</dcterms:created>
  <dcterms:modified xsi:type="dcterms:W3CDTF">2024-03-12T16:28:44Z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2023-11-22T00:00:00Z</vt:filetime>
  </property>
  <property fmtid="{D5CDD505-2E9C-101B-9397-08002B2CF9AE}" pid="3" name="Creator">
    <vt:lpwstr>Acrobat PDFMaker 20 for PowerPoint</vt:lpwstr>
  </property>
  <property fmtid="{D5CDD505-2E9C-101B-9397-08002B2CF9AE}" pid="4" name="LastSaved">
    <vt:filetime>2024-01-08T00:00:00Z</vt:filetime>
  </property>
</Properties>
</file>